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  <p:sldMasterId id="2147483663" r:id="rId5"/>
    <p:sldMasterId id="2147483660" r:id="rId6"/>
  </p:sldMasterIdLst>
  <p:notesMasterIdLst>
    <p:notesMasterId r:id="rId18"/>
  </p:notesMasterIdLst>
  <p:sldIdLst>
    <p:sldId id="323" r:id="rId7"/>
    <p:sldId id="311" r:id="rId8"/>
    <p:sldId id="288" r:id="rId9"/>
    <p:sldId id="330" r:id="rId10"/>
    <p:sldId id="325" r:id="rId11"/>
    <p:sldId id="324" r:id="rId12"/>
    <p:sldId id="328" r:id="rId13"/>
    <p:sldId id="329" r:id="rId14"/>
    <p:sldId id="326" r:id="rId15"/>
    <p:sldId id="331" r:id="rId16"/>
    <p:sldId id="29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52E"/>
    <a:srgbClr val="EE5239"/>
    <a:srgbClr val="FFFFFF"/>
    <a:srgbClr val="13284B"/>
    <a:srgbClr val="E84A27"/>
    <a:srgbClr val="193765"/>
    <a:srgbClr val="13294B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107" d="100"/>
          <a:sy n="107" d="100"/>
        </p:scale>
        <p:origin x="176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52B0D-6EF1-6445-82A7-9BC4840F8B7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8CFBD-03D6-B845-A17F-FD294760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98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4BDDAC-ABD4-497A-BC4C-DD8F24C8B07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7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4809-F69F-0D48-97F8-9CF76A5308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3505" y="1122363"/>
            <a:ext cx="4339327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z="40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Title Here:</a:t>
            </a:r>
            <a:br>
              <a:rPr lang="en-US" sz="40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</a:br>
            <a:r>
              <a:rPr lang="en-US" sz="40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Tell Your</a:t>
            </a:r>
            <a:br>
              <a:rPr lang="en-US" sz="40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</a:br>
            <a:r>
              <a:rPr lang="en-US" sz="40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Illinois Story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A99F5-1DAB-644E-87BD-7B2BE337DBB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3505" y="3602038"/>
            <a:ext cx="4339327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Name: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E86B4-4E28-5743-B958-4D04BD32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6C45-97B4-7545-8562-07255BCE2FE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1536A-1790-D841-A391-32FA00E1C9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06750" y="5648780"/>
            <a:ext cx="2730500" cy="70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2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B210D-E74D-9F46-BBEB-61CE8DBF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8406" y="6095094"/>
            <a:ext cx="2057400" cy="365125"/>
          </a:xfrm>
        </p:spPr>
        <p:txBody>
          <a:bodyPr/>
          <a:lstStyle/>
          <a:p>
            <a:fld id="{47306C45-97B4-7545-8562-07255BCE2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11DE6-038F-43CF-8EC0-17B0863A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72C0-2C9A-48C6-AE18-100479C2C72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B7E24-930E-4C05-BE38-411159FD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370A5-3871-4E5B-82AA-B1D18F37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3020-F36E-46BB-BE84-FA00B665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6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b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065868"/>
            <a:ext cx="7772400" cy="1363132"/>
          </a:xfrm>
        </p:spPr>
        <p:txBody>
          <a:bodyPr rIns="0" bIns="91440" anchor="b">
            <a:noAutofit/>
          </a:bodyPr>
          <a:lstStyle>
            <a:lvl1pPr algn="l">
              <a:defRPr sz="3200" b="1" cap="none" spc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29001"/>
            <a:ext cx="7772400" cy="1500716"/>
          </a:xfrm>
        </p:spPr>
        <p:txBody>
          <a:bodyPr tIns="91440" anchor="t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54EA64-C67A-624C-A147-549F97A91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2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6ADA6-32C7-6D47-94AB-D149FA9C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FDBC8-5F1C-654A-9325-61F424413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1FB5C-A5C2-4C44-A9DF-4F6A196EC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06C45-97B4-7545-8562-07255BCE2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8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E84A27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3294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3294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3294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3294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3294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B4783-58BB-44F2-BFE1-4C9F5ED3D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F3030-1638-43EE-A8EC-C16B38D1D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2E1C4-D244-4903-98B4-77A65FAD6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772C0-2C9A-48C6-AE18-100479C2C72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162AE-D6B7-41AF-A966-B5B2E6233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43795-0D1F-411F-B1C2-3FEB6834D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B3020-F36E-46BB-BE84-FA00B665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5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9401"/>
            <a:ext cx="8686800" cy="910166"/>
          </a:xfrm>
          <a:prstGeom prst="rect">
            <a:avLst/>
          </a:prstGeom>
        </p:spPr>
        <p:txBody>
          <a:bodyPr vert="horz" lIns="0" tIns="0" rIns="109728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98600"/>
            <a:ext cx="8686800" cy="50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855884"/>
            <a:ext cx="9144000" cy="2117"/>
          </a:xfrm>
          <a:prstGeom prst="line">
            <a:avLst/>
          </a:prstGeom>
          <a:ln w="476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28600" y="6578600"/>
            <a:ext cx="3657600" cy="2476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858000" y="6578600"/>
            <a:ext cx="2057400" cy="24384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154EA64-C67A-624C-A147-549F97A9164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6A43BC-5394-AD4D-87D7-CFFCA3A4702A}"/>
              </a:ext>
            </a:extLst>
          </p:cNvPr>
          <p:cNvCxnSpPr/>
          <p:nvPr/>
        </p:nvCxnSpPr>
        <p:spPr>
          <a:xfrm>
            <a:off x="0" y="6855884"/>
            <a:ext cx="9144000" cy="2117"/>
          </a:xfrm>
          <a:prstGeom prst="line">
            <a:avLst/>
          </a:prstGeom>
          <a:ln w="476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78324C-0DDC-964A-8E80-A2384E613E16}"/>
              </a:ext>
            </a:extLst>
          </p:cNvPr>
          <p:cNvCxnSpPr/>
          <p:nvPr userDrawn="1"/>
        </p:nvCxnSpPr>
        <p:spPr>
          <a:xfrm>
            <a:off x="0" y="6855884"/>
            <a:ext cx="9144000" cy="2117"/>
          </a:xfrm>
          <a:prstGeom prst="line">
            <a:avLst/>
          </a:prstGeom>
          <a:ln w="476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Google Shape;93;p9">
            <a:extLst>
              <a:ext uri="{FF2B5EF4-FFF2-40B4-BE49-F238E27FC236}">
                <a16:creationId xmlns:a16="http://schemas.microsoft.com/office/drawing/2014/main" id="{3CF7CD68-BB92-4D81-A0E1-D967698D3DE2}"/>
              </a:ext>
            </a:extLst>
          </p:cNvPr>
          <p:cNvPicPr preferRelativeResize="0"/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71421" y="0"/>
            <a:ext cx="1272580" cy="753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173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342892" indent="-342892" algn="l" defTabSz="457189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742931" indent="-285743" algn="l" defTabSz="457189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2972" indent="-228594" algn="l" defTabSz="457189" rtl="0" eaLnBrk="1" latinLnBrk="0" hangingPunct="1">
        <a:spcBef>
          <a:spcPct val="200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160" indent="-228594" algn="l" defTabSz="457189" rtl="0" eaLnBrk="1" latinLnBrk="0" hangingPunct="1">
        <a:spcBef>
          <a:spcPct val="20000"/>
        </a:spcBef>
        <a:buClr>
          <a:schemeClr val="accent2"/>
        </a:buClr>
        <a:buSzPct val="70000"/>
        <a:buFont typeface="Wingdings" pitchFamily="2" charset="2"/>
        <a:buChar char="q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348" indent="-228594" algn="l" defTabSz="457189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9" orient="horz" pos="3108" userDrawn="1">
          <p15:clr>
            <a:srgbClr val="F26B43"/>
          </p15:clr>
        </p15:guide>
        <p15:guide id="10" pos="108" userDrawn="1">
          <p15:clr>
            <a:srgbClr val="F26B43"/>
          </p15:clr>
        </p15:guide>
        <p15:guide id="11" pos="4212" userDrawn="1">
          <p15:clr>
            <a:srgbClr val="F26B43"/>
          </p15:clr>
        </p15:guide>
        <p15:guide id="12" orient="horz" pos="1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google.com/url?sa=t&amp;rct=j&amp;q=&amp;esrc=s&amp;source=web&amp;cd=&amp;ved=2ahUKEwjZz6bit8b0AhVCVc0KHYPkCFQQFnoECAoQAQ&amp;url=https%3A%2F%2Fwww2.census.gov%2Fprograms-surveys%2Fcps%2Ftables%2Ftime-series%2Fhistorical-poverty-people%2Fhstpov22.xlsx&amp;usg=AOvVaw3l4nIdX2Kn7ZVYRgRJUdce" TargetMode="External"/><Relationship Id="rId1" Type="http://schemas.openxmlformats.org/officeDocument/2006/relationships/slideLayout" Target="../slideLayouts/slideLayout3.xml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8CEEFD-ADA0-44C7-8B7D-6955C8F3C031}"/>
              </a:ext>
            </a:extLst>
          </p:cNvPr>
          <p:cNvSpPr/>
          <p:nvPr/>
        </p:nvSpPr>
        <p:spPr>
          <a:xfrm>
            <a:off x="0" y="2625444"/>
            <a:ext cx="9144000" cy="1833491"/>
          </a:xfrm>
          <a:prstGeom prst="rect">
            <a:avLst/>
          </a:prstGeom>
          <a:solidFill>
            <a:schemeClr val="tx1">
              <a:alpha val="8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36650"/>
            <a:ext cx="7772400" cy="14763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Programming Analytics	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95B41-2A07-3C4C-978C-88C8313C3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2949" y="3085596"/>
            <a:ext cx="7772400" cy="1500716"/>
          </a:xfrm>
        </p:spPr>
        <p:txBody>
          <a:bodyPr/>
          <a:lstStyle/>
          <a:p>
            <a:r>
              <a:rPr lang="en-US" sz="1600" b="1" dirty="0">
                <a:solidFill>
                  <a:schemeClr val="bg1"/>
                </a:solidFill>
                <a:latin typeface="Arial"/>
                <a:cs typeface="Arial"/>
              </a:rPr>
              <a:t>Group Members: 										</a:t>
            </a:r>
          </a:p>
          <a:p>
            <a:r>
              <a:rPr lang="en-US" sz="1600" b="1" dirty="0" err="1">
                <a:solidFill>
                  <a:schemeClr val="bg1"/>
                </a:solidFill>
                <a:latin typeface="Arial"/>
                <a:cs typeface="Arial"/>
              </a:rPr>
              <a:t>Jainam</a:t>
            </a:r>
            <a:r>
              <a:rPr lang="en-US" sz="16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/>
                <a:cs typeface="Arial"/>
              </a:rPr>
              <a:t>Avlani</a:t>
            </a:r>
            <a:endParaRPr lang="en-US" sz="1600" b="1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Arial"/>
                <a:cs typeface="Arial"/>
              </a:rPr>
              <a:t>Adarsh Kumar</a:t>
            </a:r>
          </a:p>
          <a:p>
            <a:r>
              <a:rPr lang="en-US" sz="1600" b="1" dirty="0" err="1">
                <a:solidFill>
                  <a:schemeClr val="bg1"/>
                </a:solidFill>
                <a:latin typeface="Arial"/>
                <a:cs typeface="Arial"/>
              </a:rPr>
              <a:t>Mithil</a:t>
            </a:r>
            <a:r>
              <a:rPr lang="en-US" sz="1600" b="1" dirty="0">
                <a:solidFill>
                  <a:schemeClr val="bg1"/>
                </a:solidFill>
                <a:latin typeface="Arial"/>
                <a:cs typeface="Arial"/>
              </a:rPr>
              <a:t> Shah									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Friday, 2nd Dec 2021.</a:t>
            </a:r>
            <a:endParaRPr lang="en-US" sz="16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16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1600" b="1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									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9BF08D-60FB-49F1-9003-A6B98F5D93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54EA64-C67A-624C-A147-549F97A9164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13284B"/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13284B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90E12-14C8-574F-B765-66551F6FD459}"/>
              </a:ext>
            </a:extLst>
          </p:cNvPr>
          <p:cNvSpPr txBox="1"/>
          <p:nvPr/>
        </p:nvSpPr>
        <p:spPr>
          <a:xfrm>
            <a:off x="7595118" y="1489351"/>
            <a:ext cx="0" cy="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91440" bIns="91440" rtlCol="0">
            <a:no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3284B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A5D2C-E948-5F4C-8E7A-D3C7085E4AA9}"/>
              </a:ext>
            </a:extLst>
          </p:cNvPr>
          <p:cNvSpPr txBox="1"/>
          <p:nvPr/>
        </p:nvSpPr>
        <p:spPr>
          <a:xfrm>
            <a:off x="7455159" y="1461359"/>
            <a:ext cx="0" cy="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91440" bIns="91440" rtlCol="0">
            <a:no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3284B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38DF3-1243-CF4C-8692-829D749914B4}"/>
              </a:ext>
            </a:extLst>
          </p:cNvPr>
          <p:cNvSpPr txBox="1"/>
          <p:nvPr/>
        </p:nvSpPr>
        <p:spPr>
          <a:xfrm>
            <a:off x="1166327" y="1899898"/>
            <a:ext cx="0" cy="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91440" bIns="91440" rtlCol="0">
            <a:no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3284B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438221-5CD9-C543-8EFB-1C5861A40724}"/>
              </a:ext>
            </a:extLst>
          </p:cNvPr>
          <p:cNvSpPr txBox="1"/>
          <p:nvPr/>
        </p:nvSpPr>
        <p:spPr>
          <a:xfrm>
            <a:off x="6690049" y="1834583"/>
            <a:ext cx="0" cy="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91440" bIns="91440" rtlCol="0">
            <a:no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3284B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ECC85D-83AB-9149-977B-15480ADE78F4}"/>
              </a:ext>
            </a:extLst>
          </p:cNvPr>
          <p:cNvSpPr txBox="1"/>
          <p:nvPr/>
        </p:nvSpPr>
        <p:spPr>
          <a:xfrm>
            <a:off x="7725747" y="1601318"/>
            <a:ext cx="0" cy="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91440" bIns="91440" rtlCol="0">
            <a:no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3284B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A8C712F1-DDAA-4D78-99E3-E26BCE893B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51" r="16648" b="8395"/>
          <a:stretch/>
        </p:blipFill>
        <p:spPr>
          <a:xfrm>
            <a:off x="7990309" y="0"/>
            <a:ext cx="1050079" cy="8808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837B98-F383-5148-A45D-9EE384188B1F}"/>
              </a:ext>
            </a:extLst>
          </p:cNvPr>
          <p:cNvSpPr/>
          <p:nvPr/>
        </p:nvSpPr>
        <p:spPr>
          <a:xfrm>
            <a:off x="7873340" y="745478"/>
            <a:ext cx="116969" cy="1327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3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3EF46D-BBE3-4737-957F-2E4975555C88}"/>
              </a:ext>
            </a:extLst>
          </p:cNvPr>
          <p:cNvSpPr txBox="1"/>
          <p:nvPr/>
        </p:nvSpPr>
        <p:spPr>
          <a:xfrm>
            <a:off x="524784" y="248038"/>
            <a:ext cx="529779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Hypothesis 3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51ACDFA-7B7D-4D44-8133-A3E342734A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61" b="82445" l="22691" r="76612"/>
                    </a14:imgEffect>
                  </a14:imgLayer>
                </a14:imgProps>
              </a:ext>
            </a:extLst>
          </a:blip>
          <a:srcRect l="15951" r="16648" b="8395"/>
          <a:stretch/>
        </p:blipFill>
        <p:spPr>
          <a:xfrm>
            <a:off x="8133682" y="-43843"/>
            <a:ext cx="1010318" cy="8309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CD422E-1268-428C-9DCA-6215276E24B4}"/>
              </a:ext>
            </a:extLst>
          </p:cNvPr>
          <p:cNvSpPr txBox="1"/>
          <p:nvPr/>
        </p:nvSpPr>
        <p:spPr>
          <a:xfrm>
            <a:off x="253496" y="5142368"/>
            <a:ext cx="860079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b="0" i="0" u="none" strike="noStrike">
              <a:effectLst/>
              <a:latin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b="0" i="0" u="none" strike="noStrike">
              <a:effectLst/>
              <a:latin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u="none" strike="noStrike">
              <a:effectLst/>
              <a:latin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EB915-D536-4ABE-BB5D-EB44D20825E5}"/>
              </a:ext>
            </a:extLst>
          </p:cNvPr>
          <p:cNvSpPr txBox="1"/>
          <p:nvPr/>
        </p:nvSpPr>
        <p:spPr>
          <a:xfrm>
            <a:off x="253496" y="4684439"/>
            <a:ext cx="860079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are many other factors that affect the poverty rate (i.e.) Recession, natural calamities etc.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Spending more money is not the only reason behind the increase in poverty rate.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Over the last few year, the poverty % is increasing at almost a constant rate. 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BB529A-CF95-4CFD-AEDA-2AE7109AD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07238"/>
            <a:ext cx="9144000" cy="292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6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2F7E03-CAD0-46E8-A333-5A89E446C823}"/>
              </a:ext>
            </a:extLst>
          </p:cNvPr>
          <p:cNvSpPr txBox="1"/>
          <p:nvPr/>
        </p:nvSpPr>
        <p:spPr>
          <a:xfrm>
            <a:off x="398144" y="2274838"/>
            <a:ext cx="8096436" cy="20005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Thank You!</a:t>
            </a:r>
          </a:p>
          <a:p>
            <a:endParaRPr lang="en-US" sz="4800" u="sng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Questions?</a:t>
            </a:r>
            <a:endParaRPr lang="en-US" sz="2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690A151-DB6D-434A-A275-926C14223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51" r="16648" b="8395"/>
          <a:stretch/>
        </p:blipFill>
        <p:spPr>
          <a:xfrm>
            <a:off x="8133682" y="0"/>
            <a:ext cx="1010318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4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iness Growth Images, Stock Photos &amp;amp; Vectors | Shutterstock">
            <a:extLst>
              <a:ext uri="{FF2B5EF4-FFF2-40B4-BE49-F238E27FC236}">
                <a16:creationId xmlns:a16="http://schemas.microsoft.com/office/drawing/2014/main" id="{34BA0DE5-C315-4620-BB81-5490B373FE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7" r="1" b="1"/>
          <a:stretch/>
        </p:blipFill>
        <p:spPr bwMode="auto">
          <a:xfrm>
            <a:off x="2306" y="0"/>
            <a:ext cx="9141694" cy="771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8262707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3EF46D-BBE3-4737-957F-2E4975555C88}"/>
              </a:ext>
            </a:extLst>
          </p:cNvPr>
          <p:cNvSpPr txBox="1"/>
          <p:nvPr/>
        </p:nvSpPr>
        <p:spPr>
          <a:xfrm>
            <a:off x="463546" y="4185749"/>
            <a:ext cx="6949328" cy="622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DB40C8-C6FE-4EF4-A268-83A968FDA746}"/>
              </a:ext>
            </a:extLst>
          </p:cNvPr>
          <p:cNvSpPr txBox="1"/>
          <p:nvPr/>
        </p:nvSpPr>
        <p:spPr>
          <a:xfrm>
            <a:off x="463547" y="4856921"/>
            <a:ext cx="7173771" cy="12492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World War 2 led countries to Fascism.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Understanding the concept of Psychology of Money.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Project Aim is to analyze growth of GDP after World War 2.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51ACDFA-7B7D-4D44-8133-A3E342734A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61" b="82445" l="22691" r="76612"/>
                    </a14:imgEffect>
                  </a14:imgLayer>
                </a14:imgProps>
              </a:ext>
            </a:extLst>
          </a:blip>
          <a:srcRect l="15951" r="16648" b="8395"/>
          <a:stretch/>
        </p:blipFill>
        <p:spPr>
          <a:xfrm>
            <a:off x="8137059" y="-65757"/>
            <a:ext cx="1010318" cy="8309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C9A475-58C6-46A9-A79B-1892689A3FFD}"/>
              </a:ext>
            </a:extLst>
          </p:cNvPr>
          <p:cNvSpPr txBox="1"/>
          <p:nvPr/>
        </p:nvSpPr>
        <p:spPr>
          <a:xfrm>
            <a:off x="152343" y="1469205"/>
            <a:ext cx="8763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B9358-BC8D-44C4-B479-593E11EF383C}"/>
              </a:ext>
            </a:extLst>
          </p:cNvPr>
          <p:cNvSpPr txBox="1"/>
          <p:nvPr/>
        </p:nvSpPr>
        <p:spPr>
          <a:xfrm>
            <a:off x="279045" y="1260371"/>
            <a:ext cx="832206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08733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3EF46D-BBE3-4737-957F-2E4975555C88}"/>
              </a:ext>
            </a:extLst>
          </p:cNvPr>
          <p:cNvSpPr txBox="1"/>
          <p:nvPr/>
        </p:nvSpPr>
        <p:spPr>
          <a:xfrm>
            <a:off x="899759" y="278536"/>
            <a:ext cx="7421963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Hypothesis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B9358-BC8D-44C4-B479-593E11EF383C}"/>
              </a:ext>
            </a:extLst>
          </p:cNvPr>
          <p:cNvSpPr txBox="1"/>
          <p:nvPr/>
        </p:nvSpPr>
        <p:spPr>
          <a:xfrm>
            <a:off x="1028699" y="2318197"/>
            <a:ext cx="7293023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indent="-228600" defTabSz="9144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Low interest rates post World War 2 helped in eventually increasing the GDP for United States of America. </a:t>
            </a:r>
          </a:p>
          <a:p>
            <a:pPr marL="0" marR="0" indent="-228600" defTabSz="9144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H0 : Low interest rates helped increase the GDP of United States of America.</a:t>
            </a:r>
          </a:p>
          <a:p>
            <a:pPr marL="0" marR="0" indent="-228600" defTabSz="9144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HA : No effect of GDP on the economy of United states of America.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b="0" i="0" u="none" strike="noStrike" dirty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Data used: GDP and Year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b="0" i="0" u="none" strike="noStrike" dirty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Data Source: World Bank Data, Fred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b="0" i="0" u="none" strike="noStrike" dirty="0">
              <a:effectLst/>
            </a:endParaRPr>
          </a:p>
          <a:p>
            <a:pPr marL="28575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b="0" i="0" u="none" strike="noStrike" dirty="0">
              <a:effectLst/>
            </a:endParaRPr>
          </a:p>
          <a:p>
            <a:pPr marL="28575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51ACDFA-7B7D-4D44-8133-A3E342734A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61" b="82445" l="22691" r="76612"/>
                    </a14:imgEffect>
                  </a14:imgLayer>
                </a14:imgProps>
              </a:ext>
            </a:extLst>
          </a:blip>
          <a:srcRect l="15951" r="16648" b="8395"/>
          <a:stretch/>
        </p:blipFill>
        <p:spPr>
          <a:xfrm>
            <a:off x="8181056" y="-35627"/>
            <a:ext cx="1010318" cy="8309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C9A475-58C6-46A9-A79B-1892689A3FFD}"/>
              </a:ext>
            </a:extLst>
          </p:cNvPr>
          <p:cNvSpPr txBox="1"/>
          <p:nvPr/>
        </p:nvSpPr>
        <p:spPr>
          <a:xfrm>
            <a:off x="152343" y="1469205"/>
            <a:ext cx="8763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6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3EF46D-BBE3-4737-957F-2E4975555C88}"/>
              </a:ext>
            </a:extLst>
          </p:cNvPr>
          <p:cNvSpPr txBox="1"/>
          <p:nvPr/>
        </p:nvSpPr>
        <p:spPr>
          <a:xfrm>
            <a:off x="524784" y="344287"/>
            <a:ext cx="529779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51ACDFA-7B7D-4D44-8133-A3E342734A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61" b="82445" l="22691" r="76612"/>
                    </a14:imgEffect>
                  </a14:imgLayer>
                </a14:imgProps>
              </a:ext>
            </a:extLst>
          </a:blip>
          <a:srcRect l="15951" r="16648" b="8395"/>
          <a:stretch/>
        </p:blipFill>
        <p:spPr>
          <a:xfrm>
            <a:off x="8133682" y="-43843"/>
            <a:ext cx="1010318" cy="830997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7326836A-923D-C24A-8ABE-6225AB223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18" y="1710047"/>
            <a:ext cx="8857560" cy="400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B2A658-081B-4748-B940-85503AD29AEA}"/>
              </a:ext>
            </a:extLst>
          </p:cNvPr>
          <p:cNvSpPr txBox="1"/>
          <p:nvPr/>
        </p:nvSpPr>
        <p:spPr>
          <a:xfrm>
            <a:off x="526619" y="5780970"/>
            <a:ext cx="8112222" cy="1421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As shown above in the Graph 1B, the total loan that was taken over the years post WWII has increased. However, there is a slight downward trend scene around 2009 due to the great recession and around 2020 due to COVID.</a:t>
            </a:r>
            <a:endParaRPr lang="en-US" sz="1700" b="0" i="0" u="none" strike="noStrike" dirty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b="0" i="0" u="none" strike="noStrike" dirty="0">
              <a:effectLst/>
            </a:endParaRPr>
          </a:p>
          <a:p>
            <a:pPr marL="28575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b="0" i="0" u="none" strike="noStrike" dirty="0">
              <a:effectLst/>
            </a:endParaRPr>
          </a:p>
          <a:p>
            <a:pPr marL="28575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6E9A21-4301-1C4E-9459-6AF2281C3845}"/>
              </a:ext>
            </a:extLst>
          </p:cNvPr>
          <p:cNvSpPr txBox="1"/>
          <p:nvPr/>
        </p:nvSpPr>
        <p:spPr>
          <a:xfrm>
            <a:off x="711717" y="230698"/>
            <a:ext cx="7421963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Hypothesis 1</a:t>
            </a:r>
          </a:p>
        </p:txBody>
      </p:sp>
    </p:spTree>
    <p:extLst>
      <p:ext uri="{BB962C8B-B14F-4D97-AF65-F5344CB8AC3E}">
        <p14:creationId xmlns:p14="http://schemas.microsoft.com/office/powerpoint/2010/main" val="108505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3EF46D-BBE3-4737-957F-2E4975555C88}"/>
              </a:ext>
            </a:extLst>
          </p:cNvPr>
          <p:cNvSpPr txBox="1"/>
          <p:nvPr/>
        </p:nvSpPr>
        <p:spPr>
          <a:xfrm>
            <a:off x="1028699" y="294538"/>
            <a:ext cx="7421963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Hypothesis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B9358-BC8D-44C4-B479-593E11EF383C}"/>
              </a:ext>
            </a:extLst>
          </p:cNvPr>
          <p:cNvSpPr txBox="1"/>
          <p:nvPr/>
        </p:nvSpPr>
        <p:spPr>
          <a:xfrm>
            <a:off x="1028699" y="2318197"/>
            <a:ext cx="7293023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indent="-228600" defTabSz="9144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Low interest rates and easy availability of loans post the World War 2 transformed the USA from savings household economy to spending economy.</a:t>
            </a:r>
          </a:p>
          <a:p>
            <a:pPr marL="0" marR="0" indent="-228600" defTabSz="9144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H0 : Low interest rates and availability of loans helped increase the GDP of United States of America.</a:t>
            </a:r>
          </a:p>
          <a:p>
            <a:pPr marL="0" marR="0" indent="-228600" defTabSz="9144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HA : No effect of GDP on the economy of United states of America.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b="0" i="0" u="none" strike="noStrike" dirty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Data used: Income. Personal expenditure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b="0" i="0" u="none" strike="noStrike" dirty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Data Source: United States Census </a:t>
            </a:r>
            <a:r>
              <a:rPr lang="en-US" sz="1700" dirty="0" err="1"/>
              <a:t>Bureau,World</a:t>
            </a:r>
            <a:r>
              <a:rPr lang="en-US" sz="1700" dirty="0"/>
              <a:t> Bank Data, Fred</a:t>
            </a:r>
          </a:p>
          <a:p>
            <a:pPr defTabSz="914400">
              <a:lnSpc>
                <a:spcPct val="90000"/>
              </a:lnSpc>
            </a:pPr>
            <a:endParaRPr lang="en-US" sz="17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b="0" i="0" u="none" strike="noStrike" dirty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b="0" i="0" u="none" strike="noStrike" dirty="0">
              <a:effectLst/>
            </a:endParaRPr>
          </a:p>
          <a:p>
            <a:pPr marL="28575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51ACDFA-7B7D-4D44-8133-A3E342734A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61" b="82445" l="22691" r="76612"/>
                    </a14:imgEffect>
                  </a14:imgLayer>
                </a14:imgProps>
              </a:ext>
            </a:extLst>
          </a:blip>
          <a:srcRect l="15951" r="16648" b="8395"/>
          <a:stretch/>
        </p:blipFill>
        <p:spPr>
          <a:xfrm>
            <a:off x="8115301" y="-19625"/>
            <a:ext cx="1010318" cy="8309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C9A475-58C6-46A9-A79B-1892689A3FFD}"/>
              </a:ext>
            </a:extLst>
          </p:cNvPr>
          <p:cNvSpPr txBox="1"/>
          <p:nvPr/>
        </p:nvSpPr>
        <p:spPr>
          <a:xfrm>
            <a:off x="152343" y="1469205"/>
            <a:ext cx="8763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2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3EF46D-BBE3-4737-957F-2E4975555C88}"/>
              </a:ext>
            </a:extLst>
          </p:cNvPr>
          <p:cNvSpPr txBox="1"/>
          <p:nvPr/>
        </p:nvSpPr>
        <p:spPr>
          <a:xfrm>
            <a:off x="524784" y="248038"/>
            <a:ext cx="529779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Hypothesis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936AF7-1EEB-4E98-9D9C-BF7F04189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67" y="1822348"/>
            <a:ext cx="8495662" cy="2612416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51ACDFA-7B7D-4D44-8133-A3E342734A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61" b="82445" l="22691" r="76612"/>
                    </a14:imgEffect>
                  </a14:imgLayer>
                </a14:imgProps>
              </a:ext>
            </a:extLst>
          </a:blip>
          <a:srcRect l="15951" r="16648" b="8395"/>
          <a:stretch/>
        </p:blipFill>
        <p:spPr>
          <a:xfrm>
            <a:off x="8201397" y="-43843"/>
            <a:ext cx="1010318" cy="8309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CD422E-1268-428C-9DCA-6215276E24B4}"/>
              </a:ext>
            </a:extLst>
          </p:cNvPr>
          <p:cNvSpPr txBox="1"/>
          <p:nvPr/>
        </p:nvSpPr>
        <p:spPr>
          <a:xfrm>
            <a:off x="253496" y="5142368"/>
            <a:ext cx="860079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b="0" i="0" u="none" strike="noStrike">
              <a:effectLst/>
              <a:latin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b="0" i="0" u="none" strike="noStrike">
              <a:effectLst/>
              <a:latin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u="none" strike="noStrike">
              <a:effectLst/>
              <a:latin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EB915-D536-4ABE-BB5D-EB44D20825E5}"/>
              </a:ext>
            </a:extLst>
          </p:cNvPr>
          <p:cNvSpPr txBox="1"/>
          <p:nvPr/>
        </p:nvSpPr>
        <p:spPr>
          <a:xfrm>
            <a:off x="253496" y="5142368"/>
            <a:ext cx="860079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This plot shows the trend of increase in personal expenditure of the people of USA. </a:t>
            </a:r>
          </a:p>
          <a:p>
            <a:pPr>
              <a:spcAft>
                <a:spcPts val="600"/>
              </a:spcAft>
            </a:pP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3EF46D-BBE3-4737-957F-2E4975555C88}"/>
              </a:ext>
            </a:extLst>
          </p:cNvPr>
          <p:cNvSpPr txBox="1"/>
          <p:nvPr/>
        </p:nvSpPr>
        <p:spPr>
          <a:xfrm>
            <a:off x="524784" y="248038"/>
            <a:ext cx="529779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Hypothesis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5D0917-7007-427F-BFDD-DA0C92B82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96" y="1822348"/>
            <a:ext cx="8741780" cy="2666242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51ACDFA-7B7D-4D44-8133-A3E342734A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61" b="82445" l="22691" r="76612"/>
                    </a14:imgEffect>
                  </a14:imgLayer>
                </a14:imgProps>
              </a:ext>
            </a:extLst>
          </a:blip>
          <a:srcRect l="15951" r="16648" b="8395"/>
          <a:stretch/>
        </p:blipFill>
        <p:spPr>
          <a:xfrm>
            <a:off x="8133682" y="-43843"/>
            <a:ext cx="1010318" cy="8309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CD422E-1268-428C-9DCA-6215276E24B4}"/>
              </a:ext>
            </a:extLst>
          </p:cNvPr>
          <p:cNvSpPr txBox="1"/>
          <p:nvPr/>
        </p:nvSpPr>
        <p:spPr>
          <a:xfrm>
            <a:off x="253496" y="5142368"/>
            <a:ext cx="860079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b="0" i="0" u="none" strike="noStrike">
              <a:effectLst/>
              <a:latin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b="0" i="0" u="none" strike="noStrike">
              <a:effectLst/>
              <a:latin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u="none" strike="noStrike">
              <a:effectLst/>
              <a:latin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EB915-D536-4ABE-BB5D-EB44D20825E5}"/>
              </a:ext>
            </a:extLst>
          </p:cNvPr>
          <p:cNvSpPr txBox="1"/>
          <p:nvPr/>
        </p:nvSpPr>
        <p:spPr>
          <a:xfrm>
            <a:off x="253496" y="5142368"/>
            <a:ext cx="8600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This plot shows the trend of increase in income of the US population. 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9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3EF46D-BBE3-4737-957F-2E4975555C88}"/>
              </a:ext>
            </a:extLst>
          </p:cNvPr>
          <p:cNvSpPr txBox="1"/>
          <p:nvPr/>
        </p:nvSpPr>
        <p:spPr>
          <a:xfrm>
            <a:off x="524784" y="248038"/>
            <a:ext cx="529779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Hypothesis 2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51ACDFA-7B7D-4D44-8133-A3E342734A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61" b="82445" l="22691" r="76612"/>
                    </a14:imgEffect>
                  </a14:imgLayer>
                </a14:imgProps>
              </a:ext>
            </a:extLst>
          </a:blip>
          <a:srcRect l="15951" r="16648" b="8395"/>
          <a:stretch/>
        </p:blipFill>
        <p:spPr>
          <a:xfrm>
            <a:off x="8133682" y="0"/>
            <a:ext cx="1010318" cy="8309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CD422E-1268-428C-9DCA-6215276E24B4}"/>
              </a:ext>
            </a:extLst>
          </p:cNvPr>
          <p:cNvSpPr txBox="1"/>
          <p:nvPr/>
        </p:nvSpPr>
        <p:spPr>
          <a:xfrm>
            <a:off x="253496" y="5142368"/>
            <a:ext cx="860079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b="0" i="0" u="none" strike="noStrike">
              <a:effectLst/>
              <a:latin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b="0" i="0" u="none" strike="noStrike">
              <a:effectLst/>
              <a:latin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u="none" strike="noStrike">
              <a:effectLst/>
              <a:latin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EB915-D536-4ABE-BB5D-EB44D20825E5}"/>
              </a:ext>
            </a:extLst>
          </p:cNvPr>
          <p:cNvSpPr txBox="1"/>
          <p:nvPr/>
        </p:nvSpPr>
        <p:spPr>
          <a:xfrm>
            <a:off x="253496" y="5142368"/>
            <a:ext cx="8600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Imposing less interest rates led the US economy to become a spending economy.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have led people of spending more than their earnings.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C9E0EF-F840-4358-9303-0B2A96C5B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22348"/>
            <a:ext cx="9144000" cy="271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5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3EF46D-BBE3-4737-957F-2E4975555C88}"/>
              </a:ext>
            </a:extLst>
          </p:cNvPr>
          <p:cNvSpPr txBox="1"/>
          <p:nvPr/>
        </p:nvSpPr>
        <p:spPr>
          <a:xfrm>
            <a:off x="1028699" y="294538"/>
            <a:ext cx="7421963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Hypothesis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B9358-BC8D-44C4-B479-593E11EF383C}"/>
              </a:ext>
            </a:extLst>
          </p:cNvPr>
          <p:cNvSpPr txBox="1"/>
          <p:nvPr/>
        </p:nvSpPr>
        <p:spPr>
          <a:xfrm>
            <a:off x="1028699" y="2318197"/>
            <a:ext cx="7293023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indent="-228600" defTabSz="9144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Does the habit of taking loans and credit to live a lavish American lifestyle, has led American population below the poverty level over the years</a:t>
            </a:r>
          </a:p>
          <a:p>
            <a:pPr marL="0" marR="0" indent="-228600" defTabSz="9144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H0 : Loans and Credit has led more percent of Americans below poverty level over the years. </a:t>
            </a:r>
          </a:p>
          <a:p>
            <a:pPr marL="0" marR="0" indent="-228600" defTabSz="9144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HA : No effect  poverty on the American population.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b="0" i="0" u="none" strike="noStrike" dirty="0">
              <a:effectLst/>
            </a:endParaRPr>
          </a:p>
          <a:p>
            <a:r>
              <a:rPr lang="en-US" sz="1700" dirty="0"/>
              <a:t>Data used: </a:t>
            </a:r>
            <a:br>
              <a:rPr lang="en-US" dirty="0">
                <a:hlinkClick r:id="rId2"/>
              </a:rPr>
            </a:br>
            <a:r>
              <a:rPr lang="en-US" dirty="0"/>
              <a:t>tableD1.xlsx</a:t>
            </a:r>
            <a:endParaRPr lang="en-US" sz="17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b="0" i="0" u="none" strike="noStrike" dirty="0">
              <a:effectLst/>
            </a:endParaRPr>
          </a:p>
          <a:p>
            <a:r>
              <a:rPr lang="en-US" sz="1700" dirty="0"/>
              <a:t>Data Source: </a:t>
            </a:r>
          </a:p>
          <a:p>
            <a:r>
              <a:rPr lang="en-US" sz="1700" dirty="0"/>
              <a:t>United States Census Bureau</a:t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https://www2.census.gov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b="0" i="0" u="none" strike="noStrike" dirty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b="0" i="0" u="none" strike="noStrike" dirty="0">
              <a:effectLst/>
            </a:endParaRPr>
          </a:p>
          <a:p>
            <a:pPr marL="28575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51ACDFA-7B7D-4D44-8133-A3E342734A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61" b="82445" l="22691" r="76612"/>
                    </a14:imgEffect>
                  </a14:imgLayer>
                </a14:imgProps>
              </a:ext>
            </a:extLst>
          </a:blip>
          <a:srcRect l="15951" r="16648" b="8395"/>
          <a:stretch/>
        </p:blipFill>
        <p:spPr>
          <a:xfrm>
            <a:off x="8133682" y="-26096"/>
            <a:ext cx="1010318" cy="8309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C9A475-58C6-46A9-A79B-1892689A3FFD}"/>
              </a:ext>
            </a:extLst>
          </p:cNvPr>
          <p:cNvSpPr txBox="1"/>
          <p:nvPr/>
        </p:nvSpPr>
        <p:spPr>
          <a:xfrm>
            <a:off x="152343" y="1469205"/>
            <a:ext cx="8763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203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">
      <a:dk1>
        <a:srgbClr val="13284B"/>
      </a:dk1>
      <a:lt1>
        <a:srgbClr val="FFFFFF"/>
      </a:lt1>
      <a:dk2>
        <a:srgbClr val="1E3877"/>
      </a:dk2>
      <a:lt2>
        <a:srgbClr val="F8FAFC"/>
      </a:lt2>
      <a:accent1>
        <a:srgbClr val="FF552E"/>
      </a:accent1>
      <a:accent2>
        <a:srgbClr val="1D58A7"/>
      </a:accent2>
      <a:accent3>
        <a:srgbClr val="F5821E"/>
      </a:accent3>
      <a:accent4>
        <a:srgbClr val="009FD3"/>
      </a:accent4>
      <a:accent5>
        <a:srgbClr val="DD3403"/>
      </a:accent5>
      <a:accent6>
        <a:srgbClr val="D2D2D2"/>
      </a:accent6>
      <a:hlink>
        <a:srgbClr val="1D58A7"/>
      </a:hlink>
      <a:folHlink>
        <a:srgbClr val="DD340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7" id="{275ABE5C-1CCE-5D45-A665-9714A7D5390C}" vid="{54C2D45B-048D-6240-93B4-1F8E18AD00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llinois Business Consulting (Spring 2018)">
  <a:themeElements>
    <a:clrScheme name="IBC (Fall 2018)">
      <a:dk1>
        <a:srgbClr val="13284B"/>
      </a:dk1>
      <a:lt1>
        <a:srgbClr val="FFFFFF"/>
      </a:lt1>
      <a:dk2>
        <a:srgbClr val="13284B"/>
      </a:dk2>
      <a:lt2>
        <a:srgbClr val="FFFFFF"/>
      </a:lt2>
      <a:accent1>
        <a:srgbClr val="13284B"/>
      </a:accent1>
      <a:accent2>
        <a:srgbClr val="E84927"/>
      </a:accent2>
      <a:accent3>
        <a:srgbClr val="336FCA"/>
      </a:accent3>
      <a:accent4>
        <a:srgbClr val="838383"/>
      </a:accent4>
      <a:accent5>
        <a:srgbClr val="ADADAD"/>
      </a:accent5>
      <a:accent6>
        <a:srgbClr val="D6D6D6"/>
      </a:accent6>
      <a:hlink>
        <a:srgbClr val="E84927"/>
      </a:hlink>
      <a:folHlink>
        <a:srgbClr val="E8492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100"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1"/>
          </a:solidFill>
        </a:ln>
      </a:spPr>
      <a:bodyPr wrap="square" tIns="91440" bIns="91440" rtlCol="0">
        <a:noAutofit/>
      </a:bodyPr>
      <a:lstStyle>
        <a:defPPr algn="l">
          <a:defRPr sz="11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BC Template (Fall 2018)" id="{B025E637-6D08-9146-B02F-E3F224C5D4CD}" vid="{A87B1593-3495-3047-BB64-69530E8745B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DA31ECB2C4264C80D6E557EAE68174" ma:contentTypeVersion="7" ma:contentTypeDescription="Create a new document." ma:contentTypeScope="" ma:versionID="db1d60db84cccb2fa7d230c61c7181bc">
  <xsd:schema xmlns:xsd="http://www.w3.org/2001/XMLSchema" xmlns:xs="http://www.w3.org/2001/XMLSchema" xmlns:p="http://schemas.microsoft.com/office/2006/metadata/properties" xmlns:ns3="d36d381d-55b8-436c-996a-21d7bbcb9355" xmlns:ns4="1404450b-edfc-442d-9769-60da098800de" targetNamespace="http://schemas.microsoft.com/office/2006/metadata/properties" ma:root="true" ma:fieldsID="5550baf03127534ca3d66fb54126250c" ns3:_="" ns4:_="">
    <xsd:import namespace="d36d381d-55b8-436c-996a-21d7bbcb9355"/>
    <xsd:import namespace="1404450b-edfc-442d-9769-60da098800d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6d381d-55b8-436c-996a-21d7bbcb935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4450b-edfc-442d-9769-60da09880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AEA93B-4DD5-4367-A4F9-18C9CBB68FF4}">
  <ds:schemaRefs>
    <ds:schemaRef ds:uri="1404450b-edfc-442d-9769-60da098800de"/>
    <ds:schemaRef ds:uri="d36d381d-55b8-436c-996a-21d7bbcb935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F04CE2A-C707-425D-9D1A-F1E50A5B7D17}">
  <ds:schemaRefs>
    <ds:schemaRef ds:uri="1404450b-edfc-442d-9769-60da098800de"/>
    <ds:schemaRef ds:uri="d36d381d-55b8-436c-996a-21d7bbcb935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59C629D-BED2-4950-8CBD-4F635818E8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PowerPoint-Blue-standard</Template>
  <TotalTime>7168</TotalTime>
  <Words>473</Words>
  <Application>Microsoft Macintosh PowerPoint</Application>
  <PresentationFormat>On-screen Show (4:3)</PresentationFormat>
  <Paragraphs>76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Georgia</vt:lpstr>
      <vt:lpstr>Wingdings</vt:lpstr>
      <vt:lpstr>Custom Design</vt:lpstr>
      <vt:lpstr>Office Theme</vt:lpstr>
      <vt:lpstr>Illinois Business Consulting (Spring 2018)</vt:lpstr>
      <vt:lpstr>Programming Analytics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Abhishek Vakharia</dc:creator>
  <cp:lastModifiedBy>Avlani, Jainam Paresh</cp:lastModifiedBy>
  <cp:revision>137</cp:revision>
  <dcterms:created xsi:type="dcterms:W3CDTF">2021-03-23T04:06:01Z</dcterms:created>
  <dcterms:modified xsi:type="dcterms:W3CDTF">2021-12-03T03:53:04Z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0x010100D5DA31ECB2C4264C80D6E557EAE68174</vt:lpwstr>
  </property>
</Properties>
</file>