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342" r:id="rId2"/>
    <p:sldId id="359" r:id="rId3"/>
    <p:sldId id="365" r:id="rId4"/>
    <p:sldId id="366" r:id="rId5"/>
    <p:sldId id="367" r:id="rId6"/>
    <p:sldId id="368" r:id="rId7"/>
    <p:sldId id="369" r:id="rId8"/>
    <p:sldId id="370" r:id="rId9"/>
    <p:sldId id="3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D63"/>
    <a:srgbClr val="E6E6E6"/>
    <a:srgbClr val="16496C"/>
    <a:srgbClr val="325F7E"/>
    <a:srgbClr val="4E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9F9CD-E30D-423A-B495-FC8F3BB2646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4FFB-ED31-4D51-995F-038D3FEA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289F-6A14-44CB-86B9-E4598BD9FC8B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" y="6482492"/>
            <a:ext cx="385391" cy="395416"/>
          </a:xfrm>
        </p:spPr>
        <p:txBody>
          <a:bodyPr/>
          <a:lstStyle>
            <a:lvl1pPr algn="ctr">
              <a:defRPr/>
            </a:lvl1pPr>
          </a:lstStyle>
          <a:p>
            <a:fld id="{264C89B2-2ABF-4779-9234-A2B3FC23D5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A022-D2F2-47C3-8319-FE068162240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06D7-E909-4DB4-A096-6A557ABD620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EABC-23E3-4011-9759-EE7AA7F80E08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F637-6312-4046-B7F3-E7262A3FCBDD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8D66-C139-4F66-95FC-998CEDD1DDFD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D386-B420-4E8F-B0F4-CE6C12058DBC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416D-CC8F-454B-81F8-EA05C780A840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7662-CEE4-419B-908E-DD5B40AB9D41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C3D-A90E-4BFE-A321-F48CD21242E0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8833-2256-4C28-990F-07E178138540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34" y="1253331"/>
            <a:ext cx="8534919" cy="492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10800000">
            <a:off x="0" y="7022"/>
            <a:ext cx="9144000" cy="9393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txBody>
          <a:bodyPr wrap="none" lIns="45720" rIns="45720" anchor="ctr"/>
          <a:lstStyle/>
          <a:p>
            <a:pPr eaLnBrk="0" latinLnBrk="0" hangingPunct="0">
              <a:buClr>
                <a:srgbClr val="328030"/>
              </a:buClr>
              <a:buFontTx/>
              <a:buChar char="•"/>
            </a:pPr>
            <a:endParaRPr kumimoji="0" lang="en-GB" sz="1200" b="1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502400"/>
            <a:ext cx="9144000" cy="355600"/>
          </a:xfrm>
          <a:prstGeom prst="rect">
            <a:avLst/>
          </a:prstGeom>
          <a:solidFill>
            <a:srgbClr val="043D6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 rot="10800000">
            <a:off x="0" y="-1"/>
            <a:ext cx="9144000" cy="95596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txBody>
          <a:bodyPr wrap="none" lIns="45720" rIns="45720" anchor="ctr"/>
          <a:lstStyle/>
          <a:p>
            <a:pPr eaLnBrk="0" latinLnBrk="0" hangingPunct="0">
              <a:buClr>
                <a:srgbClr val="328030"/>
              </a:buClr>
              <a:buFontTx/>
              <a:buChar char="•"/>
            </a:pPr>
            <a:endParaRPr kumimoji="0" lang="en-GB" sz="1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442992-3AA3-431F-BDF4-A4BFAD6CF1BE}"/>
              </a:ext>
            </a:extLst>
          </p:cNvPr>
          <p:cNvGrpSpPr/>
          <p:nvPr userDrawn="1"/>
        </p:nvGrpSpPr>
        <p:grpSpPr>
          <a:xfrm>
            <a:off x="-1" y="133005"/>
            <a:ext cx="9143997" cy="822960"/>
            <a:chOff x="-1" y="133005"/>
            <a:chExt cx="9143997" cy="822960"/>
          </a:xfrm>
        </p:grpSpPr>
        <p:sp>
          <p:nvSpPr>
            <p:cNvPr id="18" name="Line 5"/>
            <p:cNvSpPr>
              <a:spLocks noChangeShapeType="1"/>
            </p:cNvSpPr>
            <p:nvPr userDrawn="1"/>
          </p:nvSpPr>
          <p:spPr bwMode="auto">
            <a:xfrm rot="10800000" flipH="1" flipV="1">
              <a:off x="8382631" y="133005"/>
              <a:ext cx="761365" cy="0"/>
            </a:xfrm>
            <a:prstGeom prst="line">
              <a:avLst/>
            </a:prstGeom>
            <a:noFill/>
            <a:ln w="12700">
              <a:solidFill>
                <a:srgbClr val="043D6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6"/>
            <p:cNvSpPr>
              <a:spLocks noChangeShapeType="1"/>
            </p:cNvSpPr>
            <p:nvPr userDrawn="1"/>
          </p:nvSpPr>
          <p:spPr bwMode="auto">
            <a:xfrm rot="10800000" flipH="1" flipV="1">
              <a:off x="-1" y="955965"/>
              <a:ext cx="8008040" cy="0"/>
            </a:xfrm>
            <a:prstGeom prst="line">
              <a:avLst/>
            </a:prstGeom>
            <a:noFill/>
            <a:ln w="12700">
              <a:solidFill>
                <a:srgbClr val="043D6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7"/>
            <p:cNvSpPr>
              <a:spLocks noChangeShapeType="1"/>
            </p:cNvSpPr>
            <p:nvPr userDrawn="1"/>
          </p:nvSpPr>
          <p:spPr bwMode="auto">
            <a:xfrm rot="10800000" flipH="1">
              <a:off x="8008039" y="133005"/>
              <a:ext cx="374592" cy="822960"/>
            </a:xfrm>
            <a:prstGeom prst="line">
              <a:avLst/>
            </a:prstGeom>
            <a:noFill/>
            <a:ln w="12700">
              <a:solidFill>
                <a:srgbClr val="043D6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1" name="Oval 20"/>
          <p:cNvSpPr/>
          <p:nvPr userDrawn="1"/>
        </p:nvSpPr>
        <p:spPr>
          <a:xfrm>
            <a:off x="77673" y="6557875"/>
            <a:ext cx="247696" cy="2495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-47683" y="6482492"/>
            <a:ext cx="433074" cy="395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6E6E6"/>
                </a:solidFill>
              </a:defRPr>
            </a:lvl1pPr>
          </a:lstStyle>
          <a:p>
            <a:fld id="{264C89B2-2ABF-4779-9234-A2B3FC23D5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167396" y="6507160"/>
            <a:ext cx="895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0DEC23ED-C57D-4EFE-A17B-EC5221632601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677341" y="6504028"/>
            <a:ext cx="39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Image result for university of new haven logo">
            <a:extLst>
              <a:ext uri="{FF2B5EF4-FFF2-40B4-BE49-F238E27FC236}">
                <a16:creationId xmlns:a16="http://schemas.microsoft.com/office/drawing/2014/main" id="{80312952-9AF2-4302-8448-111D45AD9F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0" y="219125"/>
            <a:ext cx="750257" cy="7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369" y="99368"/>
            <a:ext cx="8189981" cy="856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17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43D6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4555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penaccess.thecvf.com/content_cvpr_2017/papers/Park_Attend_to_You_CVPR_2017_paper.pdf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pdf/2205.14100v5.pdf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activeloop.ai/docs/ml/datasets/flickr30k-datas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NLP / DL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DSCI </a:t>
            </a:r>
            <a:r>
              <a:rPr lang="en-US" sz="2400" dirty="0" smtClean="0"/>
              <a:t>6004-03 / 6011-03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4566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Jainam Shah – 00790705</a:t>
            </a:r>
          </a:p>
          <a:p>
            <a:r>
              <a:rPr lang="en-US" sz="2000" dirty="0"/>
              <a:t>Sahil Sehgal – 00795874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>
                <a:latin typeface="Calibri" panose="020F0502020204030204"/>
              </a:rPr>
              <a:pPr/>
              <a:t>1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 txBox="1">
            <a:spLocks/>
          </p:cNvSpPr>
          <p:nvPr/>
        </p:nvSpPr>
        <p:spPr>
          <a:xfrm>
            <a:off x="470508" y="154402"/>
            <a:ext cx="7785430" cy="703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43D6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</a:rPr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6144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Image Captioning</a:t>
            </a:r>
          </a:p>
        </p:txBody>
      </p:sp>
      <p:pic>
        <p:nvPicPr>
          <p:cNvPr id="1026" name="Picture 2" descr="Games To Play On The Beach With Your Dog! - Miami Pet Concie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27" y="1468128"/>
            <a:ext cx="2481954" cy="165463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3482" y="3122764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1 Dog</a:t>
            </a:r>
            <a:endParaRPr lang="en-IN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36" y="1695281"/>
            <a:ext cx="3868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Possible captions: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“dog playing on the beach”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“dog playing with ball in its mouth”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“dog running on the beach”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“dog running with a ball in its mouth on beach”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9027" y="4009166"/>
            <a:ext cx="666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Image Captioning is an application of Deep Learning for automatically generating text captions from an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Different ways to automatically generate image captions: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Partial Deep Learning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End-to-End Deep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54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Project Objective</a:t>
            </a:r>
          </a:p>
        </p:txBody>
      </p:sp>
      <p:pic>
        <p:nvPicPr>
          <p:cNvPr id="10" name="Picture 4" descr="Chat GPT Gets Real | The Nation">
            <a:extLst>
              <a:ext uri="{FF2B5EF4-FFF2-40B4-BE49-F238E27FC236}">
                <a16:creationId xmlns:a16="http://schemas.microsoft.com/office/drawing/2014/main" id="{4F47226E-9B87-E7B1-C836-9BDA2434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68" y="1570004"/>
            <a:ext cx="1480728" cy="19064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14263" y="3476445"/>
            <a:ext cx="110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4 ChatGPT</a:t>
            </a:r>
            <a:endParaRPr lang="en-IN" sz="1200" b="1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F5F6DF8-2E8C-EF18-B02D-1E9D585D29B7}"/>
              </a:ext>
            </a:extLst>
          </p:cNvPr>
          <p:cNvSpPr txBox="1">
            <a:spLocks/>
          </p:cNvSpPr>
          <p:nvPr/>
        </p:nvSpPr>
        <p:spPr>
          <a:xfrm>
            <a:off x="643035" y="1570004"/>
            <a:ext cx="5654247" cy="3660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267" y="1570004"/>
            <a:ext cx="583540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Transformers – Explore the capabilities of transformers for Image Captioning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Transformers gained popularity due to advancements in LLMs (Large Language Models) like ChatGPT (GPT – Generative Pretrained Transformer)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Capability of capturing long term   dependencies in NLP related tasks such as text generation, machine translation, summarization, Q&amp;A, etc.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Produce transformer-based architecture for Image Captioning</a:t>
            </a:r>
          </a:p>
          <a:p>
            <a:pPr lvl="1" algn="just"/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Deep Learning in Production – Build a deliverable AI application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Serving to consume deep learning model inference requests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Web application for users to upload image and generate caption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2050" name="Picture 2" descr="GitHub - danieljl/keras-image-captioning: An implementation of image  captioning in Ke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10" y="4375872"/>
            <a:ext cx="2077842" cy="10070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95645" y="5382886"/>
            <a:ext cx="1543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5 Image Captions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60388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Statement of Value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F5F6DF8-2E8C-EF18-B02D-1E9D585D29B7}"/>
              </a:ext>
            </a:extLst>
          </p:cNvPr>
          <p:cNvSpPr txBox="1">
            <a:spLocks/>
          </p:cNvSpPr>
          <p:nvPr/>
        </p:nvSpPr>
        <p:spPr>
          <a:xfrm>
            <a:off x="643035" y="1570004"/>
            <a:ext cx="5654247" cy="3660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267" y="1570004"/>
            <a:ext cx="58354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An Assistive Technology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Further research on video captioning, object distance tracking, etc. can be done using similar approaches.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Can be combined with text-to-speech to implement an assistive bot for visually impaired people.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A creative social media tool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Such a tool can be used for automatically generating captions for social media posts.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Can be integrated with social media platforms like Instagram, Facebook, Twitter, etc.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endParaRPr lang="en-US" sz="1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4098" name="Picture 2" descr="AI Could Change How Blind People See the World | WI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530" y="1684283"/>
            <a:ext cx="1882748" cy="10590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27591" y="2743329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6 Smart Glasses</a:t>
            </a:r>
            <a:endParaRPr lang="en-IN" sz="1200" b="1" dirty="0"/>
          </a:p>
        </p:txBody>
      </p:sp>
      <p:sp>
        <p:nvSpPr>
          <p:cNvPr id="3" name="AutoShape 4" descr="Subtitles and closed captions for social media videos | 2M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30" y="3453383"/>
            <a:ext cx="1882748" cy="1053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927591" y="4506974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7 Social Media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27203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of the Art / Relevant 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6" y="1431915"/>
            <a:ext cx="2609123" cy="1905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9006" y="3337532"/>
            <a:ext cx="163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8 </a:t>
            </a:r>
            <a:r>
              <a:rPr lang="en-US" sz="1200" b="1" dirty="0">
                <a:hlinkClick r:id="rId3"/>
              </a:rPr>
              <a:t>Show &amp; Tell</a:t>
            </a:r>
            <a:r>
              <a:rPr lang="en-US" sz="1200" b="1" dirty="0"/>
              <a:t> [</a:t>
            </a:r>
            <a:r>
              <a:rPr lang="en-US" sz="1200" b="1" dirty="0" err="1"/>
              <a:t>Src</a:t>
            </a:r>
            <a:r>
              <a:rPr lang="en-US" sz="1200" b="1" dirty="0"/>
              <a:t>]</a:t>
            </a:r>
            <a:endParaRPr lang="en-IN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69976" y="1431915"/>
            <a:ext cx="3084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Pioneering research in the field of Image Captioning.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Uses a pre-trained CNN as encoder, and LSTM as decoder to generate captions.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168" y="3804309"/>
            <a:ext cx="4657995" cy="2081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644702" y="5886192"/>
            <a:ext cx="1270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9 </a:t>
            </a:r>
            <a:r>
              <a:rPr lang="en-US" sz="1200" b="1" dirty="0">
                <a:hlinkClick r:id="rId5"/>
              </a:rPr>
              <a:t>CSMN</a:t>
            </a:r>
            <a:r>
              <a:rPr lang="en-US" sz="1200" b="1" dirty="0"/>
              <a:t> [</a:t>
            </a:r>
            <a:r>
              <a:rPr lang="en-US" sz="1200" b="1" dirty="0" err="1"/>
              <a:t>Src</a:t>
            </a:r>
            <a:r>
              <a:rPr lang="en-US" sz="1200" b="1" dirty="0"/>
              <a:t>]</a:t>
            </a:r>
            <a:endParaRPr lang="en-IN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2266" y="3959584"/>
            <a:ext cx="3084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Image Captioning from Social Media perspective.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Context Sequence Memory Network that does not utilize any RNN / LSTM cells, however operates in sequential manner.</a:t>
            </a:r>
          </a:p>
        </p:txBody>
      </p:sp>
    </p:spTree>
    <p:extLst>
      <p:ext uri="{BB962C8B-B14F-4D97-AF65-F5344CB8AC3E}">
        <p14:creationId xmlns:p14="http://schemas.microsoft.com/office/powerpoint/2010/main" val="34493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of the Art / Relevant Work</a:t>
            </a:r>
          </a:p>
        </p:txBody>
      </p:sp>
      <p:pic>
        <p:nvPicPr>
          <p:cNvPr id="6146" name="Picture 2" descr="Vision Transformer Explained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6" y="1453385"/>
            <a:ext cx="2918527" cy="22184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3615" y="3671830"/>
            <a:ext cx="255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10 VIT - </a:t>
            </a:r>
            <a:r>
              <a:rPr lang="en-US" sz="1200" b="1" dirty="0">
                <a:hlinkClick r:id="rId3"/>
              </a:rPr>
              <a:t>Vision Transformers</a:t>
            </a:r>
            <a:r>
              <a:rPr lang="en-US" sz="1200" b="1" dirty="0"/>
              <a:t> [</a:t>
            </a:r>
            <a:r>
              <a:rPr lang="en-US" sz="1200" b="1" dirty="0" err="1"/>
              <a:t>Src</a:t>
            </a:r>
            <a:r>
              <a:rPr lang="en-US" sz="1200" b="1" dirty="0"/>
              <a:t>]</a:t>
            </a:r>
            <a:endParaRPr lang="en-IN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12447" y="1977831"/>
            <a:ext cx="3084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Transformers for Image Classification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Divides image into patches and utilizes the encoder part of transformer.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56" y="4184790"/>
            <a:ext cx="3737993" cy="1837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448756" y="6021954"/>
            <a:ext cx="372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11 </a:t>
            </a:r>
            <a:r>
              <a:rPr lang="en-US" sz="1200" b="1" dirty="0" err="1"/>
              <a:t>GiT</a:t>
            </a:r>
            <a:r>
              <a:rPr lang="en-US" sz="1200" b="1" dirty="0"/>
              <a:t> – </a:t>
            </a:r>
            <a:r>
              <a:rPr lang="en-US" sz="1200" b="1" dirty="0">
                <a:hlinkClick r:id="rId5"/>
              </a:rPr>
              <a:t>Generative Image to Text Transformer</a:t>
            </a:r>
            <a:r>
              <a:rPr lang="en-US" sz="1200" b="1" dirty="0"/>
              <a:t> [</a:t>
            </a:r>
            <a:r>
              <a:rPr lang="en-US" sz="1200" b="1" dirty="0" err="1"/>
              <a:t>Src</a:t>
            </a:r>
            <a:r>
              <a:rPr lang="en-US" sz="1200" b="1" dirty="0"/>
              <a:t>]</a:t>
            </a:r>
            <a:endParaRPr lang="en-IN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65229" y="4518596"/>
            <a:ext cx="3084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Transformers for Generative Image and Text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Can do Image Captioning, Video Captioning, and Question Answering.</a:t>
            </a:r>
          </a:p>
        </p:txBody>
      </p:sp>
    </p:spTree>
    <p:extLst>
      <p:ext uri="{BB962C8B-B14F-4D97-AF65-F5344CB8AC3E}">
        <p14:creationId xmlns:p14="http://schemas.microsoft.com/office/powerpoint/2010/main" val="29992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Proposed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751" y="1457868"/>
            <a:ext cx="7272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Current SOTA for image classification (on ImageNet), and image captioning (on flicker30k) involves Vision Transformers (</a:t>
            </a:r>
            <a:r>
              <a:rPr lang="en-US" sz="1400" dirty="0" err="1"/>
              <a:t>ViT</a:t>
            </a:r>
            <a:r>
              <a:rPr lang="en-US" sz="14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We still believe CNNs to have better representational power compared to Transformers for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We propose a semi transformer architecture where we utilize a SOTA CNN for image encodings, and transformer decoder for caption generation.</a:t>
            </a:r>
            <a:endParaRPr lang="en-IN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957533" y="4237133"/>
            <a:ext cx="819509" cy="79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EfficientNetB4</a:t>
            </a:r>
            <a:endParaRPr lang="en-IN" sz="1000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File:Picture icon BLACK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5" y="5330660"/>
            <a:ext cx="394105" cy="3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79419" y="5581898"/>
            <a:ext cx="575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Image</a:t>
            </a:r>
            <a:endParaRPr lang="en-IN" sz="1200" b="1" dirty="0"/>
          </a:p>
        </p:txBody>
      </p:sp>
      <p:cxnSp>
        <p:nvCxnSpPr>
          <p:cNvPr id="8" name="Straight Arrow Connector 7"/>
          <p:cNvCxnSpPr>
            <a:stCxn id="8194" idx="0"/>
            <a:endCxn id="4" idx="2"/>
          </p:cNvCxnSpPr>
          <p:nvPr/>
        </p:nvCxnSpPr>
        <p:spPr>
          <a:xfrm flipV="1">
            <a:off x="1367288" y="5030764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3202" y="3471893"/>
            <a:ext cx="819509" cy="2060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990320" y="3523176"/>
            <a:ext cx="106351" cy="103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125468" y="3520302"/>
            <a:ext cx="106351" cy="103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263485" y="3520303"/>
            <a:ext cx="106351" cy="103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401510" y="3520303"/>
            <a:ext cx="106351" cy="103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539532" y="3520305"/>
            <a:ext cx="106351" cy="103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668928" y="3520305"/>
            <a:ext cx="106351" cy="103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945372" y="3642619"/>
            <a:ext cx="82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Encodings</a:t>
            </a:r>
            <a:endParaRPr lang="en-IN" sz="12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67286" y="3899863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619557" y="4237133"/>
            <a:ext cx="1339968" cy="79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Transformer Decoder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19557" y="5351967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866847" y="5351967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114137" y="5351967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361427" y="5351967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830128" y="5351967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3486764" y="5310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499453" y="5699220"/>
            <a:ext cx="158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Ground Truth Caption</a:t>
            </a:r>
            <a:endParaRPr lang="en-IN" sz="12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84255" y="5030764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931545" y="5030764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178835" y="5030764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421813" y="5030764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94826" y="5030764"/>
            <a:ext cx="0" cy="2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3"/>
            <a:endCxn id="27" idx="1"/>
          </p:cNvCxnSpPr>
          <p:nvPr/>
        </p:nvCxnSpPr>
        <p:spPr>
          <a:xfrm>
            <a:off x="1782711" y="3574932"/>
            <a:ext cx="836846" cy="10590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9556" y="3046145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866846" y="3046145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114136" y="3046145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361426" y="3046145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830127" y="3046145"/>
            <a:ext cx="129397" cy="327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2548887" y="3365620"/>
            <a:ext cx="1389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Generated Caption</a:t>
            </a:r>
            <a:endParaRPr lang="en-IN" sz="12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2682818" y="3639581"/>
            <a:ext cx="1436" cy="47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930826" y="3642619"/>
            <a:ext cx="1436" cy="47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178834" y="3642619"/>
            <a:ext cx="1436" cy="47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421813" y="3641152"/>
            <a:ext cx="1436" cy="47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888358" y="3639581"/>
            <a:ext cx="1436" cy="47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82136" y="29962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1454685" y="6028357"/>
            <a:ext cx="2066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Fig. 12 Proposed Architecture</a:t>
            </a:r>
            <a:endParaRPr lang="en-IN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767751" y="2946376"/>
            <a:ext cx="3441940" cy="3029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4674801" y="2842863"/>
            <a:ext cx="3365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- Flicker30k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– 31,783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- </a:t>
            </a:r>
            <a:r>
              <a:rPr lang="en-US" dirty="0">
                <a:hlinkClick r:id="rId3"/>
              </a:rPr>
              <a:t>https://datasets.activeloop.ai/docs/ml/datasets/flickr30k-dataset/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77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Deliverable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266" y="1273959"/>
            <a:ext cx="77854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DL Model Architecture coded in Tensorflow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training and evaluation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Application Server coded using Flask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DL Model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Trained DL Model in Tensorflow Saved Model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Draft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draft research paper in CVPR / IEEE format </a:t>
            </a:r>
            <a:r>
              <a:rPr lang="en-US" b="1" dirty="0"/>
              <a:t>(if time permits)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90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9B2-2ABF-4779-9234-A2B3FC23D598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3762-28EA-437C-829E-7DA8089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6" y="105521"/>
            <a:ext cx="7785430" cy="7033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266" y="1273959"/>
            <a:ext cx="7785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BLEU - Bilingual </a:t>
            </a:r>
            <a:r>
              <a:rPr lang="en-US" b="1"/>
              <a:t>Evaluation Understudy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assess the performance of our model, we will use BLEU score and compare with existing approaches.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Try different variants of BLEU: BLEU – 1, BLEU – 2, BLEU – 3, etc.</a:t>
            </a:r>
          </a:p>
        </p:txBody>
      </p:sp>
    </p:spTree>
    <p:extLst>
      <p:ext uri="{BB962C8B-B14F-4D97-AF65-F5344CB8AC3E}">
        <p14:creationId xmlns:p14="http://schemas.microsoft.com/office/powerpoint/2010/main" val="30413359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A033829-8471-4F2E-96AF-13C09E1D4B57}" vid="{E8B8B860-78D1-4091-8DEA-79D0B7A19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5698</TotalTime>
  <Words>609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Theme1</vt:lpstr>
      <vt:lpstr>NLP / DL DSCI 6004-03 / 6011-03</vt:lpstr>
      <vt:lpstr>Image Captioning</vt:lpstr>
      <vt:lpstr>Project Objective</vt:lpstr>
      <vt:lpstr>Statement of Value</vt:lpstr>
      <vt:lpstr>State of the Art / Relevant Work</vt:lpstr>
      <vt:lpstr>State of the Art / Relevant Work</vt:lpstr>
      <vt:lpstr>Proposed Architecture</vt:lpstr>
      <vt:lpstr>Deliverable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Marzieh Soltanolkottabi</dc:creator>
  <cp:lastModifiedBy>Jainam Shah</cp:lastModifiedBy>
  <cp:revision>162</cp:revision>
  <dcterms:created xsi:type="dcterms:W3CDTF">2018-07-12T19:41:28Z</dcterms:created>
  <dcterms:modified xsi:type="dcterms:W3CDTF">2023-12-05T00:16:17Z</dcterms:modified>
</cp:coreProperties>
</file>