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801600" cy="9601200" type="A3"/>
  <p:notesSz cx="7099300" cy="10234613"/>
  <p:defaultTextStyle>
    <a:defPPr>
      <a:defRPr lang="en-US"/>
    </a:defPPr>
    <a:lvl1pPr marL="0" algn="l" defTabSz="1280160" rtl="0" eaLnBrk="1" latinLnBrk="0" hangingPunct="1">
      <a:defRPr sz="2500" kern="1200">
        <a:solidFill>
          <a:schemeClr val="tx1"/>
        </a:solidFill>
        <a:latin typeface="+mn-lt"/>
        <a:ea typeface="+mn-ea"/>
        <a:cs typeface="+mn-cs"/>
      </a:defRPr>
    </a:lvl1pPr>
    <a:lvl2pPr marL="640080" algn="l" defTabSz="1280160" rtl="0" eaLnBrk="1" latinLnBrk="0" hangingPunct="1">
      <a:defRPr sz="2500" kern="1200">
        <a:solidFill>
          <a:schemeClr val="tx1"/>
        </a:solidFill>
        <a:latin typeface="+mn-lt"/>
        <a:ea typeface="+mn-ea"/>
        <a:cs typeface="+mn-cs"/>
      </a:defRPr>
    </a:lvl2pPr>
    <a:lvl3pPr marL="1280160" algn="l" defTabSz="1280160" rtl="0" eaLnBrk="1" latinLnBrk="0" hangingPunct="1">
      <a:defRPr sz="2500" kern="1200">
        <a:solidFill>
          <a:schemeClr val="tx1"/>
        </a:solidFill>
        <a:latin typeface="+mn-lt"/>
        <a:ea typeface="+mn-ea"/>
        <a:cs typeface="+mn-cs"/>
      </a:defRPr>
    </a:lvl3pPr>
    <a:lvl4pPr marL="1920240" algn="l" defTabSz="1280160" rtl="0" eaLnBrk="1" latinLnBrk="0" hangingPunct="1">
      <a:defRPr sz="2500" kern="1200">
        <a:solidFill>
          <a:schemeClr val="tx1"/>
        </a:solidFill>
        <a:latin typeface="+mn-lt"/>
        <a:ea typeface="+mn-ea"/>
        <a:cs typeface="+mn-cs"/>
      </a:defRPr>
    </a:lvl4pPr>
    <a:lvl5pPr marL="2560320" algn="l" defTabSz="1280160" rtl="0" eaLnBrk="1" latinLnBrk="0" hangingPunct="1">
      <a:defRPr sz="2500" kern="1200">
        <a:solidFill>
          <a:schemeClr val="tx1"/>
        </a:solidFill>
        <a:latin typeface="+mn-lt"/>
        <a:ea typeface="+mn-ea"/>
        <a:cs typeface="+mn-cs"/>
      </a:defRPr>
    </a:lvl5pPr>
    <a:lvl6pPr marL="3200400" algn="l" defTabSz="1280160" rtl="0" eaLnBrk="1" latinLnBrk="0" hangingPunct="1">
      <a:defRPr sz="2500" kern="1200">
        <a:solidFill>
          <a:schemeClr val="tx1"/>
        </a:solidFill>
        <a:latin typeface="+mn-lt"/>
        <a:ea typeface="+mn-ea"/>
        <a:cs typeface="+mn-cs"/>
      </a:defRPr>
    </a:lvl6pPr>
    <a:lvl7pPr marL="3840480" algn="l" defTabSz="1280160" rtl="0" eaLnBrk="1" latinLnBrk="0" hangingPunct="1">
      <a:defRPr sz="2500" kern="1200">
        <a:solidFill>
          <a:schemeClr val="tx1"/>
        </a:solidFill>
        <a:latin typeface="+mn-lt"/>
        <a:ea typeface="+mn-ea"/>
        <a:cs typeface="+mn-cs"/>
      </a:defRPr>
    </a:lvl7pPr>
    <a:lvl8pPr marL="4480560" algn="l" defTabSz="1280160" rtl="0" eaLnBrk="1" latinLnBrk="0" hangingPunct="1">
      <a:defRPr sz="2500" kern="1200">
        <a:solidFill>
          <a:schemeClr val="tx1"/>
        </a:solidFill>
        <a:latin typeface="+mn-lt"/>
        <a:ea typeface="+mn-ea"/>
        <a:cs typeface="+mn-cs"/>
      </a:defRPr>
    </a:lvl8pPr>
    <a:lvl9pPr marL="5120640" algn="l" defTabSz="1280160" rtl="0" eaLnBrk="1" latinLnBrk="0" hangingPunct="1">
      <a:defRPr sz="2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582" y="-1206"/>
      </p:cViewPr>
      <p:guideLst>
        <p:guide orient="horz" pos="3024"/>
        <p:guide pos="403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4330" tIns="47165" rIns="94330" bIns="47165" rtlCol="0"/>
          <a:lstStyle>
            <a:lvl1pPr algn="l">
              <a:defRPr sz="1200"/>
            </a:lvl1pPr>
          </a:lstStyle>
          <a:p>
            <a:endParaRPr lang="en-IN"/>
          </a:p>
        </p:txBody>
      </p:sp>
      <p:sp>
        <p:nvSpPr>
          <p:cNvPr id="3" name="Date Placeholder 2"/>
          <p:cNvSpPr>
            <a:spLocks noGrp="1"/>
          </p:cNvSpPr>
          <p:nvPr>
            <p:ph type="dt" idx="1"/>
          </p:nvPr>
        </p:nvSpPr>
        <p:spPr>
          <a:xfrm>
            <a:off x="4021294" y="1"/>
            <a:ext cx="3076363" cy="511731"/>
          </a:xfrm>
          <a:prstGeom prst="rect">
            <a:avLst/>
          </a:prstGeom>
        </p:spPr>
        <p:txBody>
          <a:bodyPr vert="horz" lIns="94330" tIns="47165" rIns="94330" bIns="47165" rtlCol="0"/>
          <a:lstStyle>
            <a:lvl1pPr algn="r">
              <a:defRPr sz="1200"/>
            </a:lvl1pPr>
          </a:lstStyle>
          <a:p>
            <a:fld id="{876837EA-D2F5-4C5C-B195-3B9089875C44}" type="datetimeFigureOut">
              <a:rPr lang="en-US" smtClean="0"/>
              <a:pPr/>
              <a:t>3/19/2019</a:t>
            </a:fld>
            <a:endParaRPr lang="en-IN"/>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4330" tIns="47165" rIns="94330" bIns="47165" rtlCol="0" anchor="ctr"/>
          <a:lstStyle/>
          <a:p>
            <a:endParaRPr lang="en-IN"/>
          </a:p>
        </p:txBody>
      </p:sp>
      <p:sp>
        <p:nvSpPr>
          <p:cNvPr id="5" name="Notes Placeholder 4"/>
          <p:cNvSpPr>
            <a:spLocks noGrp="1"/>
          </p:cNvSpPr>
          <p:nvPr>
            <p:ph type="body" sz="quarter" idx="3"/>
          </p:nvPr>
        </p:nvSpPr>
        <p:spPr>
          <a:xfrm>
            <a:off x="709930" y="4861442"/>
            <a:ext cx="5679440" cy="4605576"/>
          </a:xfrm>
          <a:prstGeom prst="rect">
            <a:avLst/>
          </a:prstGeom>
        </p:spPr>
        <p:txBody>
          <a:bodyPr vert="horz" lIns="94330" tIns="47165" rIns="94330" bIns="4716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1" y="9721108"/>
            <a:ext cx="3076363" cy="511731"/>
          </a:xfrm>
          <a:prstGeom prst="rect">
            <a:avLst/>
          </a:prstGeom>
        </p:spPr>
        <p:txBody>
          <a:bodyPr vert="horz" lIns="94330" tIns="47165" rIns="94330" bIns="47165" rtlCol="0" anchor="b"/>
          <a:lstStyle>
            <a:lvl1pPr algn="l">
              <a:defRPr sz="1200"/>
            </a:lvl1pPr>
          </a:lstStyle>
          <a:p>
            <a:endParaRPr lang="en-IN"/>
          </a:p>
        </p:txBody>
      </p:sp>
      <p:sp>
        <p:nvSpPr>
          <p:cNvPr id="7" name="Slide Number Placeholder 6"/>
          <p:cNvSpPr>
            <a:spLocks noGrp="1"/>
          </p:cNvSpPr>
          <p:nvPr>
            <p:ph type="sldNum" sz="quarter" idx="5"/>
          </p:nvPr>
        </p:nvSpPr>
        <p:spPr>
          <a:xfrm>
            <a:off x="4021294" y="9721108"/>
            <a:ext cx="3076363" cy="511731"/>
          </a:xfrm>
          <a:prstGeom prst="rect">
            <a:avLst/>
          </a:prstGeom>
        </p:spPr>
        <p:txBody>
          <a:bodyPr vert="horz" lIns="94330" tIns="47165" rIns="94330" bIns="47165" rtlCol="0" anchor="b"/>
          <a:lstStyle>
            <a:lvl1pPr algn="r">
              <a:defRPr sz="1200"/>
            </a:lvl1pPr>
          </a:lstStyle>
          <a:p>
            <a:fld id="{DB72CBBA-ACE6-44C7-B203-CCF3844D9FCD}" type="slidenum">
              <a:rPr lang="en-IN" smtClean="0"/>
              <a:pPr/>
              <a:t>‹#›</a:t>
            </a:fld>
            <a:endParaRPr lang="en-IN"/>
          </a:p>
        </p:txBody>
      </p:sp>
    </p:spTree>
    <p:extLst>
      <p:ext uri="{BB962C8B-B14F-4D97-AF65-F5344CB8AC3E}">
        <p14:creationId xmlns:p14="http://schemas.microsoft.com/office/powerpoint/2010/main" val="213233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B72CBBA-ACE6-44C7-B203-CCF3844D9FCD}" type="slidenum">
              <a:rPr lang="en-IN" smtClean="0"/>
              <a:pPr/>
              <a:t>1</a:t>
            </a:fld>
            <a:endParaRPr lang="en-IN"/>
          </a:p>
        </p:txBody>
      </p:sp>
    </p:spTree>
    <p:extLst>
      <p:ext uri="{BB962C8B-B14F-4D97-AF65-F5344CB8AC3E}">
        <p14:creationId xmlns:p14="http://schemas.microsoft.com/office/powerpoint/2010/main" val="956447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2982596"/>
            <a:ext cx="10881360" cy="2058035"/>
          </a:xfrm>
        </p:spPr>
        <p:txBody>
          <a:bodyPr/>
          <a:lstStyle/>
          <a:p>
            <a:r>
              <a:rPr lang="en-US"/>
              <a:t>Click to edit Master title style</a:t>
            </a:r>
            <a:endParaRPr lang="en-IN"/>
          </a:p>
        </p:txBody>
      </p:sp>
      <p:sp>
        <p:nvSpPr>
          <p:cNvPr id="3" name="Subtitle 2"/>
          <p:cNvSpPr>
            <a:spLocks noGrp="1"/>
          </p:cNvSpPr>
          <p:nvPr>
            <p:ph type="subTitle" idx="1"/>
          </p:nvPr>
        </p:nvSpPr>
        <p:spPr>
          <a:xfrm>
            <a:off x="1920240" y="5440680"/>
            <a:ext cx="8961120"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AE09B1F-6054-4411-98F3-C907505DFE97}" type="datetime1">
              <a:rPr lang="en-US" smtClean="0"/>
              <a:pPr/>
              <a:t>3/19/2019</a:t>
            </a:fld>
            <a:endParaRPr lang="en-IN"/>
          </a:p>
        </p:txBody>
      </p:sp>
      <p:sp>
        <p:nvSpPr>
          <p:cNvPr id="5" name="Footer Placeholder 4"/>
          <p:cNvSpPr>
            <a:spLocks noGrp="1"/>
          </p:cNvSpPr>
          <p:nvPr>
            <p:ph type="ftr" sz="quarter" idx="11"/>
          </p:nvPr>
        </p:nvSpPr>
        <p:spPr/>
        <p:txBody>
          <a:bodyPr/>
          <a:lstStyle/>
          <a:p>
            <a:r>
              <a:rPr lang="en-IN"/>
              <a:t>Academic Year 2016-2017</a:t>
            </a:r>
          </a:p>
        </p:txBody>
      </p:sp>
      <p:sp>
        <p:nvSpPr>
          <p:cNvPr id="6" name="Slide Number Placeholder 5"/>
          <p:cNvSpPr>
            <a:spLocks noGrp="1"/>
          </p:cNvSpPr>
          <p:nvPr>
            <p:ph type="sldNum" sz="quarter" idx="12"/>
          </p:nvPr>
        </p:nvSpPr>
        <p:spPr/>
        <p:txBody>
          <a:bodyPr/>
          <a:lstStyle/>
          <a:p>
            <a:fld id="{282CF3D0-7A20-4A62-A3CF-437BFEEEF379}"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D4B1C2A-17DA-48CA-8B00-DD608B7ED0AE}" type="datetime1">
              <a:rPr lang="en-US" smtClean="0"/>
              <a:pPr/>
              <a:t>3/19/2019</a:t>
            </a:fld>
            <a:endParaRPr lang="en-IN"/>
          </a:p>
        </p:txBody>
      </p:sp>
      <p:sp>
        <p:nvSpPr>
          <p:cNvPr id="5" name="Footer Placeholder 4"/>
          <p:cNvSpPr>
            <a:spLocks noGrp="1"/>
          </p:cNvSpPr>
          <p:nvPr>
            <p:ph type="ftr" sz="quarter" idx="11"/>
          </p:nvPr>
        </p:nvSpPr>
        <p:spPr/>
        <p:txBody>
          <a:bodyPr/>
          <a:lstStyle/>
          <a:p>
            <a:r>
              <a:rPr lang="en-IN"/>
              <a:t>Academic Year 2016-2017</a:t>
            </a:r>
          </a:p>
        </p:txBody>
      </p:sp>
      <p:sp>
        <p:nvSpPr>
          <p:cNvPr id="6" name="Slide Number Placeholder 5"/>
          <p:cNvSpPr>
            <a:spLocks noGrp="1"/>
          </p:cNvSpPr>
          <p:nvPr>
            <p:ph type="sldNum" sz="quarter" idx="12"/>
          </p:nvPr>
        </p:nvSpPr>
        <p:spPr/>
        <p:txBody>
          <a:bodyPr/>
          <a:lstStyle/>
          <a:p>
            <a:fld id="{282CF3D0-7A20-4A62-A3CF-437BFEEEF37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994959" y="537845"/>
            <a:ext cx="4031615" cy="11470323"/>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95668" y="537845"/>
            <a:ext cx="11885930" cy="114703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046BA43-5ECE-424B-85DA-DFEDA37F378E}" type="datetime1">
              <a:rPr lang="en-US" smtClean="0"/>
              <a:pPr/>
              <a:t>3/19/2019</a:t>
            </a:fld>
            <a:endParaRPr lang="en-IN"/>
          </a:p>
        </p:txBody>
      </p:sp>
      <p:sp>
        <p:nvSpPr>
          <p:cNvPr id="5" name="Footer Placeholder 4"/>
          <p:cNvSpPr>
            <a:spLocks noGrp="1"/>
          </p:cNvSpPr>
          <p:nvPr>
            <p:ph type="ftr" sz="quarter" idx="11"/>
          </p:nvPr>
        </p:nvSpPr>
        <p:spPr/>
        <p:txBody>
          <a:bodyPr/>
          <a:lstStyle/>
          <a:p>
            <a:r>
              <a:rPr lang="en-IN"/>
              <a:t>Academic Year 2016-2017</a:t>
            </a:r>
          </a:p>
        </p:txBody>
      </p:sp>
      <p:sp>
        <p:nvSpPr>
          <p:cNvPr id="6" name="Slide Number Placeholder 5"/>
          <p:cNvSpPr>
            <a:spLocks noGrp="1"/>
          </p:cNvSpPr>
          <p:nvPr>
            <p:ph type="sldNum" sz="quarter" idx="12"/>
          </p:nvPr>
        </p:nvSpPr>
        <p:spPr/>
        <p:txBody>
          <a:bodyPr/>
          <a:lstStyle/>
          <a:p>
            <a:fld id="{282CF3D0-7A20-4A62-A3CF-437BFEEEF37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123A5FB-74CC-46AF-87EA-DA9805AD7745}" type="datetime1">
              <a:rPr lang="en-US" smtClean="0"/>
              <a:pPr/>
              <a:t>3/19/2019</a:t>
            </a:fld>
            <a:endParaRPr lang="en-IN"/>
          </a:p>
        </p:txBody>
      </p:sp>
      <p:sp>
        <p:nvSpPr>
          <p:cNvPr id="5" name="Footer Placeholder 4"/>
          <p:cNvSpPr>
            <a:spLocks noGrp="1"/>
          </p:cNvSpPr>
          <p:nvPr>
            <p:ph type="ftr" sz="quarter" idx="11"/>
          </p:nvPr>
        </p:nvSpPr>
        <p:spPr/>
        <p:txBody>
          <a:bodyPr/>
          <a:lstStyle/>
          <a:p>
            <a:r>
              <a:rPr lang="en-IN"/>
              <a:t>Academic Year 2016-2017</a:t>
            </a:r>
          </a:p>
        </p:txBody>
      </p:sp>
      <p:sp>
        <p:nvSpPr>
          <p:cNvPr id="6" name="Slide Number Placeholder 5"/>
          <p:cNvSpPr>
            <a:spLocks noGrp="1"/>
          </p:cNvSpPr>
          <p:nvPr>
            <p:ph type="sldNum" sz="quarter" idx="12"/>
          </p:nvPr>
        </p:nvSpPr>
        <p:spPr/>
        <p:txBody>
          <a:bodyPr/>
          <a:lstStyle/>
          <a:p>
            <a:fld id="{282CF3D0-7A20-4A62-A3CF-437BFEEEF37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1238" y="6169661"/>
            <a:ext cx="10881360" cy="1906905"/>
          </a:xfrm>
        </p:spPr>
        <p:txBody>
          <a:bodyPr anchor="t"/>
          <a:lstStyle>
            <a:lvl1pPr algn="l">
              <a:defRPr sz="5600" b="1" cap="all"/>
            </a:lvl1pPr>
          </a:lstStyle>
          <a:p>
            <a:r>
              <a:rPr lang="en-US"/>
              <a:t>Click to edit Master title style</a:t>
            </a:r>
            <a:endParaRPr lang="en-IN"/>
          </a:p>
        </p:txBody>
      </p:sp>
      <p:sp>
        <p:nvSpPr>
          <p:cNvPr id="3" name="Text Placeholder 2"/>
          <p:cNvSpPr>
            <a:spLocks noGrp="1"/>
          </p:cNvSpPr>
          <p:nvPr>
            <p:ph type="body" idx="1"/>
          </p:nvPr>
        </p:nvSpPr>
        <p:spPr>
          <a:xfrm>
            <a:off x="1011238" y="4069399"/>
            <a:ext cx="10881360"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192ECD-31D8-4F71-AD84-3AA0221B2135}" type="datetime1">
              <a:rPr lang="en-US" smtClean="0"/>
              <a:pPr/>
              <a:t>3/19/2019</a:t>
            </a:fld>
            <a:endParaRPr lang="en-IN"/>
          </a:p>
        </p:txBody>
      </p:sp>
      <p:sp>
        <p:nvSpPr>
          <p:cNvPr id="5" name="Footer Placeholder 4"/>
          <p:cNvSpPr>
            <a:spLocks noGrp="1"/>
          </p:cNvSpPr>
          <p:nvPr>
            <p:ph type="ftr" sz="quarter" idx="11"/>
          </p:nvPr>
        </p:nvSpPr>
        <p:spPr/>
        <p:txBody>
          <a:bodyPr/>
          <a:lstStyle/>
          <a:p>
            <a:r>
              <a:rPr lang="en-IN"/>
              <a:t>Academic Year 2016-2017</a:t>
            </a:r>
          </a:p>
        </p:txBody>
      </p:sp>
      <p:sp>
        <p:nvSpPr>
          <p:cNvPr id="6" name="Slide Number Placeholder 5"/>
          <p:cNvSpPr>
            <a:spLocks noGrp="1"/>
          </p:cNvSpPr>
          <p:nvPr>
            <p:ph type="sldNum" sz="quarter" idx="12"/>
          </p:nvPr>
        </p:nvSpPr>
        <p:spPr/>
        <p:txBody>
          <a:bodyPr/>
          <a:lstStyle/>
          <a:p>
            <a:fld id="{282CF3D0-7A20-4A62-A3CF-437BFEEEF379}"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95669" y="3135948"/>
            <a:ext cx="7958772" cy="8872220"/>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9067800" y="3135948"/>
            <a:ext cx="7958773" cy="8872220"/>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80A67C3-1DF1-49E0-974B-55F36E5A3240}" type="datetime1">
              <a:rPr lang="en-US" smtClean="0"/>
              <a:pPr/>
              <a:t>3/19/2019</a:t>
            </a:fld>
            <a:endParaRPr lang="en-IN"/>
          </a:p>
        </p:txBody>
      </p:sp>
      <p:sp>
        <p:nvSpPr>
          <p:cNvPr id="6" name="Footer Placeholder 5"/>
          <p:cNvSpPr>
            <a:spLocks noGrp="1"/>
          </p:cNvSpPr>
          <p:nvPr>
            <p:ph type="ftr" sz="quarter" idx="11"/>
          </p:nvPr>
        </p:nvSpPr>
        <p:spPr/>
        <p:txBody>
          <a:bodyPr/>
          <a:lstStyle/>
          <a:p>
            <a:r>
              <a:rPr lang="en-IN"/>
              <a:t>Academic Year 2016-2017</a:t>
            </a:r>
          </a:p>
        </p:txBody>
      </p:sp>
      <p:sp>
        <p:nvSpPr>
          <p:cNvPr id="7" name="Slide Number Placeholder 6"/>
          <p:cNvSpPr>
            <a:spLocks noGrp="1"/>
          </p:cNvSpPr>
          <p:nvPr>
            <p:ph type="sldNum" sz="quarter" idx="12"/>
          </p:nvPr>
        </p:nvSpPr>
        <p:spPr/>
        <p:txBody>
          <a:bodyPr/>
          <a:lstStyle/>
          <a:p>
            <a:fld id="{282CF3D0-7A20-4A62-A3CF-437BFEEEF37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40080" y="384493"/>
            <a:ext cx="11521440" cy="16002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40080" y="2149158"/>
            <a:ext cx="5656263"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en-US"/>
              <a:t>Click to edit Master text styles</a:t>
            </a:r>
          </a:p>
        </p:txBody>
      </p:sp>
      <p:sp>
        <p:nvSpPr>
          <p:cNvPr id="4" name="Content Placeholder 3"/>
          <p:cNvSpPr>
            <a:spLocks noGrp="1"/>
          </p:cNvSpPr>
          <p:nvPr>
            <p:ph sz="half" idx="2"/>
          </p:nvPr>
        </p:nvSpPr>
        <p:spPr>
          <a:xfrm>
            <a:off x="640080" y="3044825"/>
            <a:ext cx="5656263"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503036" y="2149158"/>
            <a:ext cx="5658485"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en-US"/>
              <a:t>Click to edit Master text styles</a:t>
            </a:r>
          </a:p>
        </p:txBody>
      </p:sp>
      <p:sp>
        <p:nvSpPr>
          <p:cNvPr id="6" name="Content Placeholder 5"/>
          <p:cNvSpPr>
            <a:spLocks noGrp="1"/>
          </p:cNvSpPr>
          <p:nvPr>
            <p:ph sz="quarter" idx="4"/>
          </p:nvPr>
        </p:nvSpPr>
        <p:spPr>
          <a:xfrm>
            <a:off x="6503036" y="3044825"/>
            <a:ext cx="5658485"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1BC8074-6F48-4108-85FF-069304AB9AC6}" type="datetime1">
              <a:rPr lang="en-US" smtClean="0"/>
              <a:pPr/>
              <a:t>3/19/2019</a:t>
            </a:fld>
            <a:endParaRPr lang="en-IN"/>
          </a:p>
        </p:txBody>
      </p:sp>
      <p:sp>
        <p:nvSpPr>
          <p:cNvPr id="8" name="Footer Placeholder 7"/>
          <p:cNvSpPr>
            <a:spLocks noGrp="1"/>
          </p:cNvSpPr>
          <p:nvPr>
            <p:ph type="ftr" sz="quarter" idx="11"/>
          </p:nvPr>
        </p:nvSpPr>
        <p:spPr/>
        <p:txBody>
          <a:bodyPr/>
          <a:lstStyle/>
          <a:p>
            <a:r>
              <a:rPr lang="en-IN"/>
              <a:t>Academic Year 2016-2017</a:t>
            </a:r>
          </a:p>
        </p:txBody>
      </p:sp>
      <p:sp>
        <p:nvSpPr>
          <p:cNvPr id="9" name="Slide Number Placeholder 8"/>
          <p:cNvSpPr>
            <a:spLocks noGrp="1"/>
          </p:cNvSpPr>
          <p:nvPr>
            <p:ph type="sldNum" sz="quarter" idx="12"/>
          </p:nvPr>
        </p:nvSpPr>
        <p:spPr/>
        <p:txBody>
          <a:bodyPr/>
          <a:lstStyle/>
          <a:p>
            <a:fld id="{282CF3D0-7A20-4A62-A3CF-437BFEEEF37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CB964F9-D949-4417-A2B3-1D5752AE2D0F}" type="datetime1">
              <a:rPr lang="en-US" smtClean="0"/>
              <a:pPr/>
              <a:t>3/19/2019</a:t>
            </a:fld>
            <a:endParaRPr lang="en-IN"/>
          </a:p>
        </p:txBody>
      </p:sp>
      <p:sp>
        <p:nvSpPr>
          <p:cNvPr id="4" name="Footer Placeholder 3"/>
          <p:cNvSpPr>
            <a:spLocks noGrp="1"/>
          </p:cNvSpPr>
          <p:nvPr>
            <p:ph type="ftr" sz="quarter" idx="11"/>
          </p:nvPr>
        </p:nvSpPr>
        <p:spPr/>
        <p:txBody>
          <a:bodyPr/>
          <a:lstStyle/>
          <a:p>
            <a:r>
              <a:rPr lang="en-IN"/>
              <a:t>Academic Year 2016-2017</a:t>
            </a:r>
          </a:p>
        </p:txBody>
      </p:sp>
      <p:sp>
        <p:nvSpPr>
          <p:cNvPr id="5" name="Slide Number Placeholder 4"/>
          <p:cNvSpPr>
            <a:spLocks noGrp="1"/>
          </p:cNvSpPr>
          <p:nvPr>
            <p:ph type="sldNum" sz="quarter" idx="12"/>
          </p:nvPr>
        </p:nvSpPr>
        <p:spPr/>
        <p:txBody>
          <a:bodyPr/>
          <a:lstStyle/>
          <a:p>
            <a:fld id="{282CF3D0-7A20-4A62-A3CF-437BFEEEF37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28B71A-004F-4D6D-A01D-4EE9E4DDE22C}" type="datetime1">
              <a:rPr lang="en-US" smtClean="0"/>
              <a:pPr/>
              <a:t>3/19/2019</a:t>
            </a:fld>
            <a:endParaRPr lang="en-IN"/>
          </a:p>
        </p:txBody>
      </p:sp>
      <p:sp>
        <p:nvSpPr>
          <p:cNvPr id="3" name="Footer Placeholder 2"/>
          <p:cNvSpPr>
            <a:spLocks noGrp="1"/>
          </p:cNvSpPr>
          <p:nvPr>
            <p:ph type="ftr" sz="quarter" idx="11"/>
          </p:nvPr>
        </p:nvSpPr>
        <p:spPr/>
        <p:txBody>
          <a:bodyPr/>
          <a:lstStyle/>
          <a:p>
            <a:r>
              <a:rPr lang="en-IN"/>
              <a:t>Academic Year 2016-2017</a:t>
            </a:r>
          </a:p>
        </p:txBody>
      </p:sp>
      <p:sp>
        <p:nvSpPr>
          <p:cNvPr id="4" name="Slide Number Placeholder 3"/>
          <p:cNvSpPr>
            <a:spLocks noGrp="1"/>
          </p:cNvSpPr>
          <p:nvPr>
            <p:ph type="sldNum" sz="quarter" idx="12"/>
          </p:nvPr>
        </p:nvSpPr>
        <p:spPr/>
        <p:txBody>
          <a:bodyPr/>
          <a:lstStyle/>
          <a:p>
            <a:fld id="{282CF3D0-7A20-4A62-A3CF-437BFEEEF37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081" y="382270"/>
            <a:ext cx="4211638" cy="1626870"/>
          </a:xfrm>
        </p:spPr>
        <p:txBody>
          <a:bodyPr anchor="b"/>
          <a:lstStyle>
            <a:lvl1pPr algn="l">
              <a:defRPr sz="2800" b="1"/>
            </a:lvl1pPr>
          </a:lstStyle>
          <a:p>
            <a:r>
              <a:rPr lang="en-US"/>
              <a:t>Click to edit Master title style</a:t>
            </a:r>
            <a:endParaRPr lang="en-IN"/>
          </a:p>
        </p:txBody>
      </p:sp>
      <p:sp>
        <p:nvSpPr>
          <p:cNvPr id="3" name="Content Placeholder 2"/>
          <p:cNvSpPr>
            <a:spLocks noGrp="1"/>
          </p:cNvSpPr>
          <p:nvPr>
            <p:ph idx="1"/>
          </p:nvPr>
        </p:nvSpPr>
        <p:spPr>
          <a:xfrm>
            <a:off x="5005070" y="382271"/>
            <a:ext cx="7156450"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40081" y="2009141"/>
            <a:ext cx="4211638"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C59CD40C-BB09-4883-9842-38B9C30E8D47}" type="datetime1">
              <a:rPr lang="en-US" smtClean="0"/>
              <a:pPr/>
              <a:t>3/19/2019</a:t>
            </a:fld>
            <a:endParaRPr lang="en-IN"/>
          </a:p>
        </p:txBody>
      </p:sp>
      <p:sp>
        <p:nvSpPr>
          <p:cNvPr id="6" name="Footer Placeholder 5"/>
          <p:cNvSpPr>
            <a:spLocks noGrp="1"/>
          </p:cNvSpPr>
          <p:nvPr>
            <p:ph type="ftr" sz="quarter" idx="11"/>
          </p:nvPr>
        </p:nvSpPr>
        <p:spPr/>
        <p:txBody>
          <a:bodyPr/>
          <a:lstStyle/>
          <a:p>
            <a:r>
              <a:rPr lang="en-IN"/>
              <a:t>Academic Year 2016-2017</a:t>
            </a:r>
          </a:p>
        </p:txBody>
      </p:sp>
      <p:sp>
        <p:nvSpPr>
          <p:cNvPr id="7" name="Slide Number Placeholder 6"/>
          <p:cNvSpPr>
            <a:spLocks noGrp="1"/>
          </p:cNvSpPr>
          <p:nvPr>
            <p:ph type="sldNum" sz="quarter" idx="12"/>
          </p:nvPr>
        </p:nvSpPr>
        <p:spPr/>
        <p:txBody>
          <a:bodyPr/>
          <a:lstStyle/>
          <a:p>
            <a:fld id="{282CF3D0-7A20-4A62-A3CF-437BFEEEF37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09203" y="6720840"/>
            <a:ext cx="7680960" cy="793433"/>
          </a:xfrm>
        </p:spPr>
        <p:txBody>
          <a:bodyPr anchor="b"/>
          <a:lstStyle>
            <a:lvl1pPr algn="l">
              <a:defRPr sz="2800" b="1"/>
            </a:lvl1pPr>
          </a:lstStyle>
          <a:p>
            <a:r>
              <a:rPr lang="en-US"/>
              <a:t>Click to edit Master title style</a:t>
            </a:r>
            <a:endParaRPr lang="en-IN"/>
          </a:p>
        </p:txBody>
      </p:sp>
      <p:sp>
        <p:nvSpPr>
          <p:cNvPr id="3" name="Picture Placeholder 2"/>
          <p:cNvSpPr>
            <a:spLocks noGrp="1"/>
          </p:cNvSpPr>
          <p:nvPr>
            <p:ph type="pic" idx="1"/>
          </p:nvPr>
        </p:nvSpPr>
        <p:spPr>
          <a:xfrm>
            <a:off x="2509203" y="857885"/>
            <a:ext cx="7680960"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lang="en-IN"/>
          </a:p>
        </p:txBody>
      </p:sp>
      <p:sp>
        <p:nvSpPr>
          <p:cNvPr id="4" name="Text Placeholder 3"/>
          <p:cNvSpPr>
            <a:spLocks noGrp="1"/>
          </p:cNvSpPr>
          <p:nvPr>
            <p:ph type="body" sz="half" idx="2"/>
          </p:nvPr>
        </p:nvSpPr>
        <p:spPr>
          <a:xfrm>
            <a:off x="2509203" y="7514273"/>
            <a:ext cx="7680960"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AAB1C073-BBAA-43F4-9CC0-291803911FD6}" type="datetime1">
              <a:rPr lang="en-US" smtClean="0"/>
              <a:pPr/>
              <a:t>3/19/2019</a:t>
            </a:fld>
            <a:endParaRPr lang="en-IN"/>
          </a:p>
        </p:txBody>
      </p:sp>
      <p:sp>
        <p:nvSpPr>
          <p:cNvPr id="6" name="Footer Placeholder 5"/>
          <p:cNvSpPr>
            <a:spLocks noGrp="1"/>
          </p:cNvSpPr>
          <p:nvPr>
            <p:ph type="ftr" sz="quarter" idx="11"/>
          </p:nvPr>
        </p:nvSpPr>
        <p:spPr/>
        <p:txBody>
          <a:bodyPr/>
          <a:lstStyle/>
          <a:p>
            <a:r>
              <a:rPr lang="en-IN"/>
              <a:t>Academic Year 2016-2017</a:t>
            </a:r>
          </a:p>
        </p:txBody>
      </p:sp>
      <p:sp>
        <p:nvSpPr>
          <p:cNvPr id="7" name="Slide Number Placeholder 6"/>
          <p:cNvSpPr>
            <a:spLocks noGrp="1"/>
          </p:cNvSpPr>
          <p:nvPr>
            <p:ph type="sldNum" sz="quarter" idx="12"/>
          </p:nvPr>
        </p:nvSpPr>
        <p:spPr/>
        <p:txBody>
          <a:bodyPr/>
          <a:lstStyle/>
          <a:p>
            <a:fld id="{282CF3D0-7A20-4A62-A3CF-437BFEEEF379}"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0080" y="384493"/>
            <a:ext cx="11521440" cy="1600200"/>
          </a:xfrm>
          <a:prstGeom prst="rect">
            <a:avLst/>
          </a:prstGeom>
        </p:spPr>
        <p:txBody>
          <a:bodyPr vert="horz" lIns="128016" tIns="64008" rIns="128016" bIns="64008"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40080" y="2240281"/>
            <a:ext cx="11521440" cy="6336348"/>
          </a:xfrm>
          <a:prstGeom prst="rect">
            <a:avLst/>
          </a:prstGeom>
        </p:spPr>
        <p:txBody>
          <a:bodyPr vert="horz" lIns="128016" tIns="64008" rIns="128016" bIns="6400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40080" y="8898891"/>
            <a:ext cx="2987040"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3E57E1CD-5C9E-477F-8D8F-0B258133949E}" type="datetime1">
              <a:rPr lang="en-US" smtClean="0"/>
              <a:pPr/>
              <a:t>3/19/2019</a:t>
            </a:fld>
            <a:endParaRPr lang="en-IN"/>
          </a:p>
        </p:txBody>
      </p:sp>
      <p:sp>
        <p:nvSpPr>
          <p:cNvPr id="5" name="Footer Placeholder 4"/>
          <p:cNvSpPr>
            <a:spLocks noGrp="1"/>
          </p:cNvSpPr>
          <p:nvPr>
            <p:ph type="ftr" sz="quarter" idx="3"/>
          </p:nvPr>
        </p:nvSpPr>
        <p:spPr>
          <a:xfrm>
            <a:off x="4373880" y="8898891"/>
            <a:ext cx="4053840"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r>
              <a:rPr lang="en-IN"/>
              <a:t>Academic Year 2016-2017</a:t>
            </a:r>
          </a:p>
        </p:txBody>
      </p:sp>
      <p:sp>
        <p:nvSpPr>
          <p:cNvPr id="6" name="Slide Number Placeholder 5"/>
          <p:cNvSpPr>
            <a:spLocks noGrp="1"/>
          </p:cNvSpPr>
          <p:nvPr>
            <p:ph type="sldNum" sz="quarter" idx="4"/>
          </p:nvPr>
        </p:nvSpPr>
        <p:spPr>
          <a:xfrm>
            <a:off x="9174480" y="8898891"/>
            <a:ext cx="2987040"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282CF3D0-7A20-4A62-A3CF-437BFEEEF379}"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1280160" rtl="0" eaLnBrk="1" latinLnBrk="0" hangingPunct="1">
        <a:spcBef>
          <a:spcPct val="0"/>
        </a:spcBef>
        <a:buNone/>
        <a:defRPr sz="6200" kern="1200">
          <a:solidFill>
            <a:schemeClr val="tx1"/>
          </a:solidFill>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p:bodyStyle>
    <p:otherStyle>
      <a:defPPr>
        <a:defRPr lang="en-US"/>
      </a:defPPr>
      <a:lvl1pPr marL="0" algn="l" defTabSz="1280160" rtl="0" eaLnBrk="1" latinLnBrk="0" hangingPunct="1">
        <a:defRPr sz="2500" kern="1200">
          <a:solidFill>
            <a:schemeClr val="tx1"/>
          </a:solidFill>
          <a:latin typeface="+mn-lt"/>
          <a:ea typeface="+mn-ea"/>
          <a:cs typeface="+mn-cs"/>
        </a:defRPr>
      </a:lvl1pPr>
      <a:lvl2pPr marL="640080" algn="l" defTabSz="1280160" rtl="0" eaLnBrk="1" latinLnBrk="0" hangingPunct="1">
        <a:defRPr sz="2500" kern="1200">
          <a:solidFill>
            <a:schemeClr val="tx1"/>
          </a:solidFill>
          <a:latin typeface="+mn-lt"/>
          <a:ea typeface="+mn-ea"/>
          <a:cs typeface="+mn-cs"/>
        </a:defRPr>
      </a:lvl2pPr>
      <a:lvl3pPr marL="1280160" algn="l" defTabSz="1280160" rtl="0" eaLnBrk="1" latinLnBrk="0" hangingPunct="1">
        <a:defRPr sz="2500" kern="1200">
          <a:solidFill>
            <a:schemeClr val="tx1"/>
          </a:solidFill>
          <a:latin typeface="+mn-lt"/>
          <a:ea typeface="+mn-ea"/>
          <a:cs typeface="+mn-cs"/>
        </a:defRPr>
      </a:lvl3pPr>
      <a:lvl4pPr marL="1920240" algn="l" defTabSz="1280160" rtl="0" eaLnBrk="1" latinLnBrk="0" hangingPunct="1">
        <a:defRPr sz="2500" kern="1200">
          <a:solidFill>
            <a:schemeClr val="tx1"/>
          </a:solidFill>
          <a:latin typeface="+mn-lt"/>
          <a:ea typeface="+mn-ea"/>
          <a:cs typeface="+mn-cs"/>
        </a:defRPr>
      </a:lvl4pPr>
      <a:lvl5pPr marL="2560320" algn="l" defTabSz="1280160" rtl="0" eaLnBrk="1" latinLnBrk="0" hangingPunct="1">
        <a:defRPr sz="2500" kern="1200">
          <a:solidFill>
            <a:schemeClr val="tx1"/>
          </a:solidFill>
          <a:latin typeface="+mn-lt"/>
          <a:ea typeface="+mn-ea"/>
          <a:cs typeface="+mn-cs"/>
        </a:defRPr>
      </a:lvl5pPr>
      <a:lvl6pPr marL="3200400" algn="l" defTabSz="1280160" rtl="0" eaLnBrk="1" latinLnBrk="0" hangingPunct="1">
        <a:defRPr sz="2500" kern="1200">
          <a:solidFill>
            <a:schemeClr val="tx1"/>
          </a:solidFill>
          <a:latin typeface="+mn-lt"/>
          <a:ea typeface="+mn-ea"/>
          <a:cs typeface="+mn-cs"/>
        </a:defRPr>
      </a:lvl6pPr>
      <a:lvl7pPr marL="3840480" algn="l" defTabSz="1280160" rtl="0" eaLnBrk="1" latinLnBrk="0" hangingPunct="1">
        <a:defRPr sz="2500" kern="1200">
          <a:solidFill>
            <a:schemeClr val="tx1"/>
          </a:solidFill>
          <a:latin typeface="+mn-lt"/>
          <a:ea typeface="+mn-ea"/>
          <a:cs typeface="+mn-cs"/>
        </a:defRPr>
      </a:lvl7pPr>
      <a:lvl8pPr marL="4480560" algn="l" defTabSz="1280160" rtl="0" eaLnBrk="1" latinLnBrk="0" hangingPunct="1">
        <a:defRPr sz="2500" kern="1200">
          <a:solidFill>
            <a:schemeClr val="tx1"/>
          </a:solidFill>
          <a:latin typeface="+mn-lt"/>
          <a:ea typeface="+mn-ea"/>
          <a:cs typeface="+mn-cs"/>
        </a:defRPr>
      </a:lvl8pPr>
      <a:lvl9pPr marL="5120640" algn="l" defTabSz="1280160"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4388" y="157130"/>
            <a:ext cx="10644262" cy="642942"/>
          </a:xfrm>
        </p:spPr>
        <p:txBody>
          <a:bodyPr>
            <a:noAutofit/>
          </a:bodyPr>
          <a:lstStyle/>
          <a:p>
            <a:r>
              <a:rPr lang="en-US" sz="1400" b="1" dirty="0" err="1">
                <a:latin typeface="Times New Roman" pitchFamily="18" charset="0"/>
                <a:cs typeface="Times New Roman" pitchFamily="18" charset="0"/>
              </a:rPr>
              <a:t>Mahavir</a:t>
            </a:r>
            <a:r>
              <a:rPr lang="en-US" sz="1400" b="1" dirty="0">
                <a:latin typeface="Times New Roman" pitchFamily="18" charset="0"/>
                <a:cs typeface="Times New Roman" pitchFamily="18" charset="0"/>
              </a:rPr>
              <a:t> </a:t>
            </a:r>
            <a:r>
              <a:rPr lang="en-US" sz="1400" b="1">
                <a:latin typeface="Times New Roman" pitchFamily="18" charset="0"/>
                <a:cs typeface="Times New Roman" pitchFamily="18" charset="0"/>
              </a:rPr>
              <a:t>Education </a:t>
            </a:r>
            <a:r>
              <a:rPr lang="en-US" sz="1400" b="1" dirty="0">
                <a:latin typeface="Times New Roman" pitchFamily="18" charset="0"/>
                <a:cs typeface="Times New Roman" pitchFamily="18" charset="0"/>
              </a:rPr>
              <a:t>Trust‘s   </a:t>
            </a:r>
            <a:r>
              <a:rPr lang="en-US" sz="2000" b="1" dirty="0">
                <a:latin typeface="Times New Roman" pitchFamily="18" charset="0"/>
                <a:cs typeface="Times New Roman" pitchFamily="18" charset="0"/>
              </a:rPr>
              <a:t>Shah &amp; Anchor </a:t>
            </a:r>
            <a:r>
              <a:rPr lang="en-US" sz="2000" b="1" dirty="0" err="1">
                <a:latin typeface="Times New Roman" pitchFamily="18" charset="0"/>
                <a:cs typeface="Times New Roman" pitchFamily="18" charset="0"/>
              </a:rPr>
              <a:t>Kutchhi</a:t>
            </a:r>
            <a:r>
              <a:rPr lang="en-US" sz="2000" b="1" dirty="0">
                <a:latin typeface="Times New Roman" pitchFamily="18" charset="0"/>
                <a:cs typeface="Times New Roman" pitchFamily="18" charset="0"/>
              </a:rPr>
              <a:t> Engineering College,</a:t>
            </a:r>
            <a:r>
              <a:rPr lang="en-US" sz="18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Chembur</a:t>
            </a:r>
            <a:r>
              <a:rPr lang="en-US" sz="1400" b="1" dirty="0">
                <a:latin typeface="Times New Roman" pitchFamily="18" charset="0"/>
                <a:cs typeface="Times New Roman" pitchFamily="18" charset="0"/>
              </a:rPr>
              <a:t>,  Mumbai 400 088</a:t>
            </a:r>
            <a:br>
              <a:rPr lang="en-IN" sz="1400" dirty="0">
                <a:latin typeface="Times New Roman" pitchFamily="18" charset="0"/>
                <a:cs typeface="Times New Roman" pitchFamily="18" charset="0"/>
              </a:rPr>
            </a:br>
            <a:r>
              <a:rPr lang="en-US" sz="1800" b="1" dirty="0">
                <a:latin typeface="Times New Roman" pitchFamily="18" charset="0"/>
                <a:cs typeface="Times New Roman" pitchFamily="18" charset="0"/>
              </a:rPr>
              <a:t>UG Program in Computer Engineering</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257132" y="1014386"/>
            <a:ext cx="12287336" cy="571504"/>
          </a:xfrm>
          <a:ln>
            <a:solidFill>
              <a:schemeClr val="tx1"/>
            </a:solidFill>
          </a:ln>
        </p:spPr>
        <p:txBody>
          <a:bodyPr>
            <a:noAutofit/>
          </a:bodyPr>
          <a:lstStyle/>
          <a:p>
            <a:pPr algn="ctr">
              <a:buNone/>
            </a:pPr>
            <a:r>
              <a:rPr lang="en-IN" sz="2400" b="1" dirty="0">
                <a:latin typeface="Times New Roman" pitchFamily="18" charset="0"/>
                <a:cs typeface="Times New Roman" pitchFamily="18" charset="0"/>
              </a:rPr>
              <a:t>Smart Malicious </a:t>
            </a:r>
            <a:r>
              <a:rPr lang="en-IN" sz="2400" b="1" dirty="0" err="1">
                <a:latin typeface="Times New Roman" pitchFamily="18" charset="0"/>
                <a:cs typeface="Times New Roman" pitchFamily="18" charset="0"/>
              </a:rPr>
              <a:t>Url’s</a:t>
            </a:r>
            <a:r>
              <a:rPr lang="en-IN" sz="2400" b="1" dirty="0">
                <a:latin typeface="Times New Roman" pitchFamily="18" charset="0"/>
                <a:cs typeface="Times New Roman" pitchFamily="18" charset="0"/>
              </a:rPr>
              <a:t> Detection System To Prevent Phishing Using Deep learning Approach</a:t>
            </a:r>
            <a:endParaRPr lang="en-IN" sz="2400" dirty="0">
              <a:latin typeface="Times New Roman" pitchFamily="18" charset="0"/>
              <a:cs typeface="Times New Roman" pitchFamily="18" charset="0"/>
            </a:endParaRPr>
          </a:p>
        </p:txBody>
      </p:sp>
      <p:sp>
        <p:nvSpPr>
          <p:cNvPr id="5" name="Content Placeholder 2"/>
          <p:cNvSpPr txBox="1">
            <a:spLocks/>
          </p:cNvSpPr>
          <p:nvPr/>
        </p:nvSpPr>
        <p:spPr>
          <a:xfrm>
            <a:off x="257132" y="1728766"/>
            <a:ext cx="3857652" cy="3719906"/>
          </a:xfrm>
          <a:prstGeom prst="rect">
            <a:avLst/>
          </a:prstGeom>
          <a:ln cmpd="sng">
            <a:solidFill>
              <a:schemeClr val="tx1"/>
            </a:solidFill>
          </a:ln>
        </p:spPr>
        <p:txBody>
          <a:bodyPr vert="horz" lIns="128016" tIns="64008" rIns="128016" bIns="64008" rtlCol="0">
            <a:noAutofit/>
          </a:bodyPr>
          <a:lstStyle/>
          <a:p>
            <a:pPr algn="just">
              <a:lnSpc>
                <a:spcPct val="150000"/>
              </a:lnSpc>
            </a:pPr>
            <a:r>
              <a:rPr lang="en-US" sz="1050" b="1" dirty="0">
                <a:latin typeface="Times New Roman" pitchFamily="18" charset="0"/>
                <a:cs typeface="Times New Roman" pitchFamily="18" charset="0"/>
              </a:rPr>
              <a:t>Abstract</a:t>
            </a:r>
          </a:p>
          <a:p>
            <a:pPr algn="just">
              <a:lnSpc>
                <a:spcPct val="150000"/>
              </a:lnSpc>
            </a:pPr>
            <a:r>
              <a:rPr lang="en-US" sz="1050" dirty="0">
                <a:latin typeface="Times New Roman" panose="02020603050405020304" pitchFamily="18" charset="0"/>
                <a:cs typeface="Times New Roman" panose="02020603050405020304" pitchFamily="18" charset="0"/>
              </a:rPr>
              <a:t>Over the past years, there has been an increase in the amount of phishing attacks and security threats. Phishing is a malicious practice in which the attacker fraudulently acquires confidential information like bank details, credit card details, or passwords from legitimate users. In phishing, users are tricked with an phished website containing malicious </a:t>
            </a:r>
            <a:r>
              <a:rPr lang="en-US" sz="1050" dirty="0" err="1">
                <a:latin typeface="Times New Roman" panose="02020603050405020304" pitchFamily="18" charset="0"/>
                <a:cs typeface="Times New Roman" panose="02020603050405020304" pitchFamily="18" charset="0"/>
              </a:rPr>
              <a:t>url</a:t>
            </a:r>
            <a:r>
              <a:rPr lang="en-US" sz="1050" dirty="0">
                <a:latin typeface="Times New Roman" panose="02020603050405020304" pitchFamily="18" charset="0"/>
                <a:cs typeface="Times New Roman" panose="02020603050405020304" pitchFamily="18" charset="0"/>
              </a:rPr>
              <a:t> rather than legitimate one. Here we propose an anti-phishing technique to safeguard our web experiences. Our approach uses an automatic feature extraction of a website to detect any suspicious or phishing website. These features are passed to Long Short Term Memory (LSTM) to predict whether the </a:t>
            </a:r>
            <a:r>
              <a:rPr lang="en-US" sz="1050" dirty="0" err="1">
                <a:latin typeface="Times New Roman" panose="02020603050405020304" pitchFamily="18" charset="0"/>
                <a:cs typeface="Times New Roman" panose="02020603050405020304" pitchFamily="18" charset="0"/>
              </a:rPr>
              <a:t>url</a:t>
            </a:r>
            <a:r>
              <a:rPr lang="en-US" sz="1050" dirty="0">
                <a:latin typeface="Times New Roman" panose="02020603050405020304" pitchFamily="18" charset="0"/>
                <a:cs typeface="Times New Roman" panose="02020603050405020304" pitchFamily="18" charset="0"/>
              </a:rPr>
              <a:t> is malicious or benign. The results obtained from our experiment shows that our proposed methodology is very effectual for preventing such attacks as it has better accuracy than other traditional algorithm and Recurrent Neural Network (RNN).</a:t>
            </a:r>
          </a:p>
        </p:txBody>
      </p:sp>
      <p:sp>
        <p:nvSpPr>
          <p:cNvPr id="9" name="Content Placeholder 2"/>
          <p:cNvSpPr txBox="1">
            <a:spLocks/>
          </p:cNvSpPr>
          <p:nvPr/>
        </p:nvSpPr>
        <p:spPr>
          <a:xfrm>
            <a:off x="257132" y="5591548"/>
            <a:ext cx="3857652" cy="3851057"/>
          </a:xfrm>
          <a:prstGeom prst="rect">
            <a:avLst/>
          </a:prstGeom>
          <a:ln cmpd="sng">
            <a:solidFill>
              <a:schemeClr val="tx1"/>
            </a:solidFill>
          </a:ln>
        </p:spPr>
        <p:txBody>
          <a:bodyPr vert="horz" lIns="128016" tIns="64008" rIns="128016" bIns="64008" rtlCol="0">
            <a:noAutofit/>
          </a:bodyPr>
          <a:lstStyle/>
          <a:p>
            <a:pPr algn="just">
              <a:lnSpc>
                <a:spcPct val="150000"/>
              </a:lnSpc>
            </a:pPr>
            <a:r>
              <a:rPr lang="en-US" sz="1050" b="1" dirty="0">
                <a:latin typeface="Times New Roman" pitchFamily="18" charset="0"/>
                <a:cs typeface="Times New Roman" pitchFamily="18" charset="0"/>
              </a:rPr>
              <a:t>Introduction</a:t>
            </a:r>
          </a:p>
          <a:p>
            <a:pPr algn="just">
              <a:lnSpc>
                <a:spcPct val="150000"/>
              </a:lnSpc>
            </a:pPr>
            <a:r>
              <a:rPr lang="en-IN" sz="1050" dirty="0">
                <a:latin typeface="Times New Roman" panose="02020603050405020304" pitchFamily="18" charset="0"/>
                <a:cs typeface="Times New Roman" panose="02020603050405020304" pitchFamily="18" charset="0"/>
              </a:rPr>
              <a:t>Smart Malicious </a:t>
            </a:r>
            <a:r>
              <a:rPr lang="en-IN" sz="1050" dirty="0" err="1">
                <a:latin typeface="Times New Roman" panose="02020603050405020304" pitchFamily="18" charset="0"/>
                <a:cs typeface="Times New Roman" panose="02020603050405020304" pitchFamily="18" charset="0"/>
              </a:rPr>
              <a:t>Urls</a:t>
            </a:r>
            <a:r>
              <a:rPr lang="en-IN" sz="1050" dirty="0">
                <a:latin typeface="Times New Roman" panose="02020603050405020304" pitchFamily="18" charset="0"/>
                <a:cs typeface="Times New Roman" panose="02020603050405020304" pitchFamily="18" charset="0"/>
              </a:rPr>
              <a:t> Detection System is an anti-phishing technique to safeguard our web experiences. One method identifies malicious </a:t>
            </a:r>
            <a:r>
              <a:rPr lang="en-IN" sz="1050" dirty="0" err="1">
                <a:latin typeface="Times New Roman" panose="02020603050405020304" pitchFamily="18" charset="0"/>
                <a:cs typeface="Times New Roman" panose="02020603050405020304" pitchFamily="18" charset="0"/>
              </a:rPr>
              <a:t>urls</a:t>
            </a:r>
            <a:r>
              <a:rPr lang="en-IN" sz="1050" dirty="0">
                <a:latin typeface="Times New Roman" panose="02020603050405020304" pitchFamily="18" charset="0"/>
                <a:cs typeface="Times New Roman" panose="02020603050405020304" pitchFamily="18" charset="0"/>
              </a:rPr>
              <a:t> which are only blacklisted and entered earlier in the list whereas second method extracts specific lexical and host based features and are classified using KNN, SVM, linear regression and so on, but all these classifiers accuracy is around 90%. We can use neural networks to built a detection system which can give us an accuracy above 95% and removes manual feature selection process by using RNN </a:t>
            </a:r>
            <a:r>
              <a:rPr lang="en-IN" sz="1050" dirty="0" err="1">
                <a:latin typeface="Times New Roman" panose="02020603050405020304" pitchFamily="18" charset="0"/>
                <a:cs typeface="Times New Roman" panose="02020603050405020304" pitchFamily="18" charset="0"/>
              </a:rPr>
              <a:t>i.e</a:t>
            </a:r>
            <a:r>
              <a:rPr lang="en-IN" sz="1050" dirty="0">
                <a:latin typeface="Times New Roman" panose="02020603050405020304" pitchFamily="18" charset="0"/>
                <a:cs typeface="Times New Roman" panose="02020603050405020304" pitchFamily="18" charset="0"/>
              </a:rPr>
              <a:t> specifically Long Short Term Memory (LSTM) by embedding </a:t>
            </a:r>
            <a:r>
              <a:rPr lang="en-IN" sz="1050" dirty="0" err="1">
                <a:latin typeface="Times New Roman" panose="02020603050405020304" pitchFamily="18" charset="0"/>
                <a:cs typeface="Times New Roman" panose="02020603050405020304" pitchFamily="18" charset="0"/>
              </a:rPr>
              <a:t>Url</a:t>
            </a:r>
            <a:r>
              <a:rPr lang="en-IN" sz="1050" dirty="0">
                <a:latin typeface="Times New Roman" panose="02020603050405020304" pitchFamily="18" charset="0"/>
                <a:cs typeface="Times New Roman" panose="02020603050405020304" pitchFamily="18" charset="0"/>
              </a:rPr>
              <a:t> using word2vec and creating a feature set for it. This approach uses a character sequence pattern to create the feature set. By tuning certain parameters we can even achieve an accuracy of almost 95%. Future scope for this could be creating an chrome extension or API service for this system.</a:t>
            </a:r>
          </a:p>
          <a:p>
            <a:pPr algn="just">
              <a:lnSpc>
                <a:spcPct val="150000"/>
              </a:lnSpc>
            </a:pPr>
            <a:endParaRPr lang="en-US" sz="1050" b="1" dirty="0">
              <a:latin typeface="Times New Roman" panose="02020603050405020304" pitchFamily="18" charset="0"/>
              <a:cs typeface="Times New Roman" pitchFamily="18" charset="0"/>
            </a:endParaRPr>
          </a:p>
          <a:p>
            <a:pPr algn="just">
              <a:lnSpc>
                <a:spcPct val="150000"/>
              </a:lnSpc>
            </a:pPr>
            <a:endParaRPr kumimoji="0" lang="en-IN" sz="105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13" name="Content Placeholder 2"/>
          <p:cNvSpPr txBox="1">
            <a:spLocks/>
          </p:cNvSpPr>
          <p:nvPr/>
        </p:nvSpPr>
        <p:spPr>
          <a:xfrm>
            <a:off x="4257660" y="7642946"/>
            <a:ext cx="4286280" cy="1799658"/>
          </a:xfrm>
          <a:prstGeom prst="rect">
            <a:avLst/>
          </a:prstGeom>
          <a:ln cmpd="sng">
            <a:solidFill>
              <a:schemeClr val="tx1"/>
            </a:solidFill>
          </a:ln>
        </p:spPr>
        <p:txBody>
          <a:bodyPr vert="horz" lIns="128016" tIns="64008" rIns="128016" bIns="64008" rtlCol="0">
            <a:normAutofit lnSpcReduction="10000"/>
          </a:bodyPr>
          <a:lstStyle/>
          <a:p>
            <a:pPr algn="just">
              <a:lnSpc>
                <a:spcPct val="150000"/>
              </a:lnSpc>
            </a:pPr>
            <a:r>
              <a:rPr lang="en-US" sz="1050" b="1" dirty="0">
                <a:latin typeface="Times New Roman" pitchFamily="18" charset="0"/>
                <a:cs typeface="Times New Roman" pitchFamily="18" charset="0"/>
              </a:rPr>
              <a:t>References</a:t>
            </a:r>
          </a:p>
          <a:p>
            <a:pPr marL="228600" indent="-228600" algn="just">
              <a:lnSpc>
                <a:spcPct val="150000"/>
              </a:lnSpc>
              <a:buAutoNum type="arabicParenR"/>
            </a:pPr>
            <a:r>
              <a:rPr lang="en-US" sz="1050" dirty="0" err="1">
                <a:solidFill>
                  <a:srgbClr val="000000"/>
                </a:solidFill>
                <a:latin typeface="Times New Roman" panose="02020603050405020304" pitchFamily="18" charset="0"/>
                <a:ea typeface="Roboto" panose="020B0604020202020204" charset="0"/>
                <a:cs typeface="Times New Roman" panose="02020603050405020304" pitchFamily="18" charset="0"/>
                <a:sym typeface="Arial"/>
              </a:rPr>
              <a:t>Qiongxia</a:t>
            </a:r>
            <a:r>
              <a:rPr lang="en-US" sz="1050" dirty="0">
                <a:solidFill>
                  <a:srgbClr val="000000"/>
                </a:solidFill>
                <a:latin typeface="Times New Roman" panose="02020603050405020304" pitchFamily="18" charset="0"/>
                <a:ea typeface="Roboto" panose="020B0604020202020204" charset="0"/>
                <a:cs typeface="Times New Roman" panose="02020603050405020304" pitchFamily="18" charset="0"/>
                <a:sym typeface="Arial"/>
              </a:rPr>
              <a:t> Huang, </a:t>
            </a:r>
            <a:r>
              <a:rPr lang="en-US" sz="1050" dirty="0" err="1">
                <a:solidFill>
                  <a:srgbClr val="000000"/>
                </a:solidFill>
                <a:latin typeface="Times New Roman" panose="02020603050405020304" pitchFamily="18" charset="0"/>
                <a:ea typeface="Roboto" panose="020B0604020202020204" charset="0"/>
                <a:cs typeface="Times New Roman" panose="02020603050405020304" pitchFamily="18" charset="0"/>
                <a:sym typeface="Arial"/>
              </a:rPr>
              <a:t>Xianghan</a:t>
            </a:r>
            <a:r>
              <a:rPr lang="en-US" sz="1050" dirty="0">
                <a:solidFill>
                  <a:srgbClr val="000000"/>
                </a:solidFill>
                <a:latin typeface="Times New Roman" panose="02020603050405020304" pitchFamily="18" charset="0"/>
                <a:ea typeface="Roboto" panose="020B0604020202020204" charset="0"/>
                <a:cs typeface="Times New Roman" panose="02020603050405020304" pitchFamily="18" charset="0"/>
                <a:sym typeface="Arial"/>
              </a:rPr>
              <a:t> Zheng, </a:t>
            </a:r>
            <a:r>
              <a:rPr lang="en-US" sz="1050" dirty="0" err="1">
                <a:solidFill>
                  <a:srgbClr val="000000"/>
                </a:solidFill>
                <a:latin typeface="Times New Roman" panose="02020603050405020304" pitchFamily="18" charset="0"/>
                <a:ea typeface="Roboto" panose="020B0604020202020204" charset="0"/>
                <a:cs typeface="Times New Roman" panose="02020603050405020304" pitchFamily="18" charset="0"/>
                <a:sym typeface="Arial"/>
              </a:rPr>
              <a:t>Riqing</a:t>
            </a:r>
            <a:r>
              <a:rPr lang="en-US" sz="1050" dirty="0">
                <a:solidFill>
                  <a:srgbClr val="000000"/>
                </a:solidFill>
                <a:latin typeface="Times New Roman" panose="02020603050405020304" pitchFamily="18" charset="0"/>
                <a:ea typeface="Roboto" panose="020B0604020202020204" charset="0"/>
                <a:cs typeface="Times New Roman" panose="02020603050405020304" pitchFamily="18" charset="0"/>
                <a:sym typeface="Arial"/>
              </a:rPr>
              <a:t> Chen and </a:t>
            </a:r>
            <a:r>
              <a:rPr lang="en-US" sz="1050" dirty="0" err="1">
                <a:solidFill>
                  <a:srgbClr val="000000"/>
                </a:solidFill>
                <a:latin typeface="Times New Roman" panose="02020603050405020304" pitchFamily="18" charset="0"/>
                <a:ea typeface="Roboto" panose="020B0604020202020204" charset="0"/>
                <a:cs typeface="Times New Roman" panose="02020603050405020304" pitchFamily="18" charset="0"/>
                <a:sym typeface="Arial"/>
              </a:rPr>
              <a:t>Zhenxin</a:t>
            </a:r>
            <a:r>
              <a:rPr lang="en-US" sz="1050" dirty="0">
                <a:solidFill>
                  <a:srgbClr val="000000"/>
                </a:solidFill>
                <a:latin typeface="Times New Roman" panose="02020603050405020304" pitchFamily="18" charset="0"/>
                <a:ea typeface="Roboto" panose="020B0604020202020204" charset="0"/>
                <a:cs typeface="Times New Roman" panose="02020603050405020304" pitchFamily="18" charset="0"/>
                <a:sym typeface="Arial"/>
              </a:rPr>
              <a:t> Dong</a:t>
            </a:r>
            <a:r>
              <a:rPr lang="en-US" sz="1050" dirty="0">
                <a:solidFill>
                  <a:srgbClr val="000000"/>
                </a:solidFill>
                <a:latin typeface="Times New Roman" panose="02020603050405020304" pitchFamily="18" charset="0"/>
                <a:ea typeface="Roboto" panose="020B0604020202020204" charset="0"/>
                <a:cs typeface="Times New Roman" panose="02020603050405020304" pitchFamily="18" charset="0"/>
                <a:sym typeface="Roboto"/>
              </a:rPr>
              <a:t>, </a:t>
            </a:r>
            <a:r>
              <a:rPr lang="en-US" sz="1050" b="1" dirty="0">
                <a:solidFill>
                  <a:srgbClr val="000000"/>
                </a:solidFill>
                <a:latin typeface="Times New Roman" panose="02020603050405020304" pitchFamily="18" charset="0"/>
                <a:ea typeface="Roboto" panose="020B0604020202020204" charset="0"/>
                <a:cs typeface="Times New Roman" panose="02020603050405020304" pitchFamily="18" charset="0"/>
                <a:sym typeface="Roboto"/>
              </a:rPr>
              <a:t>‘</a:t>
            </a:r>
            <a:r>
              <a:rPr lang="en-US" sz="1050" dirty="0">
                <a:solidFill>
                  <a:srgbClr val="000000"/>
                </a:solidFill>
                <a:latin typeface="Times New Roman" panose="02020603050405020304" pitchFamily="18" charset="0"/>
                <a:ea typeface="Roboto" panose="020B0604020202020204" charset="0"/>
                <a:cs typeface="Times New Roman" panose="02020603050405020304" pitchFamily="18" charset="0"/>
                <a:sym typeface="Arial"/>
              </a:rPr>
              <a:t>Deep Sentiment Representation Based on CNN and LSTM</a:t>
            </a:r>
            <a:r>
              <a:rPr lang="en-US" sz="1050" dirty="0">
                <a:solidFill>
                  <a:srgbClr val="000000"/>
                </a:solidFill>
                <a:latin typeface="Times New Roman" panose="02020603050405020304" pitchFamily="18" charset="0"/>
                <a:ea typeface="Roboto" panose="020B0604020202020204" charset="0"/>
                <a:cs typeface="Times New Roman" panose="02020603050405020304" pitchFamily="18" charset="0"/>
                <a:sym typeface="Roboto"/>
              </a:rPr>
              <a:t>’</a:t>
            </a:r>
            <a:r>
              <a:rPr lang="en-US" sz="1050" dirty="0">
                <a:latin typeface="Times New Roman" panose="02020603050405020304" pitchFamily="18" charset="0"/>
                <a:ea typeface="Roboto" panose="020B0604020202020204" charset="0"/>
                <a:cs typeface="Times New Roman" panose="02020603050405020304" pitchFamily="18" charset="0"/>
                <a:sym typeface="Roboto"/>
              </a:rPr>
              <a:t>, </a:t>
            </a:r>
            <a:r>
              <a:rPr lang="en-US" sz="1050" dirty="0">
                <a:solidFill>
                  <a:srgbClr val="000000"/>
                </a:solidFill>
                <a:latin typeface="Times New Roman" panose="02020603050405020304" pitchFamily="18" charset="0"/>
                <a:ea typeface="Roboto" panose="020B0604020202020204" charset="0"/>
                <a:cs typeface="Times New Roman" panose="02020603050405020304" pitchFamily="18" charset="0"/>
                <a:sym typeface="Roboto"/>
              </a:rPr>
              <a:t>IEEE </a:t>
            </a:r>
            <a:r>
              <a:rPr lang="en-IN" sz="1050" dirty="0">
                <a:solidFill>
                  <a:srgbClr val="000000"/>
                </a:solidFill>
                <a:latin typeface="Times New Roman" panose="02020603050405020304" pitchFamily="18" charset="0"/>
                <a:ea typeface="Roboto" panose="020B0604020202020204" charset="0"/>
                <a:cs typeface="Times New Roman" pitchFamily="18" charset="0"/>
                <a:sym typeface="Roboto"/>
              </a:rPr>
              <a:t>2017.</a:t>
            </a:r>
          </a:p>
          <a:p>
            <a:pPr marL="228600" indent="-228600" algn="just">
              <a:lnSpc>
                <a:spcPct val="150000"/>
              </a:lnSpc>
              <a:buAutoNum type="arabicParenR"/>
            </a:pPr>
            <a:r>
              <a:rPr lang="en-US" sz="1050" dirty="0">
                <a:latin typeface="Times New Roman" panose="02020603050405020304" pitchFamily="18" charset="0"/>
                <a:ea typeface="Roboto"/>
                <a:cs typeface="Times New Roman" panose="02020603050405020304" pitchFamily="18" charset="0"/>
                <a:sym typeface="Roboto"/>
              </a:rPr>
              <a:t>Mohammed Al-</a:t>
            </a:r>
            <a:r>
              <a:rPr lang="en-US" sz="1050" dirty="0" err="1">
                <a:latin typeface="Times New Roman" panose="02020603050405020304" pitchFamily="18" charset="0"/>
                <a:ea typeface="Roboto"/>
                <a:cs typeface="Times New Roman" panose="02020603050405020304" pitchFamily="18" charset="0"/>
                <a:sym typeface="Roboto"/>
              </a:rPr>
              <a:t>Janabi</a:t>
            </a:r>
            <a:r>
              <a:rPr lang="en-US" sz="1050" dirty="0">
                <a:latin typeface="Times New Roman" panose="02020603050405020304" pitchFamily="18" charset="0"/>
                <a:ea typeface="Roboto"/>
                <a:cs typeface="Times New Roman" panose="02020603050405020304" pitchFamily="18" charset="0"/>
                <a:sym typeface="Roboto"/>
              </a:rPr>
              <a:t>, Ed de Quincey, Peter Andras, “</a:t>
            </a:r>
            <a:r>
              <a:rPr lang="en-US" sz="1050" dirty="0">
                <a:solidFill>
                  <a:schemeClr val="dk1"/>
                </a:solidFill>
                <a:latin typeface="Times New Roman" panose="02020603050405020304" pitchFamily="18" charset="0"/>
                <a:ea typeface="Roboto"/>
                <a:cs typeface="Times New Roman" panose="02020603050405020304" pitchFamily="18" charset="0"/>
                <a:sym typeface="Roboto"/>
              </a:rPr>
              <a:t>Using supervised machine learning algorithms to detect suspicious URLs in online social networks</a:t>
            </a:r>
            <a:r>
              <a:rPr lang="en-US" sz="1050" dirty="0">
                <a:latin typeface="Times New Roman" panose="02020603050405020304" pitchFamily="18" charset="0"/>
                <a:ea typeface="Roboto"/>
                <a:cs typeface="Times New Roman" panose="02020603050405020304" pitchFamily="18" charset="0"/>
                <a:sym typeface="Roboto"/>
              </a:rPr>
              <a:t>”, ACM 2017.</a:t>
            </a:r>
          </a:p>
          <a:p>
            <a:pPr marL="228600" indent="-228600" algn="just">
              <a:lnSpc>
                <a:spcPct val="150000"/>
              </a:lnSpc>
              <a:buAutoNum type="arabicParenR"/>
            </a:pPr>
            <a:endParaRPr lang="en-IN" sz="1050" dirty="0">
              <a:solidFill>
                <a:srgbClr val="000000"/>
              </a:solidFill>
              <a:latin typeface="Times New Roman" pitchFamily="18" charset="0"/>
              <a:ea typeface="Roboto" panose="020B0604020202020204" charset="0"/>
              <a:cs typeface="Times New Roman" pitchFamily="18" charset="0"/>
              <a:sym typeface="Roboto"/>
            </a:endParaRPr>
          </a:p>
        </p:txBody>
      </p:sp>
      <p:sp>
        <p:nvSpPr>
          <p:cNvPr id="14" name="Content Placeholder 2"/>
          <p:cNvSpPr txBox="1">
            <a:spLocks/>
          </p:cNvSpPr>
          <p:nvPr/>
        </p:nvSpPr>
        <p:spPr>
          <a:xfrm>
            <a:off x="8686816" y="1728766"/>
            <a:ext cx="3857652" cy="4367978"/>
          </a:xfrm>
          <a:prstGeom prst="rect">
            <a:avLst/>
          </a:prstGeom>
          <a:ln cmpd="sng">
            <a:solidFill>
              <a:schemeClr val="tx1"/>
            </a:solidFill>
          </a:ln>
        </p:spPr>
        <p:txBody>
          <a:bodyPr vert="horz" lIns="128016" tIns="64008" rIns="128016" bIns="64008" rtlCol="0">
            <a:noAutofit/>
          </a:bodyPr>
          <a:lstStyle/>
          <a:p>
            <a:pPr algn="just">
              <a:lnSpc>
                <a:spcPct val="150000"/>
              </a:lnSpc>
            </a:pPr>
            <a:r>
              <a:rPr lang="en-US" sz="1050" b="1" dirty="0">
                <a:latin typeface="Times New Roman" panose="02020603050405020304" pitchFamily="18" charset="0"/>
                <a:cs typeface="Times New Roman" panose="02020603050405020304" pitchFamily="18" charset="0"/>
              </a:rPr>
              <a:t>LSTM Algorithm</a:t>
            </a:r>
          </a:p>
          <a:p>
            <a:pPr marL="228600" indent="-228600" algn="just">
              <a:lnSpc>
                <a:spcPct val="150000"/>
              </a:lnSpc>
              <a:buAutoNum type="arabicParenR"/>
            </a:pPr>
            <a:r>
              <a:rPr lang="en-US" sz="1050" dirty="0">
                <a:latin typeface="Times New Roman" panose="02020603050405020304" pitchFamily="18" charset="0"/>
                <a:cs typeface="Times New Roman" panose="02020603050405020304" pitchFamily="18" charset="0"/>
              </a:rPr>
              <a:t>Data collection of 80% and 20% benign and malicious </a:t>
            </a:r>
            <a:r>
              <a:rPr lang="en-US" sz="1050" dirty="0" err="1">
                <a:latin typeface="Times New Roman" panose="02020603050405020304" pitchFamily="18" charset="0"/>
                <a:cs typeface="Times New Roman" panose="02020603050405020304" pitchFamily="18" charset="0"/>
              </a:rPr>
              <a:t>url’s</a:t>
            </a:r>
            <a:r>
              <a:rPr lang="en-US" sz="1050" dirty="0">
                <a:latin typeface="Times New Roman" panose="02020603050405020304" pitchFamily="18" charset="0"/>
                <a:cs typeface="Times New Roman" panose="02020603050405020304" pitchFamily="18" charset="0"/>
              </a:rPr>
              <a:t>.</a:t>
            </a:r>
          </a:p>
          <a:p>
            <a:pPr marL="228600" indent="-228600" algn="just">
              <a:lnSpc>
                <a:spcPct val="150000"/>
              </a:lnSpc>
              <a:buAutoNum type="arabicParenR"/>
            </a:pPr>
            <a:r>
              <a:rPr lang="en-US" sz="1050" dirty="0">
                <a:latin typeface="Times New Roman" panose="02020603050405020304" pitchFamily="18" charset="0"/>
                <a:cs typeface="Times New Roman" panose="02020603050405020304" pitchFamily="18" charset="0"/>
              </a:rPr>
              <a:t>Preprocessing raw </a:t>
            </a:r>
            <a:r>
              <a:rPr lang="en-US" sz="1050" dirty="0" err="1">
                <a:latin typeface="Times New Roman" panose="02020603050405020304" pitchFamily="18" charset="0"/>
                <a:cs typeface="Times New Roman" panose="02020603050405020304" pitchFamily="18" charset="0"/>
              </a:rPr>
              <a:t>Url’s</a:t>
            </a:r>
            <a:r>
              <a:rPr lang="en-US" sz="1050" dirty="0">
                <a:latin typeface="Times New Roman" panose="02020603050405020304" pitchFamily="18" charset="0"/>
                <a:cs typeface="Times New Roman" panose="02020603050405020304" pitchFamily="18" charset="0"/>
              </a:rPr>
              <a:t>.</a:t>
            </a:r>
          </a:p>
          <a:p>
            <a:pPr algn="just">
              <a:lnSpc>
                <a:spcPct val="150000"/>
              </a:lnSpc>
            </a:pPr>
            <a:r>
              <a:rPr lang="en-US" sz="1050" dirty="0">
                <a:latin typeface="Times New Roman" panose="02020603050405020304" pitchFamily="18" charset="0"/>
                <a:cs typeface="Times New Roman" panose="02020603050405020304" pitchFamily="18" charset="0"/>
              </a:rPr>
              <a:t>        </a:t>
            </a:r>
            <a:r>
              <a:rPr lang="en-US" sz="1050" dirty="0" err="1">
                <a:latin typeface="Times New Roman" panose="02020603050405020304" pitchFamily="18" charset="0"/>
                <a:cs typeface="Times New Roman" panose="02020603050405020304" pitchFamily="18" charset="0"/>
              </a:rPr>
              <a:t>i</a:t>
            </a:r>
            <a:r>
              <a:rPr lang="en-US" sz="1050" dirty="0">
                <a:latin typeface="Times New Roman" panose="02020603050405020304" pitchFamily="18" charset="0"/>
                <a:cs typeface="Times New Roman" panose="02020603050405020304" pitchFamily="18" charset="0"/>
              </a:rPr>
              <a:t>) Building a dictionary and converting into integer.</a:t>
            </a:r>
          </a:p>
          <a:p>
            <a:pPr algn="just">
              <a:lnSpc>
                <a:spcPct val="150000"/>
              </a:lnSpc>
            </a:pPr>
            <a:r>
              <a:rPr lang="en-US" sz="1050" dirty="0">
                <a:latin typeface="Times New Roman" panose="02020603050405020304" pitchFamily="18" charset="0"/>
                <a:cs typeface="Times New Roman" panose="02020603050405020304" pitchFamily="18" charset="0"/>
              </a:rPr>
              <a:t>        ii) </a:t>
            </a:r>
            <a:r>
              <a:rPr lang="en-US" sz="1050" dirty="0" err="1">
                <a:latin typeface="Times New Roman" panose="02020603050405020304" pitchFamily="18" charset="0"/>
                <a:cs typeface="Times New Roman" panose="02020603050405020304" pitchFamily="18" charset="0"/>
              </a:rPr>
              <a:t>Url’s</a:t>
            </a:r>
            <a:r>
              <a:rPr lang="en-US" sz="1050" dirty="0">
                <a:latin typeface="Times New Roman" panose="02020603050405020304" pitchFamily="18" charset="0"/>
                <a:cs typeface="Times New Roman" panose="02020603050405020304" pitchFamily="18" charset="0"/>
              </a:rPr>
              <a:t> cropping and padding with zero.</a:t>
            </a:r>
          </a:p>
          <a:p>
            <a:pPr marL="228600" indent="-228600" algn="just">
              <a:lnSpc>
                <a:spcPct val="150000"/>
              </a:lnSpc>
              <a:buAutoNum type="arabicParenR" startAt="3"/>
            </a:pPr>
            <a:r>
              <a:rPr lang="en-US" sz="1050" dirty="0">
                <a:latin typeface="Times New Roman" panose="02020603050405020304" pitchFamily="18" charset="0"/>
                <a:cs typeface="Times New Roman" panose="02020603050405020304" pitchFamily="18" charset="0"/>
              </a:rPr>
              <a:t>Input Layer where you define the initial input shape (here initial “ n ” characters of the URL).</a:t>
            </a:r>
          </a:p>
          <a:p>
            <a:pPr marL="228600" indent="-228600" algn="just">
              <a:lnSpc>
                <a:spcPct val="150000"/>
              </a:lnSpc>
              <a:buAutoNum type="arabicParenR" startAt="3"/>
            </a:pPr>
            <a:r>
              <a:rPr lang="en-US" sz="1050" dirty="0">
                <a:latin typeface="Times New Roman" panose="02020603050405020304" pitchFamily="18" charset="0"/>
                <a:cs typeface="Times New Roman" panose="02020603050405020304" pitchFamily="18" charset="0"/>
              </a:rPr>
              <a:t>Embedding Layer, where the input will be max vocabulary length </a:t>
            </a:r>
            <a:r>
              <a:rPr lang="en-US" sz="1050" dirty="0" err="1">
                <a:latin typeface="Times New Roman" panose="02020603050405020304" pitchFamily="18" charset="0"/>
                <a:cs typeface="Times New Roman" panose="02020603050405020304" pitchFamily="18" charset="0"/>
              </a:rPr>
              <a:t>i.e</a:t>
            </a:r>
            <a:r>
              <a:rPr lang="en-US" sz="1050" dirty="0">
                <a:latin typeface="Times New Roman" panose="02020603050405020304" pitchFamily="18" charset="0"/>
                <a:cs typeface="Times New Roman" panose="02020603050405020304" pitchFamily="18" charset="0"/>
              </a:rPr>
              <a:t> “ n ” as input dimension and output will be a embedded dimension.</a:t>
            </a:r>
          </a:p>
          <a:p>
            <a:pPr marL="228600" indent="-228600" algn="just">
              <a:lnSpc>
                <a:spcPct val="150000"/>
              </a:lnSpc>
              <a:buAutoNum type="arabicParenR" startAt="3"/>
            </a:pPr>
            <a:r>
              <a:rPr lang="en-US" sz="1050" dirty="0" err="1">
                <a:latin typeface="Times New Roman" panose="02020603050405020304" pitchFamily="18" charset="0"/>
                <a:cs typeface="Times New Roman" panose="02020603050405020304" pitchFamily="18" charset="0"/>
              </a:rPr>
              <a:t>Lstm</a:t>
            </a:r>
            <a:r>
              <a:rPr lang="en-US" sz="1050" dirty="0">
                <a:latin typeface="Times New Roman" panose="02020603050405020304" pitchFamily="18" charset="0"/>
                <a:cs typeface="Times New Roman" panose="02020603050405020304" pitchFamily="18" charset="0"/>
              </a:rPr>
              <a:t> using </a:t>
            </a:r>
            <a:r>
              <a:rPr lang="en-US" sz="1050" dirty="0" err="1">
                <a:latin typeface="Times New Roman" panose="02020603050405020304" pitchFamily="18" charset="0"/>
                <a:cs typeface="Times New Roman" panose="02020603050405020304" pitchFamily="18" charset="0"/>
              </a:rPr>
              <a:t>keras</a:t>
            </a:r>
            <a:r>
              <a:rPr lang="en-US" sz="1050" dirty="0">
                <a:latin typeface="Times New Roman" panose="02020603050405020304" pitchFamily="18" charset="0"/>
                <a:cs typeface="Times New Roman" panose="02020603050405020304" pitchFamily="18" charset="0"/>
              </a:rPr>
              <a:t> with </a:t>
            </a:r>
            <a:r>
              <a:rPr lang="en-US" sz="1050" dirty="0" err="1">
                <a:latin typeface="Times New Roman" panose="02020603050405020304" pitchFamily="18" charset="0"/>
                <a:cs typeface="Times New Roman" panose="02020603050405020304" pitchFamily="18" charset="0"/>
              </a:rPr>
              <a:t>Tensorflow</a:t>
            </a:r>
            <a:r>
              <a:rPr lang="en-US" sz="1050" dirty="0">
                <a:latin typeface="Times New Roman" panose="02020603050405020304" pitchFamily="18" charset="0"/>
                <a:cs typeface="Times New Roman" panose="02020603050405020304" pitchFamily="18" charset="0"/>
              </a:rPr>
              <a:t> as backend.</a:t>
            </a:r>
          </a:p>
          <a:p>
            <a:pPr marL="228600" indent="-228600" algn="just">
              <a:lnSpc>
                <a:spcPct val="150000"/>
              </a:lnSpc>
              <a:buAutoNum type="arabicParenR" startAt="3"/>
            </a:pPr>
            <a:r>
              <a:rPr lang="en-US" sz="1050" dirty="0">
                <a:latin typeface="Times New Roman" panose="02020603050405020304" pitchFamily="18" charset="0"/>
                <a:cs typeface="Times New Roman" panose="02020603050405020304" pitchFamily="18" charset="0"/>
              </a:rPr>
              <a:t>The Dropout layer is a trick used in deep learning to prevent overtraining and it precedes a Dense layer (fully connected layer) of size  0.5 or 1.</a:t>
            </a:r>
          </a:p>
          <a:p>
            <a:pPr marL="228600" indent="-228600" algn="just">
              <a:lnSpc>
                <a:spcPct val="150000"/>
              </a:lnSpc>
              <a:buAutoNum type="arabicParenR" startAt="3"/>
            </a:pPr>
            <a:r>
              <a:rPr lang="en-US" sz="1050" dirty="0">
                <a:latin typeface="Times New Roman" panose="02020603050405020304" pitchFamily="18" charset="0"/>
                <a:cs typeface="Times New Roman" panose="02020603050405020304" pitchFamily="18" charset="0"/>
              </a:rPr>
              <a:t>The sigmoid activation function to squash the output of this layer between 0 and 1. </a:t>
            </a:r>
          </a:p>
          <a:p>
            <a:pPr marL="228600" indent="-228600" algn="just">
              <a:lnSpc>
                <a:spcPct val="150000"/>
              </a:lnSpc>
              <a:buAutoNum type="arabicParenR" startAt="8"/>
            </a:pPr>
            <a:r>
              <a:rPr lang="en-US" sz="1050" dirty="0">
                <a:latin typeface="Times New Roman" panose="02020603050405020304" pitchFamily="18" charset="0"/>
                <a:cs typeface="Times New Roman" panose="02020603050405020304" pitchFamily="18" charset="0"/>
              </a:rPr>
              <a:t>Use Adam optimizer and metrics accuracy to see the efficiency </a:t>
            </a:r>
          </a:p>
          <a:p>
            <a:pPr algn="just">
              <a:lnSpc>
                <a:spcPct val="150000"/>
              </a:lnSpc>
            </a:pPr>
            <a:r>
              <a:rPr lang="en-US" sz="1050" dirty="0">
                <a:latin typeface="Times New Roman" panose="02020603050405020304" pitchFamily="18" charset="0"/>
                <a:cs typeface="Times New Roman" panose="02020603050405020304" pitchFamily="18" charset="0"/>
              </a:rPr>
              <a:t>       of the model.</a:t>
            </a:r>
            <a:endParaRPr lang="en-US" sz="1050" dirty="0">
              <a:cs typeface="Times New Roman" pitchFamily="18" charset="0"/>
            </a:endParaRPr>
          </a:p>
        </p:txBody>
      </p:sp>
      <p:sp>
        <p:nvSpPr>
          <p:cNvPr id="15" name="Content Placeholder 2"/>
          <p:cNvSpPr txBox="1">
            <a:spLocks/>
          </p:cNvSpPr>
          <p:nvPr/>
        </p:nvSpPr>
        <p:spPr>
          <a:xfrm>
            <a:off x="8686816" y="6239620"/>
            <a:ext cx="3857652" cy="1945356"/>
          </a:xfrm>
          <a:prstGeom prst="rect">
            <a:avLst/>
          </a:prstGeom>
          <a:ln cmpd="sng">
            <a:solidFill>
              <a:schemeClr val="tx1"/>
            </a:solidFill>
          </a:ln>
        </p:spPr>
        <p:txBody>
          <a:bodyPr vert="horz" lIns="128016" tIns="64008" rIns="128016" bIns="64008" rtlCol="0">
            <a:normAutofit lnSpcReduction="10000"/>
          </a:bodyPr>
          <a:lstStyle/>
          <a:p>
            <a:pPr algn="just"/>
            <a:r>
              <a:rPr lang="en-US" sz="1050" b="1" dirty="0">
                <a:latin typeface="Times New Roman" pitchFamily="18" charset="0"/>
                <a:cs typeface="Times New Roman" pitchFamily="18" charset="0"/>
              </a:rPr>
              <a:t>Conclusion</a:t>
            </a:r>
          </a:p>
          <a:p>
            <a:pPr algn="just">
              <a:lnSpc>
                <a:spcPct val="150000"/>
              </a:lnSpc>
            </a:pPr>
            <a:r>
              <a:rPr lang="en-US" sz="1050" dirty="0">
                <a:solidFill>
                  <a:srgbClr val="000000"/>
                </a:solidFill>
                <a:latin typeface="Times New Roman" panose="02020603050405020304" pitchFamily="18" charset="0"/>
                <a:ea typeface="Roboto"/>
                <a:cs typeface="Times New Roman" panose="02020603050405020304" pitchFamily="18" charset="0"/>
                <a:sym typeface="Roboto"/>
              </a:rPr>
              <a:t>Implemented a Smart Malicious URL phishing detection system for end user with the following characteristics:</a:t>
            </a:r>
            <a:endParaRPr lang="en-US" sz="1050" dirty="0">
              <a:solidFill>
                <a:srgbClr val="000000"/>
              </a:solidFill>
              <a:latin typeface="Times New Roman" panose="02020603050405020304" pitchFamily="18" charset="0"/>
              <a:ea typeface="Roboto"/>
              <a:cs typeface="Times New Roman" panose="02020603050405020304" pitchFamily="18" charset="0"/>
              <a:sym typeface="Arial"/>
            </a:endParaRPr>
          </a:p>
          <a:p>
            <a:pPr marL="285750" indent="-285750" algn="just">
              <a:lnSpc>
                <a:spcPct val="150000"/>
              </a:lnSpc>
              <a:buAutoNum type="romanLcParenR"/>
            </a:pPr>
            <a:r>
              <a:rPr lang="en-US" sz="1050" dirty="0">
                <a:solidFill>
                  <a:srgbClr val="000000"/>
                </a:solidFill>
                <a:latin typeface="Times New Roman" panose="02020603050405020304" pitchFamily="18" charset="0"/>
                <a:ea typeface="Roboto"/>
                <a:cs typeface="Times New Roman" panose="02020603050405020304" pitchFamily="18" charset="0"/>
                <a:sym typeface="Roboto"/>
              </a:rPr>
              <a:t>The GUI of our system will engage end users and provide user friendly experience with a ( .exe ) setup file.</a:t>
            </a:r>
            <a:endParaRPr lang="en-US" sz="1050" dirty="0">
              <a:solidFill>
                <a:srgbClr val="000000"/>
              </a:solidFill>
              <a:latin typeface="Times New Roman" panose="02020603050405020304" pitchFamily="18" charset="0"/>
              <a:ea typeface="Roboto"/>
              <a:cs typeface="Times New Roman" panose="02020603050405020304" pitchFamily="18" charset="0"/>
              <a:sym typeface="Arial"/>
            </a:endParaRPr>
          </a:p>
          <a:p>
            <a:pPr marL="285750" indent="-285750" algn="just">
              <a:lnSpc>
                <a:spcPct val="150000"/>
              </a:lnSpc>
              <a:buAutoNum type="romanLcParenR"/>
            </a:pPr>
            <a:r>
              <a:rPr lang="en-US" sz="1050" dirty="0">
                <a:solidFill>
                  <a:srgbClr val="000000"/>
                </a:solidFill>
                <a:latin typeface="Times New Roman" panose="02020603050405020304" pitchFamily="18" charset="0"/>
                <a:ea typeface="Roboto"/>
                <a:cs typeface="Times New Roman" panose="02020603050405020304" pitchFamily="18" charset="0"/>
                <a:sym typeface="Roboto"/>
              </a:rPr>
              <a:t>System will be based on discerning </a:t>
            </a:r>
            <a:r>
              <a:rPr lang="en-US" sz="1050" dirty="0" err="1">
                <a:solidFill>
                  <a:srgbClr val="000000"/>
                </a:solidFill>
                <a:latin typeface="Times New Roman" panose="02020603050405020304" pitchFamily="18" charset="0"/>
                <a:ea typeface="Roboto"/>
                <a:cs typeface="Times New Roman" panose="02020603050405020304" pitchFamily="18" charset="0"/>
                <a:sym typeface="Roboto"/>
              </a:rPr>
              <a:t>Urls</a:t>
            </a:r>
            <a:r>
              <a:rPr lang="en-US" sz="1050" dirty="0">
                <a:solidFill>
                  <a:srgbClr val="000000"/>
                </a:solidFill>
                <a:latin typeface="Times New Roman" panose="02020603050405020304" pitchFamily="18" charset="0"/>
                <a:ea typeface="Roboto"/>
                <a:cs typeface="Times New Roman" panose="02020603050405020304" pitchFamily="18" charset="0"/>
                <a:sym typeface="Roboto"/>
              </a:rPr>
              <a:t> by their patterns.</a:t>
            </a:r>
            <a:endParaRPr lang="en-US" sz="1050" dirty="0">
              <a:solidFill>
                <a:srgbClr val="000000"/>
              </a:solidFill>
              <a:latin typeface="Times New Roman" panose="02020603050405020304" pitchFamily="18" charset="0"/>
              <a:ea typeface="Roboto"/>
              <a:cs typeface="Times New Roman" panose="02020603050405020304" pitchFamily="18" charset="0"/>
              <a:sym typeface="Arial"/>
            </a:endParaRPr>
          </a:p>
          <a:p>
            <a:pPr marL="285750" indent="-285750" algn="just">
              <a:lnSpc>
                <a:spcPct val="150000"/>
              </a:lnSpc>
              <a:buAutoNum type="romanLcParenR"/>
            </a:pPr>
            <a:r>
              <a:rPr lang="en-US" sz="1050" dirty="0">
                <a:solidFill>
                  <a:srgbClr val="000000"/>
                </a:solidFill>
                <a:latin typeface="Times New Roman" panose="02020603050405020304" pitchFamily="18" charset="0"/>
                <a:ea typeface="Roboto"/>
                <a:cs typeface="Times New Roman" panose="02020603050405020304" pitchFamily="18" charset="0"/>
                <a:sym typeface="Roboto"/>
              </a:rPr>
              <a:t>Automatic Feature Extraction using Neural Network.</a:t>
            </a:r>
          </a:p>
          <a:p>
            <a:pPr marL="285750" indent="-285750" algn="just">
              <a:lnSpc>
                <a:spcPct val="150000"/>
              </a:lnSpc>
              <a:buAutoNum type="romanLcParenR"/>
            </a:pPr>
            <a:r>
              <a:rPr lang="en-US" sz="1050" dirty="0">
                <a:solidFill>
                  <a:srgbClr val="000000"/>
                </a:solidFill>
                <a:latin typeface="Times New Roman" panose="02020603050405020304" pitchFamily="18" charset="0"/>
                <a:ea typeface="Roboto"/>
                <a:cs typeface="Times New Roman" panose="02020603050405020304" pitchFamily="18" charset="0"/>
                <a:sym typeface="Roboto"/>
              </a:rPr>
              <a:t>Future scope is to create an Google Chrome extension.</a:t>
            </a:r>
          </a:p>
          <a:p>
            <a:pPr marL="285750" indent="-285750" algn="just">
              <a:lnSpc>
                <a:spcPct val="150000"/>
              </a:lnSpc>
              <a:buAutoNum type="romanLcParenR"/>
            </a:pPr>
            <a:endParaRPr lang="en-US" sz="1050" dirty="0">
              <a:solidFill>
                <a:srgbClr val="000000"/>
              </a:solidFill>
              <a:latin typeface="Times New Roman" panose="02020603050405020304" pitchFamily="18" charset="0"/>
              <a:ea typeface="Roboto"/>
              <a:cs typeface="Times New Roman" panose="02020603050405020304" pitchFamily="18" charset="0"/>
              <a:sym typeface="Roboto"/>
            </a:endParaRPr>
          </a:p>
          <a:p>
            <a:pPr marL="285750" indent="-285750" algn="just">
              <a:lnSpc>
                <a:spcPct val="150000"/>
              </a:lnSpc>
              <a:buAutoNum type="romanLcParenR"/>
            </a:pPr>
            <a:endParaRPr lang="en-US" sz="1050" dirty="0">
              <a:solidFill>
                <a:srgbClr val="000000"/>
              </a:solidFill>
              <a:latin typeface="Times New Roman" panose="02020603050405020304" pitchFamily="18" charset="0"/>
              <a:ea typeface="Arial"/>
              <a:cs typeface="Times New Roman" panose="02020603050405020304" pitchFamily="18" charset="0"/>
              <a:sym typeface="Arial"/>
            </a:endParaRPr>
          </a:p>
          <a:p>
            <a:pPr algn="just"/>
            <a:endParaRPr kumimoji="0" lang="en-IN" sz="105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16" name="Content Placeholder 2"/>
          <p:cNvSpPr txBox="1">
            <a:spLocks/>
          </p:cNvSpPr>
          <p:nvPr/>
        </p:nvSpPr>
        <p:spPr>
          <a:xfrm>
            <a:off x="8686816" y="8256984"/>
            <a:ext cx="3857652" cy="1185620"/>
          </a:xfrm>
          <a:prstGeom prst="rect">
            <a:avLst/>
          </a:prstGeom>
          <a:ln cmpd="sng">
            <a:solidFill>
              <a:schemeClr val="tx1"/>
            </a:solidFill>
          </a:ln>
        </p:spPr>
        <p:txBody>
          <a:bodyPr vert="horz" lIns="128016" tIns="64008" rIns="128016" bIns="64008" rtlCol="0">
            <a:noAutofit/>
          </a:bodyPr>
          <a:lstStyle/>
          <a:p>
            <a:pPr marL="480060" lvl="0" indent="-480060" algn="ctr">
              <a:spcBef>
                <a:spcPct val="20000"/>
              </a:spcBef>
              <a:defRPr/>
            </a:pPr>
            <a:r>
              <a:rPr lang="en-IN" sz="1000" b="1" dirty="0">
                <a:latin typeface="Times New Roman" pitchFamily="18" charset="0"/>
                <a:cs typeface="Times New Roman" pitchFamily="18" charset="0"/>
              </a:rPr>
              <a:t>Project Group</a:t>
            </a:r>
          </a:p>
          <a:p>
            <a:pPr marL="480060" lvl="0" indent="-480060">
              <a:spcBef>
                <a:spcPct val="20000"/>
              </a:spcBef>
              <a:defRPr/>
            </a:pPr>
            <a:r>
              <a:rPr lang="en-IN" sz="1000" b="1" dirty="0">
                <a:latin typeface="Times New Roman" pitchFamily="18" charset="0"/>
                <a:cs typeface="Times New Roman" pitchFamily="18" charset="0"/>
              </a:rPr>
              <a:t>1.  </a:t>
            </a:r>
            <a:r>
              <a:rPr lang="en-IN" sz="1000" dirty="0" err="1">
                <a:latin typeface="Times New Roman" pitchFamily="18" charset="0"/>
                <a:cs typeface="Times New Roman" pitchFamily="18" charset="0"/>
              </a:rPr>
              <a:t>Jainam</a:t>
            </a:r>
            <a:r>
              <a:rPr lang="en-IN" sz="1000" dirty="0">
                <a:latin typeface="Times New Roman" pitchFamily="18" charset="0"/>
                <a:cs typeface="Times New Roman" pitchFamily="18" charset="0"/>
              </a:rPr>
              <a:t> </a:t>
            </a:r>
            <a:r>
              <a:rPr lang="en-IN" sz="1000" dirty="0" err="1">
                <a:latin typeface="Times New Roman" pitchFamily="18" charset="0"/>
                <a:cs typeface="Times New Roman" pitchFamily="18" charset="0"/>
              </a:rPr>
              <a:t>Soni</a:t>
            </a:r>
            <a:r>
              <a:rPr lang="en-IN" sz="1000" b="1" dirty="0">
                <a:latin typeface="Times New Roman" pitchFamily="18" charset="0"/>
                <a:cs typeface="Times New Roman" pitchFamily="18" charset="0"/>
              </a:rPr>
              <a:t>	                   2.  </a:t>
            </a:r>
            <a:r>
              <a:rPr lang="en-IN" sz="1000" dirty="0">
                <a:latin typeface="Times New Roman" pitchFamily="18" charset="0"/>
                <a:cs typeface="Times New Roman" pitchFamily="18" charset="0"/>
              </a:rPr>
              <a:t>Palak Nisar</a:t>
            </a:r>
          </a:p>
          <a:p>
            <a:pPr marL="480060" lvl="0" indent="-480060">
              <a:spcBef>
                <a:spcPct val="20000"/>
              </a:spcBef>
              <a:defRPr/>
            </a:pPr>
            <a:r>
              <a:rPr lang="en-IN" sz="1000" b="1" dirty="0">
                <a:latin typeface="Times New Roman" pitchFamily="18" charset="0"/>
                <a:cs typeface="Times New Roman" pitchFamily="18" charset="0"/>
              </a:rPr>
              <a:t>3.  </a:t>
            </a:r>
            <a:r>
              <a:rPr lang="en-IN" sz="1000" dirty="0">
                <a:latin typeface="Times New Roman" pitchFamily="18" charset="0"/>
                <a:cs typeface="Times New Roman" pitchFamily="18" charset="0"/>
              </a:rPr>
              <a:t>Shamika </a:t>
            </a:r>
            <a:r>
              <a:rPr lang="en-IN" sz="1000" dirty="0" err="1">
                <a:latin typeface="Times New Roman" pitchFamily="18" charset="0"/>
                <a:cs typeface="Times New Roman" pitchFamily="18" charset="0"/>
              </a:rPr>
              <a:t>Dumbre</a:t>
            </a:r>
            <a:r>
              <a:rPr lang="en-IN" sz="1000" b="1" dirty="0">
                <a:latin typeface="Times New Roman" pitchFamily="18" charset="0"/>
                <a:cs typeface="Times New Roman" pitchFamily="18" charset="0"/>
              </a:rPr>
              <a:t> 	                   4.  </a:t>
            </a:r>
            <a:r>
              <a:rPr lang="en-IN" sz="1000" dirty="0">
                <a:latin typeface="Times New Roman" pitchFamily="18" charset="0"/>
                <a:cs typeface="Times New Roman" pitchFamily="18" charset="0"/>
              </a:rPr>
              <a:t>Siddhi </a:t>
            </a:r>
            <a:r>
              <a:rPr lang="en-IN" sz="1000" dirty="0" err="1">
                <a:latin typeface="Times New Roman" pitchFamily="18" charset="0"/>
                <a:cs typeface="Times New Roman" pitchFamily="18" charset="0"/>
              </a:rPr>
              <a:t>Sheth</a:t>
            </a:r>
            <a:endParaRPr lang="en-IN" sz="1000" dirty="0">
              <a:latin typeface="Times New Roman" pitchFamily="18" charset="0"/>
              <a:cs typeface="Times New Roman" pitchFamily="18" charset="0"/>
            </a:endParaRPr>
          </a:p>
          <a:p>
            <a:pPr marL="480060" lvl="0" indent="-480060" algn="ctr">
              <a:spcBef>
                <a:spcPct val="20000"/>
              </a:spcBef>
              <a:defRPr/>
            </a:pPr>
            <a:endParaRPr lang="en-IN" sz="1000" b="1" dirty="0">
              <a:latin typeface="Times New Roman" pitchFamily="18" charset="0"/>
              <a:cs typeface="Times New Roman" pitchFamily="18" charset="0"/>
            </a:endParaRPr>
          </a:p>
          <a:p>
            <a:pPr marL="480060" lvl="0" indent="-480060" algn="ctr">
              <a:spcBef>
                <a:spcPct val="20000"/>
              </a:spcBef>
              <a:defRPr/>
            </a:pPr>
            <a:r>
              <a:rPr lang="en-IN" sz="1000" b="1" dirty="0">
                <a:latin typeface="Times New Roman" pitchFamily="18" charset="0"/>
                <a:cs typeface="Times New Roman" pitchFamily="18" charset="0"/>
              </a:rPr>
              <a:t>Under the Guidance of </a:t>
            </a:r>
          </a:p>
          <a:p>
            <a:pPr marL="480060" lvl="0" indent="-480060" algn="ctr">
              <a:spcBef>
                <a:spcPct val="20000"/>
              </a:spcBef>
              <a:defRPr/>
            </a:pPr>
            <a:r>
              <a:rPr lang="en-IN" sz="1000" dirty="0">
                <a:latin typeface="Times New Roman" pitchFamily="18" charset="0"/>
                <a:cs typeface="Times New Roman" pitchFamily="18" charset="0"/>
              </a:rPr>
              <a:t>Ms. Deepti </a:t>
            </a:r>
            <a:r>
              <a:rPr lang="en-IN" sz="1000" dirty="0" err="1">
                <a:latin typeface="Times New Roman" pitchFamily="18" charset="0"/>
                <a:cs typeface="Times New Roman" pitchFamily="18" charset="0"/>
              </a:rPr>
              <a:t>Nikumbh</a:t>
            </a:r>
            <a:r>
              <a:rPr lang="en-IN" sz="1000" dirty="0">
                <a:latin typeface="Times New Roman" pitchFamily="18" charset="0"/>
                <a:cs typeface="Times New Roman" pitchFamily="18" charset="0"/>
              </a:rPr>
              <a:t> </a:t>
            </a:r>
            <a:endParaRPr kumimoji="0" lang="en-IN" sz="1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17" name="Footer Placeholder 16"/>
          <p:cNvSpPr>
            <a:spLocks noGrp="1"/>
          </p:cNvSpPr>
          <p:nvPr>
            <p:ph type="ftr" sz="quarter" idx="11"/>
          </p:nvPr>
        </p:nvSpPr>
        <p:spPr>
          <a:xfrm>
            <a:off x="4471974" y="1728766"/>
            <a:ext cx="3857652" cy="214314"/>
          </a:xfrm>
        </p:spPr>
        <p:txBody>
          <a:bodyPr/>
          <a:lstStyle/>
          <a:p>
            <a:r>
              <a:rPr lang="en-IN" sz="2000" b="1" dirty="0">
                <a:solidFill>
                  <a:schemeClr val="tx1"/>
                </a:solidFill>
                <a:latin typeface="Times New Roman" pitchFamily="18" charset="0"/>
                <a:cs typeface="Times New Roman" pitchFamily="18" charset="0"/>
              </a:rPr>
              <a:t>Academic Year: 2018 – 2019</a:t>
            </a:r>
          </a:p>
        </p:txBody>
      </p:sp>
      <p:sp>
        <p:nvSpPr>
          <p:cNvPr id="19" name="Content Placeholder 2"/>
          <p:cNvSpPr txBox="1">
            <a:spLocks/>
          </p:cNvSpPr>
          <p:nvPr/>
        </p:nvSpPr>
        <p:spPr>
          <a:xfrm>
            <a:off x="4257660" y="2014518"/>
            <a:ext cx="4286280" cy="5500726"/>
          </a:xfrm>
          <a:prstGeom prst="rect">
            <a:avLst/>
          </a:prstGeom>
          <a:ln cmpd="sng">
            <a:solidFill>
              <a:schemeClr val="tx1"/>
            </a:solidFill>
          </a:ln>
        </p:spPr>
        <p:txBody>
          <a:bodyPr vert="horz" lIns="128016" tIns="64008" rIns="128016" bIns="64008" rtlCol="0">
            <a:noAutofit/>
          </a:bodyPr>
          <a:lstStyle/>
          <a:p>
            <a:pPr algn="just">
              <a:lnSpc>
                <a:spcPct val="150000"/>
              </a:lnSpc>
            </a:pPr>
            <a:r>
              <a:rPr lang="en-IN" sz="1050" b="1" dirty="0">
                <a:latin typeface="Times New Roman" pitchFamily="18" charset="0"/>
                <a:cs typeface="Times New Roman" pitchFamily="18" charset="0"/>
              </a:rPr>
              <a:t>Architecture Diagram:</a:t>
            </a:r>
          </a:p>
          <a:p>
            <a:pPr algn="just">
              <a:lnSpc>
                <a:spcPct val="150000"/>
              </a:lnSpc>
            </a:pPr>
            <a:endParaRPr lang="en-IN" sz="1050" b="1" dirty="0">
              <a:latin typeface="Times New Roman" pitchFamily="18" charset="0"/>
              <a:cs typeface="Times New Roman" pitchFamily="18" charset="0"/>
            </a:endParaRPr>
          </a:p>
          <a:p>
            <a:pPr algn="just">
              <a:lnSpc>
                <a:spcPct val="150000"/>
              </a:lnSpc>
            </a:pPr>
            <a:endParaRPr lang="en-IN" sz="1050" b="1" dirty="0">
              <a:latin typeface="Times New Roman" pitchFamily="18" charset="0"/>
              <a:cs typeface="Times New Roman" pitchFamily="18" charset="0"/>
            </a:endParaRPr>
          </a:p>
          <a:p>
            <a:pPr algn="just">
              <a:lnSpc>
                <a:spcPct val="150000"/>
              </a:lnSpc>
            </a:pPr>
            <a:endParaRPr lang="en-IN" sz="1050" b="1" dirty="0">
              <a:latin typeface="Times New Roman" pitchFamily="18" charset="0"/>
              <a:cs typeface="Times New Roman" pitchFamily="18" charset="0"/>
            </a:endParaRPr>
          </a:p>
          <a:p>
            <a:pPr algn="just">
              <a:lnSpc>
                <a:spcPct val="150000"/>
              </a:lnSpc>
            </a:pPr>
            <a:endParaRPr lang="en-IN" sz="1050" b="1" dirty="0">
              <a:latin typeface="Times New Roman" pitchFamily="18" charset="0"/>
              <a:cs typeface="Times New Roman" pitchFamily="18" charset="0"/>
            </a:endParaRPr>
          </a:p>
          <a:p>
            <a:pPr algn="just">
              <a:lnSpc>
                <a:spcPct val="150000"/>
              </a:lnSpc>
            </a:pPr>
            <a:endParaRPr lang="en-IN" sz="1050" b="1" dirty="0">
              <a:latin typeface="Times New Roman" pitchFamily="18" charset="0"/>
              <a:cs typeface="Times New Roman" pitchFamily="18" charset="0"/>
            </a:endParaRPr>
          </a:p>
          <a:p>
            <a:pPr algn="just">
              <a:lnSpc>
                <a:spcPct val="150000"/>
              </a:lnSpc>
            </a:pPr>
            <a:endParaRPr lang="en-IN" sz="1050" b="1" dirty="0">
              <a:latin typeface="Times New Roman" pitchFamily="18" charset="0"/>
              <a:cs typeface="Times New Roman" pitchFamily="18" charset="0"/>
            </a:endParaRPr>
          </a:p>
          <a:p>
            <a:pPr algn="just">
              <a:lnSpc>
                <a:spcPct val="150000"/>
              </a:lnSpc>
            </a:pPr>
            <a:endParaRPr lang="en-IN" sz="1050" b="1" dirty="0">
              <a:latin typeface="Times New Roman" pitchFamily="18" charset="0"/>
              <a:cs typeface="Times New Roman" pitchFamily="18" charset="0"/>
            </a:endParaRPr>
          </a:p>
          <a:p>
            <a:pPr algn="just">
              <a:lnSpc>
                <a:spcPct val="150000"/>
              </a:lnSpc>
            </a:pPr>
            <a:endParaRPr lang="en-IN" sz="1050" b="1" dirty="0">
              <a:latin typeface="Times New Roman" pitchFamily="18" charset="0"/>
              <a:cs typeface="Times New Roman" pitchFamily="18" charset="0"/>
            </a:endParaRPr>
          </a:p>
          <a:p>
            <a:pPr algn="just">
              <a:lnSpc>
                <a:spcPct val="150000"/>
              </a:lnSpc>
            </a:pPr>
            <a:endParaRPr lang="en-IN" sz="1050" b="1" dirty="0">
              <a:latin typeface="Times New Roman" pitchFamily="18" charset="0"/>
              <a:cs typeface="Times New Roman" pitchFamily="18" charset="0"/>
            </a:endParaRPr>
          </a:p>
          <a:p>
            <a:pPr algn="just">
              <a:lnSpc>
                <a:spcPct val="150000"/>
              </a:lnSpc>
            </a:pPr>
            <a:endParaRPr lang="en-IN" sz="1050" b="1" dirty="0">
              <a:latin typeface="Times New Roman" pitchFamily="18" charset="0"/>
              <a:cs typeface="Times New Roman" pitchFamily="18" charset="0"/>
            </a:endParaRPr>
          </a:p>
          <a:p>
            <a:pPr algn="just">
              <a:lnSpc>
                <a:spcPct val="150000"/>
              </a:lnSpc>
            </a:pPr>
            <a:r>
              <a:rPr lang="en-IN" sz="1050" b="1" dirty="0">
                <a:latin typeface="Times New Roman" pitchFamily="18" charset="0"/>
                <a:cs typeface="Times New Roman" pitchFamily="18" charset="0"/>
              </a:rPr>
              <a:t>Activity Flow:</a:t>
            </a:r>
          </a:p>
          <a:p>
            <a:pPr algn="just">
              <a:lnSpc>
                <a:spcPct val="150000"/>
              </a:lnSpc>
            </a:pPr>
            <a:endParaRPr lang="en-IN" sz="1050" b="1" dirty="0">
              <a:latin typeface="Times New Roman" pitchFamily="18" charset="0"/>
              <a:cs typeface="Times New Roman" pitchFamily="18" charset="0"/>
            </a:endParaRPr>
          </a:p>
          <a:p>
            <a:pPr algn="just">
              <a:lnSpc>
                <a:spcPct val="150000"/>
              </a:lnSpc>
            </a:pPr>
            <a:endParaRPr lang="en-IN" sz="1050" b="1" dirty="0">
              <a:latin typeface="Times New Roman" pitchFamily="18" charset="0"/>
              <a:cs typeface="Times New Roman" pitchFamily="18" charset="0"/>
            </a:endParaRPr>
          </a:p>
          <a:p>
            <a:pPr algn="just">
              <a:lnSpc>
                <a:spcPct val="150000"/>
              </a:lnSpc>
            </a:pPr>
            <a:endParaRPr lang="en-IN" sz="1050" b="1" dirty="0">
              <a:latin typeface="Times New Roman" pitchFamily="18" charset="0"/>
              <a:cs typeface="Times New Roman" pitchFamily="18" charset="0"/>
            </a:endParaRPr>
          </a:p>
          <a:p>
            <a:pPr algn="just">
              <a:lnSpc>
                <a:spcPct val="150000"/>
              </a:lnSpc>
            </a:pPr>
            <a:endParaRPr lang="en-IN" sz="1050" b="1" dirty="0">
              <a:latin typeface="Times New Roman" pitchFamily="18" charset="0"/>
              <a:cs typeface="Times New Roman" pitchFamily="18" charset="0"/>
            </a:endParaRPr>
          </a:p>
          <a:p>
            <a:pPr algn="just">
              <a:lnSpc>
                <a:spcPct val="150000"/>
              </a:lnSpc>
            </a:pPr>
            <a:endParaRPr kumimoji="0" lang="en-IN" sz="105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pic>
        <p:nvPicPr>
          <p:cNvPr id="20" name="Picture 19"/>
          <p:cNvPicPr/>
          <p:nvPr/>
        </p:nvPicPr>
        <p:blipFill>
          <a:blip r:embed="rId3" cstate="print"/>
          <a:stretch>
            <a:fillRect/>
          </a:stretch>
        </p:blipFill>
        <p:spPr>
          <a:xfrm>
            <a:off x="685760" y="93422"/>
            <a:ext cx="847725" cy="849526"/>
          </a:xfrm>
          <a:prstGeom prst="rect">
            <a:avLst/>
          </a:prstGeom>
        </p:spPr>
      </p:pic>
      <p:pic>
        <p:nvPicPr>
          <p:cNvPr id="7" name="Picture 6">
            <a:extLst>
              <a:ext uri="{FF2B5EF4-FFF2-40B4-BE49-F238E27FC236}">
                <a16:creationId xmlns:a16="http://schemas.microsoft.com/office/drawing/2014/main" id="{43F6F403-E5BA-4FF1-AB0B-B9098B9FD0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1105" y="2304944"/>
            <a:ext cx="4117893" cy="2495655"/>
          </a:xfrm>
          <a:prstGeom prst="rect">
            <a:avLst/>
          </a:prstGeom>
        </p:spPr>
      </p:pic>
      <p:pic>
        <p:nvPicPr>
          <p:cNvPr id="10" name="Picture 9">
            <a:extLst>
              <a:ext uri="{FF2B5EF4-FFF2-40B4-BE49-F238E27FC236}">
                <a16:creationId xmlns:a16="http://schemas.microsoft.com/office/drawing/2014/main" id="{AA89D414-5BC0-4217-B57D-293C1D189C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8958" y="4882657"/>
            <a:ext cx="1960040" cy="2586943"/>
          </a:xfrm>
          <a:prstGeom prst="rect">
            <a:avLst/>
          </a:prstGeom>
        </p:spPr>
      </p:pic>
      <p:pic>
        <p:nvPicPr>
          <p:cNvPr id="12" name="Picture 11">
            <a:extLst>
              <a:ext uri="{FF2B5EF4-FFF2-40B4-BE49-F238E27FC236}">
                <a16:creationId xmlns:a16="http://schemas.microsoft.com/office/drawing/2014/main" id="{E894FDF5-7747-421F-953B-8A3958509E7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12692" y="4973945"/>
            <a:ext cx="2086266" cy="249565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509</TotalTime>
  <Words>520</Words>
  <Application>Microsoft Office PowerPoint</Application>
  <PresentationFormat>A3 Paper (297x420 mm)</PresentationFormat>
  <Paragraphs>51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Mahavir Education Trust‘s   Shah &amp; Anchor Kutchhi Engineering College, Chembur,  Mumbai 400 088 UG Program in Computer Engineering</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shashi</dc:creator>
  <cp:lastModifiedBy>siddhi shet</cp:lastModifiedBy>
  <cp:revision>69</cp:revision>
  <dcterms:created xsi:type="dcterms:W3CDTF">2017-03-08T08:36:42Z</dcterms:created>
  <dcterms:modified xsi:type="dcterms:W3CDTF">2019-03-19T09:29:34Z</dcterms:modified>
</cp:coreProperties>
</file>