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9"/>
  </p:notesMasterIdLst>
  <p:sldIdLst>
    <p:sldId id="256"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5143500" type="screen16x9"/>
  <p:notesSz cx="6858000" cy="9144000"/>
  <p:embeddedFontLst>
    <p:embeddedFont>
      <p:font typeface="Century" panose="02040604050505020304" pitchFamily="18" charset="0"/>
      <p:regular r:id="rId20"/>
    </p:embeddedFont>
    <p:embeddedFont>
      <p:font typeface="Fira Sans ExtraBold" panose="020F0502020204030204" pitchFamily="34" charset="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7"/>
  </p:normalViewPr>
  <p:slideViewPr>
    <p:cSldViewPr snapToGrid="0">
      <p:cViewPr varScale="1">
        <p:scale>
          <a:sx n="135" d="100"/>
          <a:sy n="135" d="100"/>
        </p:scale>
        <p:origin x="960" y="1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e781e6e0b6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e781e6e0b6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Regresyon nedir neden kurarız</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e79b17f21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e79b17f21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.score yap modeli öncesinde fit et lineer regresyonda colabte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e79b17f219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e79b17f21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Güzel örnek bul türevlenebilirlik olması açısından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e79b17f219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e79b17f219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ea94c04da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ea94c04da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e79b17f219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e79b17f219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Hepsi capitalize olarak yazılmasın -- DONE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e79b17f219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e79b17f219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ea9e7747f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ea9e7747f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93b77ad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93b77ad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Konuşma diline yakın ver örneğin makine öğrenmesi modelinizdeki hatayı düşürmek daha iyi seviyeye getirmek gibi</a:t>
            </a:r>
            <a:endParaRPr/>
          </a:p>
          <a:p>
            <a:pPr marL="0" lvl="0" indent="0" algn="l" rtl="0">
              <a:spcBef>
                <a:spcPts val="0"/>
              </a:spcBef>
              <a:spcAft>
                <a:spcPts val="0"/>
              </a:spcAft>
              <a:buNone/>
            </a:pPr>
            <a:r>
              <a:rPr lang="tr"/>
              <a:t>Maddeli anlatma paragrafta anlat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e781e6e0b6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e781e6e0b6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daHA FAZLA BİLGİ İÇERSİN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e7f9a94c2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e7f9a94c2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Boşluklar ekle göz yoruyor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e781e6e0b6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e781e6e0b6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Regresyon, tüm noktalara en yakın çizgiyi çizmeye çalışır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e781e6e0b6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e781e6e0b6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Bağımlı değişken label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781e6e0b6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e781e6e0b6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Neden kullanıyoruz</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e79b17f21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e79b17f21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e9e86e245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e9e86e245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7"/>
        <p:cNvGrpSpPr/>
        <p:nvPr/>
      </p:nvGrpSpPr>
      <p:grpSpPr>
        <a:xfrm>
          <a:off x="0" y="0"/>
          <a:ext cx="0" cy="0"/>
          <a:chOff x="0" y="0"/>
          <a:chExt cx="0" cy="0"/>
        </a:xfrm>
      </p:grpSpPr>
      <p:sp>
        <p:nvSpPr>
          <p:cNvPr id="58" name="Google Shape;58;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9" name="Google Shape;59;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and body" type="tx">
  <p:cSld name="TITLE_AND_BODY">
    <p:spTree>
      <p:nvGrpSpPr>
        <p:cNvPr id="1" name="Shape 64"/>
        <p:cNvGrpSpPr/>
        <p:nvPr/>
      </p:nvGrpSpPr>
      <p:grpSpPr>
        <a:xfrm>
          <a:off x="0" y="0"/>
          <a:ext cx="0" cy="0"/>
          <a:chOff x="0" y="0"/>
          <a:chExt cx="0" cy="0"/>
        </a:xfrm>
      </p:grpSpPr>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Main point">
  <p:cSld name="MAIN_POINT">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6" name="Google Shape;86;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7" name="Google Shape;87;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8" name="Google Shape;88;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Caption">
  <p:cSld name="CAPTION_ONLY">
    <p:spTree>
      <p:nvGrpSpPr>
        <p:cNvPr id="1" name="Shape 89"/>
        <p:cNvGrpSpPr/>
        <p:nvPr/>
      </p:nvGrpSpPr>
      <p:grpSpPr>
        <a:xfrm>
          <a:off x="0" y="0"/>
          <a:ext cx="0" cy="0"/>
          <a:chOff x="0" y="0"/>
          <a:chExt cx="0" cy="0"/>
        </a:xfrm>
      </p:grpSpPr>
      <p:sp>
        <p:nvSpPr>
          <p:cNvPr id="90" name="Google Shape;90;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400"/>
              <a:buNone/>
              <a:defRPr/>
            </a:lvl1pPr>
          </a:lstStyle>
          <a:p>
            <a:endParaRPr/>
          </a:p>
        </p:txBody>
      </p:sp>
      <p:sp>
        <p:nvSpPr>
          <p:cNvPr id="91" name="Google Shape;91;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Big number">
  <p:cSld name="BIG_NUMBER">
    <p:spTree>
      <p:nvGrpSpPr>
        <p:cNvPr id="1" name="Shape 92"/>
        <p:cNvGrpSpPr/>
        <p:nvPr/>
      </p:nvGrpSpPr>
      <p:grpSpPr>
        <a:xfrm>
          <a:off x="0" y="0"/>
          <a:ext cx="0" cy="0"/>
          <a:chOff x="0" y="0"/>
          <a:chExt cx="0" cy="0"/>
        </a:xfrm>
      </p:grpSpPr>
      <p:sp>
        <p:nvSpPr>
          <p:cNvPr id="93" name="Google Shape;93;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4" name="Google Shape;94;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5" name="Google Shape;95;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96"/>
        <p:cNvGrpSpPr/>
        <p:nvPr/>
      </p:nvGrpSpPr>
      <p:grpSpPr>
        <a:xfrm>
          <a:off x="0" y="0"/>
          <a:ext cx="0" cy="0"/>
          <a:chOff x="0" y="0"/>
          <a:chExt cx="0" cy="0"/>
        </a:xfrm>
      </p:grpSpPr>
      <p:sp>
        <p:nvSpPr>
          <p:cNvPr id="97" name="Google Shape;97;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Font typeface="Century"/>
              <a:buNone/>
              <a:defRPr sz="2800">
                <a:solidFill>
                  <a:schemeClr val="dk1"/>
                </a:solidFill>
                <a:latin typeface="Century"/>
                <a:ea typeface="Century"/>
                <a:cs typeface="Century"/>
                <a:sym typeface="Century"/>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75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1pPr>
            <a:lvl2pPr marL="914400" lvl="1" indent="-3175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2pPr>
            <a:lvl3pPr marL="1371600" lvl="2" indent="-3175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3pPr>
            <a:lvl4pPr marL="1828800" lvl="3" indent="-3175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4pPr>
            <a:lvl5pPr marL="2286000" lvl="4" indent="-3175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5pPr>
            <a:lvl6pPr marL="2743200" lvl="5" indent="-3175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6pPr>
            <a:lvl7pPr marL="3200400" lvl="6" indent="-3175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7pPr>
            <a:lvl8pPr marL="3657600" lvl="7" indent="-3175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8pPr>
            <a:lvl9pPr marL="4114800" lvl="8" indent="-3175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tr"/>
              <a:t>‹#›</a:t>
            </a:fld>
            <a:endParaRPr/>
          </a:p>
        </p:txBody>
      </p:sp>
      <p:pic>
        <p:nvPicPr>
          <p:cNvPr id="54" name="Google Shape;54;p13"/>
          <p:cNvPicPr preferRelativeResize="0"/>
          <p:nvPr/>
        </p:nvPicPr>
        <p:blipFill>
          <a:blip r:embed="rId13">
            <a:alphaModFix/>
          </a:blip>
          <a:stretch>
            <a:fillRect/>
          </a:stretch>
        </p:blipFill>
        <p:spPr>
          <a:xfrm>
            <a:off x="7873725" y="105399"/>
            <a:ext cx="1147424" cy="437350"/>
          </a:xfrm>
          <a:prstGeom prst="rect">
            <a:avLst/>
          </a:prstGeom>
          <a:noFill/>
          <a:ln>
            <a:noFill/>
          </a:ln>
        </p:spPr>
      </p:pic>
      <p:sp>
        <p:nvSpPr>
          <p:cNvPr id="55" name="Google Shape;55;p13"/>
          <p:cNvSpPr/>
          <p:nvPr/>
        </p:nvSpPr>
        <p:spPr>
          <a:xfrm>
            <a:off x="0" y="4928400"/>
            <a:ext cx="9144000" cy="215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accent1"/>
              </a:highlight>
            </a:endParaRPr>
          </a:p>
        </p:txBody>
      </p:sp>
      <p:sp>
        <p:nvSpPr>
          <p:cNvPr id="56" name="Google Shape;56;p13"/>
          <p:cNvSpPr txBox="1"/>
          <p:nvPr/>
        </p:nvSpPr>
        <p:spPr>
          <a:xfrm>
            <a:off x="2642400" y="4835850"/>
            <a:ext cx="38592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tr" sz="1300">
                <a:solidFill>
                  <a:schemeClr val="lt1"/>
                </a:solidFill>
                <a:latin typeface="Fira Sans ExtraBold"/>
                <a:ea typeface="Fira Sans ExtraBold"/>
                <a:cs typeface="Fira Sans ExtraBold"/>
                <a:sym typeface="Fira Sans ExtraBold"/>
              </a:rPr>
              <a:t>globalaihub.com</a:t>
            </a:r>
            <a:endParaRPr sz="1300">
              <a:solidFill>
                <a:schemeClr val="lt1"/>
              </a:solidFill>
              <a:latin typeface="Fira Sans ExtraBold"/>
              <a:ea typeface="Fira Sans ExtraBold"/>
              <a:cs typeface="Fira Sans ExtraBold"/>
              <a:sym typeface="Fira Sans ExtraBo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5.xml"/><Relationship Id="rId5" Type="http://schemas.openxmlformats.org/officeDocument/2006/relationships/image" Target="../media/image6.pn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6.png"/><Relationship Id="rId4" Type="http://schemas.openxmlformats.org/officeDocument/2006/relationships/image" Target="../media/image2.gif"/></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01"/>
        <p:cNvGrpSpPr/>
        <p:nvPr/>
      </p:nvGrpSpPr>
      <p:grpSpPr>
        <a:xfrm>
          <a:off x="0" y="0"/>
          <a:ext cx="0" cy="0"/>
          <a:chOff x="0" y="0"/>
          <a:chExt cx="0" cy="0"/>
        </a:xfrm>
      </p:grpSpPr>
      <p:sp>
        <p:nvSpPr>
          <p:cNvPr id="102" name="Google Shape;102;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tr"/>
              <a:t>Day 2</a:t>
            </a:r>
            <a:endParaRPr/>
          </a:p>
        </p:txBody>
      </p:sp>
      <p:sp>
        <p:nvSpPr>
          <p:cNvPr id="103" name="Google Shape;103;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77500" lnSpcReduction="20000"/>
          </a:bodyPr>
          <a:lstStyle/>
          <a:p>
            <a:pPr marL="0" lvl="0" indent="0" algn="ctr" rtl="0">
              <a:lnSpc>
                <a:spcPct val="150000"/>
              </a:lnSpc>
              <a:spcBef>
                <a:spcPts val="0"/>
              </a:spcBef>
              <a:spcAft>
                <a:spcPts val="0"/>
              </a:spcAft>
              <a:buNone/>
            </a:pPr>
            <a:r>
              <a:rPr lang="tr" sz="3786"/>
              <a:t>Regression Problem</a:t>
            </a:r>
            <a:endParaRPr sz="2032"/>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5" name="Google Shape;185;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R-squared (R²)</a:t>
            </a:r>
            <a:endParaRPr/>
          </a:p>
        </p:txBody>
      </p:sp>
      <p:sp>
        <p:nvSpPr>
          <p:cNvPr id="186" name="Google Shape;186;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tr"/>
              <a:t>R² is a statistical measure of how close the data are to the fitted regression line. That is, it is a measure of fitness for linear regression models.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tr">
                <a:solidFill>
                  <a:schemeClr val="dk2"/>
                </a:solidFill>
              </a:rPr>
              <a:t>✯ A high R² value does not always mean the model is good. In case of overfitting, our R² score will be high.</a:t>
            </a:r>
            <a:endParaRPr>
              <a:solidFill>
                <a:schemeClr val="dk2"/>
              </a:solidFill>
            </a:endParaRPr>
          </a:p>
        </p:txBody>
      </p:sp>
      <p:pic>
        <p:nvPicPr>
          <p:cNvPr id="187" name="Google Shape;187;p36"/>
          <p:cNvPicPr preferRelativeResize="0"/>
          <p:nvPr/>
        </p:nvPicPr>
        <p:blipFill>
          <a:blip r:embed="rId3">
            <a:alphaModFix/>
          </a:blip>
          <a:stretch>
            <a:fillRect/>
          </a:stretch>
        </p:blipFill>
        <p:spPr>
          <a:xfrm>
            <a:off x="8614275" y="4466250"/>
            <a:ext cx="463100" cy="463100"/>
          </a:xfrm>
          <a:prstGeom prst="rect">
            <a:avLst/>
          </a:prstGeom>
          <a:noFill/>
          <a:ln>
            <a:noFill/>
          </a:ln>
        </p:spPr>
      </p:pic>
      <p:pic>
        <p:nvPicPr>
          <p:cNvPr id="188" name="Google Shape;188;p36"/>
          <p:cNvPicPr preferRelativeResize="0"/>
          <p:nvPr/>
        </p:nvPicPr>
        <p:blipFill>
          <a:blip r:embed="rId4">
            <a:alphaModFix/>
          </a:blip>
          <a:stretch>
            <a:fillRect/>
          </a:stretch>
        </p:blipFill>
        <p:spPr>
          <a:xfrm>
            <a:off x="1828374" y="1940249"/>
            <a:ext cx="5487250" cy="16944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
                                            <p:txEl>
                                              <p:pRg st="0" end="0"/>
                                            </p:txEl>
                                          </p:spTgt>
                                        </p:tgtEl>
                                        <p:attrNameLst>
                                          <p:attrName>style.visibility</p:attrName>
                                        </p:attrNameLst>
                                      </p:cBhvr>
                                      <p:to>
                                        <p:strVal val="visible"/>
                                      </p:to>
                                    </p:set>
                                    <p:animEffect transition="in" filter="fade">
                                      <p:cBhvr>
                                        <p:cTn id="7" dur="1000"/>
                                        <p:tgtEl>
                                          <p:spTgt spid="1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
                                            <p:txEl>
                                              <p:pRg st="1" end="1"/>
                                            </p:txEl>
                                          </p:spTgt>
                                        </p:tgtEl>
                                        <p:attrNameLst>
                                          <p:attrName>style.visibility</p:attrName>
                                        </p:attrNameLst>
                                      </p:cBhvr>
                                      <p:to>
                                        <p:strVal val="visible"/>
                                      </p:to>
                                    </p:set>
                                    <p:animEffect transition="in" filter="fade">
                                      <p:cBhvr>
                                        <p:cTn id="12" dur="1000"/>
                                        <p:tgtEl>
                                          <p:spTgt spid="1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6">
                                            <p:txEl>
                                              <p:pRg st="2" end="2"/>
                                            </p:txEl>
                                          </p:spTgt>
                                        </p:tgtEl>
                                        <p:attrNameLst>
                                          <p:attrName>style.visibility</p:attrName>
                                        </p:attrNameLst>
                                      </p:cBhvr>
                                      <p:to>
                                        <p:strVal val="visible"/>
                                      </p:to>
                                    </p:set>
                                    <p:animEffect transition="in" filter="fade">
                                      <p:cBhvr>
                                        <p:cTn id="17" dur="1000"/>
                                        <p:tgtEl>
                                          <p:spTgt spid="18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6">
                                            <p:txEl>
                                              <p:pRg st="3" end="3"/>
                                            </p:txEl>
                                          </p:spTgt>
                                        </p:tgtEl>
                                        <p:attrNameLst>
                                          <p:attrName>style.visibility</p:attrName>
                                        </p:attrNameLst>
                                      </p:cBhvr>
                                      <p:to>
                                        <p:strVal val="visible"/>
                                      </p:to>
                                    </p:set>
                                    <p:animEffect transition="in" filter="fade">
                                      <p:cBhvr>
                                        <p:cTn id="22" dur="1000"/>
                                        <p:tgtEl>
                                          <p:spTgt spid="18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6">
                                            <p:txEl>
                                              <p:pRg st="4" end="4"/>
                                            </p:txEl>
                                          </p:spTgt>
                                        </p:tgtEl>
                                        <p:attrNameLst>
                                          <p:attrName>style.visibility</p:attrName>
                                        </p:attrNameLst>
                                      </p:cBhvr>
                                      <p:to>
                                        <p:strVal val="visible"/>
                                      </p:to>
                                    </p:set>
                                    <p:animEffect transition="in" filter="fade">
                                      <p:cBhvr>
                                        <p:cTn id="27" dur="1000"/>
                                        <p:tgtEl>
                                          <p:spTgt spid="18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6">
                                            <p:txEl>
                                              <p:pRg st="5" end="5"/>
                                            </p:txEl>
                                          </p:spTgt>
                                        </p:tgtEl>
                                        <p:attrNameLst>
                                          <p:attrName>style.visibility</p:attrName>
                                        </p:attrNameLst>
                                      </p:cBhvr>
                                      <p:to>
                                        <p:strVal val="visible"/>
                                      </p:to>
                                    </p:set>
                                    <p:animEffect transition="in" filter="fade">
                                      <p:cBhvr>
                                        <p:cTn id="32" dur="1000"/>
                                        <p:tgtEl>
                                          <p:spTgt spid="18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6">
                                            <p:txEl>
                                              <p:pRg st="6" end="6"/>
                                            </p:txEl>
                                          </p:spTgt>
                                        </p:tgtEl>
                                        <p:attrNameLst>
                                          <p:attrName>style.visibility</p:attrName>
                                        </p:attrNameLst>
                                      </p:cBhvr>
                                      <p:to>
                                        <p:strVal val="visible"/>
                                      </p:to>
                                    </p:set>
                                    <p:animEffect transition="in" filter="fade">
                                      <p:cBhvr>
                                        <p:cTn id="37" dur="1000"/>
                                        <p:tgtEl>
                                          <p:spTgt spid="18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6">
                                            <p:txEl>
                                              <p:pRg st="7" end="7"/>
                                            </p:txEl>
                                          </p:spTgt>
                                        </p:tgtEl>
                                        <p:attrNameLst>
                                          <p:attrName>style.visibility</p:attrName>
                                        </p:attrNameLst>
                                      </p:cBhvr>
                                      <p:to>
                                        <p:strVal val="visible"/>
                                      </p:to>
                                    </p:set>
                                    <p:animEffect transition="in" filter="fade">
                                      <p:cBhvr>
                                        <p:cTn id="42" dur="1000"/>
                                        <p:tgtEl>
                                          <p:spTgt spid="18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92"/>
        <p:cNvGrpSpPr/>
        <p:nvPr/>
      </p:nvGrpSpPr>
      <p:grpSpPr>
        <a:xfrm>
          <a:off x="0" y="0"/>
          <a:ext cx="0" cy="0"/>
          <a:chOff x="0" y="0"/>
          <a:chExt cx="0" cy="0"/>
        </a:xfrm>
      </p:grpSpPr>
      <p:sp>
        <p:nvSpPr>
          <p:cNvPr id="193" name="Google Shape;193;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Mean Absolute Error (MAE)</a:t>
            </a:r>
            <a:endParaRPr/>
          </a:p>
        </p:txBody>
      </p:sp>
      <p:sp>
        <p:nvSpPr>
          <p:cNvPr id="194" name="Google Shape;194;p37"/>
          <p:cNvSpPr txBox="1">
            <a:spLocks noGrp="1"/>
          </p:cNvSpPr>
          <p:nvPr>
            <p:ph type="body" idx="1"/>
          </p:nvPr>
        </p:nvSpPr>
        <p:spPr>
          <a:xfrm>
            <a:off x="311700" y="1152475"/>
            <a:ext cx="8520600" cy="161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b="1"/>
              <a:t>The MAE </a:t>
            </a:r>
            <a:r>
              <a:rPr lang="tr"/>
              <a:t>is the mean of the </a:t>
            </a:r>
            <a:r>
              <a:rPr lang="tr">
                <a:highlight>
                  <a:srgbClr val="C9DAF8"/>
                </a:highlight>
              </a:rPr>
              <a:t>absolute values</a:t>
            </a:r>
            <a:r>
              <a:rPr lang="tr"/>
              <a:t> of the differences between the predicted values and the actual values.The MAE method has the advantage of not being overly affected by outliers in the training data. A model trained with the MAE approach will give equal importance to 1 error of 5 units and 5 errors of 1 unit.</a:t>
            </a:r>
            <a:endParaRPr u="sng"/>
          </a:p>
          <a:p>
            <a:pPr marL="457200" lvl="0" indent="-317500" algn="l" rtl="0">
              <a:spcBef>
                <a:spcPts val="1000"/>
              </a:spcBef>
              <a:spcAft>
                <a:spcPts val="0"/>
              </a:spcAft>
              <a:buSzPts val="1400"/>
              <a:buChar char="●"/>
            </a:pPr>
            <a:r>
              <a:rPr lang="tr"/>
              <a:t>The main problem with MAE is that it is not at least differentiable. This lack of differentiability can produce convergence problems when training machine learning models.</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1000"/>
              </a:spcAft>
              <a:buNone/>
            </a:pPr>
            <a:endParaRPr>
              <a:solidFill>
                <a:srgbClr val="FF0000"/>
              </a:solidFill>
            </a:endParaRPr>
          </a:p>
        </p:txBody>
      </p:sp>
      <p:pic>
        <p:nvPicPr>
          <p:cNvPr id="195" name="Google Shape;195;p37"/>
          <p:cNvPicPr preferRelativeResize="0"/>
          <p:nvPr/>
        </p:nvPicPr>
        <p:blipFill>
          <a:blip r:embed="rId3">
            <a:alphaModFix/>
          </a:blip>
          <a:stretch>
            <a:fillRect/>
          </a:stretch>
        </p:blipFill>
        <p:spPr>
          <a:xfrm>
            <a:off x="5186801" y="2956024"/>
            <a:ext cx="3108373" cy="1725900"/>
          </a:xfrm>
          <a:prstGeom prst="rect">
            <a:avLst/>
          </a:prstGeom>
          <a:noFill/>
          <a:ln>
            <a:noFill/>
          </a:ln>
        </p:spPr>
      </p:pic>
      <p:pic>
        <p:nvPicPr>
          <p:cNvPr id="196" name="Google Shape;196;p37"/>
          <p:cNvPicPr preferRelativeResize="0"/>
          <p:nvPr/>
        </p:nvPicPr>
        <p:blipFill>
          <a:blip r:embed="rId4">
            <a:alphaModFix/>
          </a:blip>
          <a:stretch>
            <a:fillRect/>
          </a:stretch>
        </p:blipFill>
        <p:spPr>
          <a:xfrm>
            <a:off x="541125" y="2956025"/>
            <a:ext cx="3834850" cy="1725900"/>
          </a:xfrm>
          <a:prstGeom prst="rect">
            <a:avLst/>
          </a:prstGeom>
          <a:noFill/>
          <a:ln>
            <a:noFill/>
          </a:ln>
        </p:spPr>
      </p:pic>
      <p:pic>
        <p:nvPicPr>
          <p:cNvPr id="197" name="Google Shape;197;p37"/>
          <p:cNvPicPr preferRelativeResize="0"/>
          <p:nvPr/>
        </p:nvPicPr>
        <p:blipFill>
          <a:blip r:embed="rId5">
            <a:alphaModFix/>
          </a:blip>
          <a:stretch>
            <a:fillRect/>
          </a:stretch>
        </p:blipFill>
        <p:spPr>
          <a:xfrm>
            <a:off x="8680900" y="4466250"/>
            <a:ext cx="463100" cy="463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
                                            <p:txEl>
                                              <p:pRg st="0" end="0"/>
                                            </p:txEl>
                                          </p:spTgt>
                                        </p:tgtEl>
                                        <p:attrNameLst>
                                          <p:attrName>style.visibility</p:attrName>
                                        </p:attrNameLst>
                                      </p:cBhvr>
                                      <p:to>
                                        <p:strVal val="visible"/>
                                      </p:to>
                                    </p:set>
                                    <p:animEffect transition="in" filter="fade">
                                      <p:cBhvr>
                                        <p:cTn id="7" dur="1000"/>
                                        <p:tgtEl>
                                          <p:spTgt spid="1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4">
                                            <p:txEl>
                                              <p:pRg st="1" end="1"/>
                                            </p:txEl>
                                          </p:spTgt>
                                        </p:tgtEl>
                                        <p:attrNameLst>
                                          <p:attrName>style.visibility</p:attrName>
                                        </p:attrNameLst>
                                      </p:cBhvr>
                                      <p:to>
                                        <p:strVal val="visible"/>
                                      </p:to>
                                    </p:set>
                                    <p:animEffect transition="in" filter="fade">
                                      <p:cBhvr>
                                        <p:cTn id="12" dur="1000"/>
                                        <p:tgtEl>
                                          <p:spTgt spid="1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4">
                                            <p:txEl>
                                              <p:pRg st="2" end="2"/>
                                            </p:txEl>
                                          </p:spTgt>
                                        </p:tgtEl>
                                        <p:attrNameLst>
                                          <p:attrName>style.visibility</p:attrName>
                                        </p:attrNameLst>
                                      </p:cBhvr>
                                      <p:to>
                                        <p:strVal val="visible"/>
                                      </p:to>
                                    </p:set>
                                    <p:animEffect transition="in" filter="fade">
                                      <p:cBhvr>
                                        <p:cTn id="17" dur="1000"/>
                                        <p:tgtEl>
                                          <p:spTgt spid="1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4">
                                            <p:txEl>
                                              <p:pRg st="3" end="3"/>
                                            </p:txEl>
                                          </p:spTgt>
                                        </p:tgtEl>
                                        <p:attrNameLst>
                                          <p:attrName>style.visibility</p:attrName>
                                        </p:attrNameLst>
                                      </p:cBhvr>
                                      <p:to>
                                        <p:strVal val="visible"/>
                                      </p:to>
                                    </p:set>
                                    <p:animEffect transition="in" filter="fade">
                                      <p:cBhvr>
                                        <p:cTn id="22" dur="1000"/>
                                        <p:tgtEl>
                                          <p:spTgt spid="19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4">
                                            <p:txEl>
                                              <p:pRg st="4" end="4"/>
                                            </p:txEl>
                                          </p:spTgt>
                                        </p:tgtEl>
                                        <p:attrNameLst>
                                          <p:attrName>style.visibility</p:attrName>
                                        </p:attrNameLst>
                                      </p:cBhvr>
                                      <p:to>
                                        <p:strVal val="visible"/>
                                      </p:to>
                                    </p:set>
                                    <p:animEffect transition="in" filter="fade">
                                      <p:cBhvr>
                                        <p:cTn id="27" dur="1000"/>
                                        <p:tgtEl>
                                          <p:spTgt spid="19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01"/>
        <p:cNvGrpSpPr/>
        <p:nvPr/>
      </p:nvGrpSpPr>
      <p:grpSpPr>
        <a:xfrm>
          <a:off x="0" y="0"/>
          <a:ext cx="0" cy="0"/>
          <a:chOff x="0" y="0"/>
          <a:chExt cx="0" cy="0"/>
        </a:xfrm>
      </p:grpSpPr>
      <p:sp>
        <p:nvSpPr>
          <p:cNvPr id="202" name="Google Shape;202;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Mean Squared Error (MSE)</a:t>
            </a:r>
            <a:endParaRPr/>
          </a:p>
        </p:txBody>
      </p:sp>
      <p:sp>
        <p:nvSpPr>
          <p:cNvPr id="203" name="Google Shape;203;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b="1"/>
              <a:t>MSE </a:t>
            </a:r>
            <a:r>
              <a:rPr lang="tr"/>
              <a:t>is the most commonly used regression error function. Because of the squaring process, large errors (the difference between the actual value and the predicted value) have a greater impact on the MSE than small errors. It's really useful when you want to see if outliers are overly affecting your estimates.</a:t>
            </a:r>
            <a:endParaRPr/>
          </a:p>
          <a:p>
            <a:pPr marL="457200" lvl="0" indent="-317500" algn="l" rtl="0">
              <a:spcBef>
                <a:spcPts val="1000"/>
              </a:spcBef>
              <a:spcAft>
                <a:spcPts val="0"/>
              </a:spcAft>
              <a:buSzPts val="1400"/>
              <a:buChar char="●"/>
            </a:pPr>
            <a:r>
              <a:rPr lang="tr"/>
              <a:t>The MSE function is widely used because it is </a:t>
            </a:r>
            <a:r>
              <a:rPr lang="tr">
                <a:highlight>
                  <a:srgbClr val="C9DAF8"/>
                </a:highlight>
              </a:rPr>
              <a:t>simple, continuous, and differentiable</a:t>
            </a:r>
            <a:r>
              <a:rPr lang="tr"/>
              <a:t>.</a:t>
            </a:r>
            <a:endParaRPr/>
          </a:p>
          <a:p>
            <a:pPr marL="457200" lvl="0" indent="-317500" algn="l" rtl="0">
              <a:spcBef>
                <a:spcPts val="1000"/>
              </a:spcBef>
              <a:spcAft>
                <a:spcPts val="0"/>
              </a:spcAft>
              <a:buSzPts val="1400"/>
              <a:buChar char="●"/>
            </a:pPr>
            <a:r>
              <a:rPr lang="tr"/>
              <a:t>An MSE-trained model will give the same importance to a single 5-unit error versus 25 1-unit errors. The model will be biased to reduce the largest errors</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1000"/>
              </a:spcAft>
              <a:buNone/>
            </a:pPr>
            <a:endParaRPr>
              <a:solidFill>
                <a:srgbClr val="FF0000"/>
              </a:solidFill>
            </a:endParaRPr>
          </a:p>
        </p:txBody>
      </p:sp>
      <p:pic>
        <p:nvPicPr>
          <p:cNvPr id="204" name="Google Shape;204;p38"/>
          <p:cNvPicPr preferRelativeResize="0"/>
          <p:nvPr/>
        </p:nvPicPr>
        <p:blipFill rotWithShape="1">
          <a:blip r:embed="rId3">
            <a:alphaModFix/>
          </a:blip>
          <a:srcRect l="6283" t="8989" r="4708" b="4234"/>
          <a:stretch/>
        </p:blipFill>
        <p:spPr>
          <a:xfrm>
            <a:off x="2767500" y="3265450"/>
            <a:ext cx="3609000" cy="1167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3">
                                            <p:txEl>
                                              <p:pRg st="0" end="0"/>
                                            </p:txEl>
                                          </p:spTgt>
                                        </p:tgtEl>
                                        <p:attrNameLst>
                                          <p:attrName>style.visibility</p:attrName>
                                        </p:attrNameLst>
                                      </p:cBhvr>
                                      <p:to>
                                        <p:strVal val="visible"/>
                                      </p:to>
                                    </p:set>
                                    <p:animEffect transition="in" filter="fade">
                                      <p:cBhvr>
                                        <p:cTn id="7" dur="1000"/>
                                        <p:tgtEl>
                                          <p:spTgt spid="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3">
                                            <p:txEl>
                                              <p:pRg st="1" end="1"/>
                                            </p:txEl>
                                          </p:spTgt>
                                        </p:tgtEl>
                                        <p:attrNameLst>
                                          <p:attrName>style.visibility</p:attrName>
                                        </p:attrNameLst>
                                      </p:cBhvr>
                                      <p:to>
                                        <p:strVal val="visible"/>
                                      </p:to>
                                    </p:set>
                                    <p:animEffect transition="in" filter="fade">
                                      <p:cBhvr>
                                        <p:cTn id="12" dur="1000"/>
                                        <p:tgtEl>
                                          <p:spTgt spid="2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3">
                                            <p:txEl>
                                              <p:pRg st="2" end="2"/>
                                            </p:txEl>
                                          </p:spTgt>
                                        </p:tgtEl>
                                        <p:attrNameLst>
                                          <p:attrName>style.visibility</p:attrName>
                                        </p:attrNameLst>
                                      </p:cBhvr>
                                      <p:to>
                                        <p:strVal val="visible"/>
                                      </p:to>
                                    </p:set>
                                    <p:animEffect transition="in" filter="fade">
                                      <p:cBhvr>
                                        <p:cTn id="17" dur="1000"/>
                                        <p:tgtEl>
                                          <p:spTgt spid="2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3">
                                            <p:txEl>
                                              <p:pRg st="3" end="3"/>
                                            </p:txEl>
                                          </p:spTgt>
                                        </p:tgtEl>
                                        <p:attrNameLst>
                                          <p:attrName>style.visibility</p:attrName>
                                        </p:attrNameLst>
                                      </p:cBhvr>
                                      <p:to>
                                        <p:strVal val="visible"/>
                                      </p:to>
                                    </p:set>
                                    <p:animEffect transition="in" filter="fade">
                                      <p:cBhvr>
                                        <p:cTn id="22" dur="1000"/>
                                        <p:tgtEl>
                                          <p:spTgt spid="2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3">
                                            <p:txEl>
                                              <p:pRg st="4" end="4"/>
                                            </p:txEl>
                                          </p:spTgt>
                                        </p:tgtEl>
                                        <p:attrNameLst>
                                          <p:attrName>style.visibility</p:attrName>
                                        </p:attrNameLst>
                                      </p:cBhvr>
                                      <p:to>
                                        <p:strVal val="visible"/>
                                      </p:to>
                                    </p:set>
                                    <p:animEffect transition="in" filter="fade">
                                      <p:cBhvr>
                                        <p:cTn id="27" dur="1000"/>
                                        <p:tgtEl>
                                          <p:spTgt spid="2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3">
                                            <p:txEl>
                                              <p:pRg st="5" end="5"/>
                                            </p:txEl>
                                          </p:spTgt>
                                        </p:tgtEl>
                                        <p:attrNameLst>
                                          <p:attrName>style.visibility</p:attrName>
                                        </p:attrNameLst>
                                      </p:cBhvr>
                                      <p:to>
                                        <p:strVal val="visible"/>
                                      </p:to>
                                    </p:set>
                                    <p:animEffect transition="in" filter="fade">
                                      <p:cBhvr>
                                        <p:cTn id="32" dur="1000"/>
                                        <p:tgtEl>
                                          <p:spTgt spid="2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3">
                                            <p:txEl>
                                              <p:pRg st="6" end="6"/>
                                            </p:txEl>
                                          </p:spTgt>
                                        </p:tgtEl>
                                        <p:attrNameLst>
                                          <p:attrName>style.visibility</p:attrName>
                                        </p:attrNameLst>
                                      </p:cBhvr>
                                      <p:to>
                                        <p:strVal val="visible"/>
                                      </p:to>
                                    </p:set>
                                    <p:animEffect transition="in" filter="fade">
                                      <p:cBhvr>
                                        <p:cTn id="37" dur="1000"/>
                                        <p:tgtEl>
                                          <p:spTgt spid="2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08"/>
        <p:cNvGrpSpPr/>
        <p:nvPr/>
      </p:nvGrpSpPr>
      <p:grpSpPr>
        <a:xfrm>
          <a:off x="0" y="0"/>
          <a:ext cx="0" cy="0"/>
          <a:chOff x="0" y="0"/>
          <a:chExt cx="0" cy="0"/>
        </a:xfrm>
      </p:grpSpPr>
      <p:sp>
        <p:nvSpPr>
          <p:cNvPr id="209" name="Google Shape;209;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Mean Squared Error (MSE)</a:t>
            </a:r>
            <a:endParaRPr/>
          </a:p>
        </p:txBody>
      </p:sp>
      <p:sp>
        <p:nvSpPr>
          <p:cNvPr id="210" name="Google Shape;210;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tr"/>
              <a:t>The mean square error function is widely used because it is simple, continuous, and differentiable.</a:t>
            </a:r>
            <a:endParaRPr/>
          </a:p>
          <a:p>
            <a:pPr marL="457200" lvl="0" indent="-317500" algn="l" rtl="0">
              <a:spcBef>
                <a:spcPts val="1000"/>
              </a:spcBef>
              <a:spcAft>
                <a:spcPts val="0"/>
              </a:spcAft>
              <a:buSzPts val="1400"/>
              <a:buChar char="●"/>
            </a:pPr>
            <a:r>
              <a:rPr lang="tr"/>
              <a:t>An important MSE feature is its disproportionate sensitivity to large errors compared to small errors. An MSE-trained model will give the same importance to a single 5-unit error versus 25 1-unit errors. In other words, even if it penalizes the predictions of many common conditions, the model will be biased to reduce the largest errors.</a:t>
            </a:r>
            <a:endParaRPr/>
          </a:p>
          <a:p>
            <a:pPr marL="0" lvl="0" indent="0" algn="l" rtl="0">
              <a:spcBef>
                <a:spcPts val="10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solidFill>
                <a:srgbClr val="FF0000"/>
              </a:solidFill>
            </a:endParaRPr>
          </a:p>
        </p:txBody>
      </p:sp>
      <p:pic>
        <p:nvPicPr>
          <p:cNvPr id="211" name="Google Shape;211;p39"/>
          <p:cNvPicPr preferRelativeResize="0"/>
          <p:nvPr/>
        </p:nvPicPr>
        <p:blipFill rotWithShape="1">
          <a:blip r:embed="rId3">
            <a:alphaModFix/>
          </a:blip>
          <a:srcRect l="6283" t="8989" r="4708" b="4234"/>
          <a:stretch/>
        </p:blipFill>
        <p:spPr>
          <a:xfrm>
            <a:off x="2074150" y="2850275"/>
            <a:ext cx="4995699" cy="1615975"/>
          </a:xfrm>
          <a:prstGeom prst="rect">
            <a:avLst/>
          </a:prstGeom>
          <a:noFill/>
          <a:ln>
            <a:noFill/>
          </a:ln>
        </p:spPr>
      </p:pic>
      <p:pic>
        <p:nvPicPr>
          <p:cNvPr id="212" name="Google Shape;212;p39"/>
          <p:cNvPicPr preferRelativeResize="0"/>
          <p:nvPr/>
        </p:nvPicPr>
        <p:blipFill>
          <a:blip r:embed="rId4">
            <a:alphaModFix/>
          </a:blip>
          <a:stretch>
            <a:fillRect/>
          </a:stretch>
        </p:blipFill>
        <p:spPr>
          <a:xfrm>
            <a:off x="8680900" y="4466250"/>
            <a:ext cx="463100" cy="463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0">
                                            <p:txEl>
                                              <p:pRg st="0" end="0"/>
                                            </p:txEl>
                                          </p:spTgt>
                                        </p:tgtEl>
                                        <p:attrNameLst>
                                          <p:attrName>style.visibility</p:attrName>
                                        </p:attrNameLst>
                                      </p:cBhvr>
                                      <p:to>
                                        <p:strVal val="visible"/>
                                      </p:to>
                                    </p:set>
                                    <p:animEffect transition="in" filter="fade">
                                      <p:cBhvr>
                                        <p:cTn id="7" dur="1000"/>
                                        <p:tgtEl>
                                          <p:spTgt spid="2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0">
                                            <p:txEl>
                                              <p:pRg st="1" end="1"/>
                                            </p:txEl>
                                          </p:spTgt>
                                        </p:tgtEl>
                                        <p:attrNameLst>
                                          <p:attrName>style.visibility</p:attrName>
                                        </p:attrNameLst>
                                      </p:cBhvr>
                                      <p:to>
                                        <p:strVal val="visible"/>
                                      </p:to>
                                    </p:set>
                                    <p:animEffect transition="in" filter="fade">
                                      <p:cBhvr>
                                        <p:cTn id="12" dur="1000"/>
                                        <p:tgtEl>
                                          <p:spTgt spid="2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0">
                                            <p:txEl>
                                              <p:pRg st="2" end="2"/>
                                            </p:txEl>
                                          </p:spTgt>
                                        </p:tgtEl>
                                        <p:attrNameLst>
                                          <p:attrName>style.visibility</p:attrName>
                                        </p:attrNameLst>
                                      </p:cBhvr>
                                      <p:to>
                                        <p:strVal val="visible"/>
                                      </p:to>
                                    </p:set>
                                    <p:animEffect transition="in" filter="fade">
                                      <p:cBhvr>
                                        <p:cTn id="17" dur="1000"/>
                                        <p:tgtEl>
                                          <p:spTgt spid="2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0">
                                            <p:txEl>
                                              <p:pRg st="3" end="3"/>
                                            </p:txEl>
                                          </p:spTgt>
                                        </p:tgtEl>
                                        <p:attrNameLst>
                                          <p:attrName>style.visibility</p:attrName>
                                        </p:attrNameLst>
                                      </p:cBhvr>
                                      <p:to>
                                        <p:strVal val="visible"/>
                                      </p:to>
                                    </p:set>
                                    <p:animEffect transition="in" filter="fade">
                                      <p:cBhvr>
                                        <p:cTn id="22" dur="1000"/>
                                        <p:tgtEl>
                                          <p:spTgt spid="2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0">
                                            <p:txEl>
                                              <p:pRg st="4" end="4"/>
                                            </p:txEl>
                                          </p:spTgt>
                                        </p:tgtEl>
                                        <p:attrNameLst>
                                          <p:attrName>style.visibility</p:attrName>
                                        </p:attrNameLst>
                                      </p:cBhvr>
                                      <p:to>
                                        <p:strVal val="visible"/>
                                      </p:to>
                                    </p:set>
                                    <p:animEffect transition="in" filter="fade">
                                      <p:cBhvr>
                                        <p:cTn id="27" dur="1000"/>
                                        <p:tgtEl>
                                          <p:spTgt spid="2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16"/>
        <p:cNvGrpSpPr/>
        <p:nvPr/>
      </p:nvGrpSpPr>
      <p:grpSpPr>
        <a:xfrm>
          <a:off x="0" y="0"/>
          <a:ext cx="0" cy="0"/>
          <a:chOff x="0" y="0"/>
          <a:chExt cx="0" cy="0"/>
        </a:xfrm>
      </p:grpSpPr>
      <p:sp>
        <p:nvSpPr>
          <p:cNvPr id="217" name="Google Shape;217;p4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tr"/>
              <a:t>Errors Encountered in Model Training</a:t>
            </a:r>
            <a:endParaRPr/>
          </a:p>
        </p:txBody>
      </p:sp>
      <p:sp>
        <p:nvSpPr>
          <p:cNvPr id="218" name="Google Shape;218;p4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lnSpc>
                <a:spcPct val="150000"/>
              </a:lnSpc>
              <a:spcBef>
                <a:spcPts val="0"/>
              </a:spcBef>
              <a:spcAft>
                <a:spcPts val="0"/>
              </a:spcAft>
              <a:buNone/>
            </a:pPr>
            <a:r>
              <a:rPr lang="tr" sz="2032"/>
              <a:t>Underfitting &amp; Overfitting</a:t>
            </a:r>
            <a:endParaRPr sz="2032"/>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22"/>
        <p:cNvGrpSpPr/>
        <p:nvPr/>
      </p:nvGrpSpPr>
      <p:grpSpPr>
        <a:xfrm>
          <a:off x="0" y="0"/>
          <a:ext cx="0" cy="0"/>
          <a:chOff x="0" y="0"/>
          <a:chExt cx="0" cy="0"/>
        </a:xfrm>
      </p:grpSpPr>
      <p:sp>
        <p:nvSpPr>
          <p:cNvPr id="223" name="Google Shape;223;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Underfitting &amp; Overfitting</a:t>
            </a:r>
            <a:endParaRPr/>
          </a:p>
        </p:txBody>
      </p:sp>
      <p:sp>
        <p:nvSpPr>
          <p:cNvPr id="224" name="Google Shape;224;p41"/>
          <p:cNvSpPr txBox="1">
            <a:spLocks noGrp="1"/>
          </p:cNvSpPr>
          <p:nvPr>
            <p:ph type="body" idx="1"/>
          </p:nvPr>
        </p:nvSpPr>
        <p:spPr>
          <a:xfrm>
            <a:off x="311700" y="1152475"/>
            <a:ext cx="3999900" cy="2239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u="sng"/>
              <a:t>Underfitting</a:t>
            </a:r>
            <a:endParaRPr u="sng"/>
          </a:p>
          <a:p>
            <a:pPr marL="0" lvl="0" indent="0" algn="l" rtl="0">
              <a:spcBef>
                <a:spcPts val="1200"/>
              </a:spcBef>
              <a:spcAft>
                <a:spcPts val="1200"/>
              </a:spcAft>
              <a:buNone/>
            </a:pPr>
            <a:r>
              <a:rPr lang="tr"/>
              <a:t>It is a problem that arises when the Machine Learning model fails to catch the trend of our data. In other words, our model does not learn enough from the data or does not extract enough meaning from the data.</a:t>
            </a:r>
            <a:endParaRPr>
              <a:solidFill>
                <a:srgbClr val="FF0000"/>
              </a:solidFill>
            </a:endParaRPr>
          </a:p>
        </p:txBody>
      </p:sp>
      <p:sp>
        <p:nvSpPr>
          <p:cNvPr id="225" name="Google Shape;225;p41"/>
          <p:cNvSpPr txBox="1">
            <a:spLocks noGrp="1"/>
          </p:cNvSpPr>
          <p:nvPr>
            <p:ph type="body" idx="2"/>
          </p:nvPr>
        </p:nvSpPr>
        <p:spPr>
          <a:xfrm>
            <a:off x="4832400" y="1152475"/>
            <a:ext cx="3999900" cy="255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u="sng"/>
              <a:t>Overfitting</a:t>
            </a:r>
            <a:endParaRPr u="sng"/>
          </a:p>
          <a:p>
            <a:pPr marL="0" lvl="0" indent="0" algn="l" rtl="0">
              <a:spcBef>
                <a:spcPts val="1200"/>
              </a:spcBef>
              <a:spcAft>
                <a:spcPts val="1200"/>
              </a:spcAft>
              <a:buNone/>
            </a:pPr>
            <a:r>
              <a:rPr lang="tr"/>
              <a:t>It is a problem that arises when the Machine Learning model catches the trend of our data more than it should. In other words, our model memorizes the data we give it rather than learning it and cannot make a successful inference on data it has not seen before.</a:t>
            </a:r>
            <a:endParaRPr/>
          </a:p>
        </p:txBody>
      </p:sp>
      <p:sp>
        <p:nvSpPr>
          <p:cNvPr id="226" name="Google Shape;226;p41"/>
          <p:cNvSpPr txBox="1"/>
          <p:nvPr/>
        </p:nvSpPr>
        <p:spPr>
          <a:xfrm>
            <a:off x="342900" y="3705525"/>
            <a:ext cx="422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entury"/>
              <a:ea typeface="Century"/>
              <a:cs typeface="Century"/>
              <a:sym typeface="Century"/>
            </a:endParaRPr>
          </a:p>
        </p:txBody>
      </p:sp>
      <p:pic>
        <p:nvPicPr>
          <p:cNvPr id="227" name="Google Shape;227;p41"/>
          <p:cNvPicPr preferRelativeResize="0"/>
          <p:nvPr/>
        </p:nvPicPr>
        <p:blipFill>
          <a:blip r:embed="rId3">
            <a:alphaModFix/>
          </a:blip>
          <a:stretch>
            <a:fillRect/>
          </a:stretch>
        </p:blipFill>
        <p:spPr>
          <a:xfrm>
            <a:off x="2121051" y="3190225"/>
            <a:ext cx="4901901" cy="1703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fade">
                                      <p:cBhvr>
                                        <p:cTn id="7" dur="1000"/>
                                        <p:tgtEl>
                                          <p:spTgt spid="2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
                                        </p:tgtEl>
                                        <p:attrNameLst>
                                          <p:attrName>style.visibility</p:attrName>
                                        </p:attrNameLst>
                                      </p:cBhvr>
                                      <p:to>
                                        <p:strVal val="visible"/>
                                      </p:to>
                                    </p:set>
                                    <p:animEffect transition="in" filter="fade">
                                      <p:cBhvr>
                                        <p:cTn id="12" dur="10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31"/>
        <p:cNvGrpSpPr/>
        <p:nvPr/>
      </p:nvGrpSpPr>
      <p:grpSpPr>
        <a:xfrm>
          <a:off x="0" y="0"/>
          <a:ext cx="0" cy="0"/>
          <a:chOff x="0" y="0"/>
          <a:chExt cx="0" cy="0"/>
        </a:xfrm>
      </p:grpSpPr>
      <p:sp>
        <p:nvSpPr>
          <p:cNvPr id="232" name="Google Shape;232;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Underfitting &amp; Overfitting</a:t>
            </a:r>
            <a:endParaRPr/>
          </a:p>
        </p:txBody>
      </p:sp>
      <p:sp>
        <p:nvSpPr>
          <p:cNvPr id="233" name="Google Shape;233;p42"/>
          <p:cNvSpPr txBox="1">
            <a:spLocks noGrp="1"/>
          </p:cNvSpPr>
          <p:nvPr>
            <p:ph type="body" idx="1"/>
          </p:nvPr>
        </p:nvSpPr>
        <p:spPr>
          <a:xfrm>
            <a:off x="88500" y="1152475"/>
            <a:ext cx="8915400" cy="34164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tr" sz="1300"/>
              <a:t>An important theoretical consequence of Statistics and Machine Learning is that the generalization (ability to make predictions using data it does not see) error of a model can be expressed as the sum of three very different errors:</a:t>
            </a:r>
            <a:endParaRPr sz="1300"/>
          </a:p>
          <a:p>
            <a:pPr marL="914400" lvl="1" indent="-311150" algn="l" rtl="0">
              <a:spcBef>
                <a:spcPts val="0"/>
              </a:spcBef>
              <a:spcAft>
                <a:spcPts val="0"/>
              </a:spcAft>
              <a:buSzPts val="1300"/>
              <a:buChar char="○"/>
            </a:pPr>
            <a:r>
              <a:rPr lang="tr" sz="1300"/>
              <a:t>Bias</a:t>
            </a:r>
            <a:endParaRPr sz="1300"/>
          </a:p>
          <a:p>
            <a:pPr marL="914400" lvl="1" indent="-311150" algn="l" rtl="0">
              <a:spcBef>
                <a:spcPts val="0"/>
              </a:spcBef>
              <a:spcAft>
                <a:spcPts val="0"/>
              </a:spcAft>
              <a:buSzPts val="1300"/>
              <a:buChar char="○"/>
            </a:pPr>
            <a:r>
              <a:rPr lang="tr" sz="1300"/>
              <a:t>Variance</a:t>
            </a:r>
            <a:endParaRPr sz="1300"/>
          </a:p>
          <a:p>
            <a:pPr marL="914400" lvl="1" indent="-311150" algn="l" rtl="0">
              <a:spcBef>
                <a:spcPts val="0"/>
              </a:spcBef>
              <a:spcAft>
                <a:spcPts val="0"/>
              </a:spcAft>
              <a:buSzPts val="1300"/>
              <a:buChar char="○"/>
            </a:pPr>
            <a:r>
              <a:rPr lang="tr" sz="1300"/>
              <a:t>Irreducible Errors</a:t>
            </a:r>
            <a:endParaRPr sz="1300"/>
          </a:p>
          <a:p>
            <a:pPr marL="457200" lvl="0" indent="-311150" algn="l" rtl="0">
              <a:spcBef>
                <a:spcPts val="0"/>
              </a:spcBef>
              <a:spcAft>
                <a:spcPts val="0"/>
              </a:spcAft>
              <a:buSzPts val="1300"/>
              <a:buChar char="●"/>
            </a:pPr>
            <a:r>
              <a:rPr lang="tr" sz="1300"/>
              <a:t>High bias means less variance, which is an example of underfit.</a:t>
            </a:r>
            <a:endParaRPr sz="1300"/>
          </a:p>
          <a:p>
            <a:pPr marL="457200" lvl="0" indent="-311150" algn="l" rtl="0">
              <a:spcBef>
                <a:spcPts val="0"/>
              </a:spcBef>
              <a:spcAft>
                <a:spcPts val="0"/>
              </a:spcAft>
              <a:buSzPts val="1300"/>
              <a:buChar char="●"/>
            </a:pPr>
            <a:r>
              <a:rPr lang="tr" sz="1300"/>
              <a:t>High variance means less bias, which is an example of overfit.</a:t>
            </a:r>
            <a:endParaRPr sz="1300"/>
          </a:p>
          <a:p>
            <a:pPr marL="457200" lvl="0" indent="-311150" algn="l" rtl="0">
              <a:spcBef>
                <a:spcPts val="0"/>
              </a:spcBef>
              <a:spcAft>
                <a:spcPts val="0"/>
              </a:spcAft>
              <a:buSzPts val="1300"/>
              <a:buChar char="●"/>
            </a:pPr>
            <a:r>
              <a:rPr lang="tr" sz="1300"/>
              <a:t>Irreducible errors are related to noise in the data and the only way to fix it is to clean the data</a:t>
            </a:r>
            <a:endParaRPr sz="1300"/>
          </a:p>
        </p:txBody>
      </p:sp>
      <p:sp>
        <p:nvSpPr>
          <p:cNvPr id="234" name="Google Shape;234;p42"/>
          <p:cNvSpPr txBox="1"/>
          <p:nvPr/>
        </p:nvSpPr>
        <p:spPr>
          <a:xfrm>
            <a:off x="311700" y="3816150"/>
            <a:ext cx="3805200" cy="6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tr">
                <a:solidFill>
                  <a:schemeClr val="dk2"/>
                </a:solidFill>
                <a:latin typeface="Century"/>
                <a:ea typeface="Century"/>
                <a:cs typeface="Century"/>
                <a:sym typeface="Century"/>
              </a:rPr>
              <a:t>✯ An underfit model has </a:t>
            </a:r>
            <a:r>
              <a:rPr lang="tr" b="1">
                <a:solidFill>
                  <a:schemeClr val="dk2"/>
                </a:solidFill>
                <a:latin typeface="Century"/>
                <a:ea typeface="Century"/>
                <a:cs typeface="Century"/>
                <a:sym typeface="Century"/>
              </a:rPr>
              <a:t>low variance</a:t>
            </a:r>
            <a:r>
              <a:rPr lang="tr">
                <a:solidFill>
                  <a:schemeClr val="dk2"/>
                </a:solidFill>
                <a:latin typeface="Century"/>
                <a:ea typeface="Century"/>
                <a:cs typeface="Century"/>
                <a:sym typeface="Century"/>
              </a:rPr>
              <a:t> and </a:t>
            </a:r>
            <a:r>
              <a:rPr lang="tr" b="1">
                <a:solidFill>
                  <a:schemeClr val="dk2"/>
                </a:solidFill>
                <a:latin typeface="Century"/>
                <a:ea typeface="Century"/>
                <a:cs typeface="Century"/>
                <a:sym typeface="Century"/>
              </a:rPr>
              <a:t>high bias</a:t>
            </a:r>
            <a:r>
              <a:rPr lang="tr">
                <a:solidFill>
                  <a:schemeClr val="dk2"/>
                </a:solidFill>
                <a:latin typeface="Century"/>
                <a:ea typeface="Century"/>
                <a:cs typeface="Century"/>
                <a:sym typeface="Century"/>
              </a:rPr>
              <a:t> values.</a:t>
            </a:r>
            <a:endParaRPr>
              <a:solidFill>
                <a:schemeClr val="dk2"/>
              </a:solidFill>
              <a:latin typeface="Century"/>
              <a:ea typeface="Century"/>
              <a:cs typeface="Century"/>
              <a:sym typeface="Century"/>
            </a:endParaRPr>
          </a:p>
        </p:txBody>
      </p:sp>
      <p:sp>
        <p:nvSpPr>
          <p:cNvPr id="235" name="Google Shape;235;p42"/>
          <p:cNvSpPr txBox="1"/>
          <p:nvPr/>
        </p:nvSpPr>
        <p:spPr>
          <a:xfrm>
            <a:off x="4832400" y="3816150"/>
            <a:ext cx="3805200" cy="6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Clr>
                <a:schemeClr val="dk1"/>
              </a:buClr>
              <a:buSzPts val="1100"/>
              <a:buFont typeface="Arial"/>
              <a:buNone/>
            </a:pPr>
            <a:r>
              <a:rPr lang="tr">
                <a:solidFill>
                  <a:schemeClr val="dk2"/>
                </a:solidFill>
                <a:latin typeface="Century"/>
                <a:ea typeface="Century"/>
                <a:cs typeface="Century"/>
                <a:sym typeface="Century"/>
              </a:rPr>
              <a:t>✯ An overfit model has </a:t>
            </a:r>
            <a:r>
              <a:rPr lang="tr" b="1">
                <a:solidFill>
                  <a:schemeClr val="dk2"/>
                </a:solidFill>
                <a:latin typeface="Century"/>
                <a:ea typeface="Century"/>
                <a:cs typeface="Century"/>
                <a:sym typeface="Century"/>
              </a:rPr>
              <a:t>high variance</a:t>
            </a:r>
            <a:r>
              <a:rPr lang="tr">
                <a:solidFill>
                  <a:schemeClr val="dk2"/>
                </a:solidFill>
                <a:latin typeface="Century"/>
                <a:ea typeface="Century"/>
                <a:cs typeface="Century"/>
                <a:sym typeface="Century"/>
              </a:rPr>
              <a:t> and </a:t>
            </a:r>
            <a:r>
              <a:rPr lang="tr" b="1">
                <a:solidFill>
                  <a:schemeClr val="dk2"/>
                </a:solidFill>
                <a:latin typeface="Century"/>
                <a:ea typeface="Century"/>
                <a:cs typeface="Century"/>
                <a:sym typeface="Century"/>
              </a:rPr>
              <a:t>low bias.</a:t>
            </a:r>
            <a:endParaRPr b="1">
              <a:solidFill>
                <a:schemeClr val="dk2"/>
              </a:solidFill>
              <a:latin typeface="Century"/>
              <a:ea typeface="Century"/>
              <a:cs typeface="Century"/>
              <a:sym typeface="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3">
                                            <p:txEl>
                                              <p:pRg st="0" end="0"/>
                                            </p:txEl>
                                          </p:spTgt>
                                        </p:tgtEl>
                                        <p:attrNameLst>
                                          <p:attrName>style.visibility</p:attrName>
                                        </p:attrNameLst>
                                      </p:cBhvr>
                                      <p:to>
                                        <p:strVal val="visible"/>
                                      </p:to>
                                    </p:set>
                                    <p:animEffect transition="in" filter="fade">
                                      <p:cBhvr>
                                        <p:cTn id="7" dur="1000"/>
                                        <p:tgtEl>
                                          <p:spTgt spid="2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3">
                                            <p:txEl>
                                              <p:pRg st="1" end="1"/>
                                            </p:txEl>
                                          </p:spTgt>
                                        </p:tgtEl>
                                        <p:attrNameLst>
                                          <p:attrName>style.visibility</p:attrName>
                                        </p:attrNameLst>
                                      </p:cBhvr>
                                      <p:to>
                                        <p:strVal val="visible"/>
                                      </p:to>
                                    </p:set>
                                    <p:animEffect transition="in" filter="fade">
                                      <p:cBhvr>
                                        <p:cTn id="12" dur="1000"/>
                                        <p:tgtEl>
                                          <p:spTgt spid="2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3">
                                            <p:txEl>
                                              <p:pRg st="2" end="2"/>
                                            </p:txEl>
                                          </p:spTgt>
                                        </p:tgtEl>
                                        <p:attrNameLst>
                                          <p:attrName>style.visibility</p:attrName>
                                        </p:attrNameLst>
                                      </p:cBhvr>
                                      <p:to>
                                        <p:strVal val="visible"/>
                                      </p:to>
                                    </p:set>
                                    <p:animEffect transition="in" filter="fade">
                                      <p:cBhvr>
                                        <p:cTn id="17" dur="1000"/>
                                        <p:tgtEl>
                                          <p:spTgt spid="23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3">
                                            <p:txEl>
                                              <p:pRg st="3" end="3"/>
                                            </p:txEl>
                                          </p:spTgt>
                                        </p:tgtEl>
                                        <p:attrNameLst>
                                          <p:attrName>style.visibility</p:attrName>
                                        </p:attrNameLst>
                                      </p:cBhvr>
                                      <p:to>
                                        <p:strVal val="visible"/>
                                      </p:to>
                                    </p:set>
                                    <p:animEffect transition="in" filter="fade">
                                      <p:cBhvr>
                                        <p:cTn id="22" dur="1000"/>
                                        <p:tgtEl>
                                          <p:spTgt spid="23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3">
                                            <p:txEl>
                                              <p:pRg st="4" end="4"/>
                                            </p:txEl>
                                          </p:spTgt>
                                        </p:tgtEl>
                                        <p:attrNameLst>
                                          <p:attrName>style.visibility</p:attrName>
                                        </p:attrNameLst>
                                      </p:cBhvr>
                                      <p:to>
                                        <p:strVal val="visible"/>
                                      </p:to>
                                    </p:set>
                                    <p:animEffect transition="in" filter="fade">
                                      <p:cBhvr>
                                        <p:cTn id="27" dur="1000"/>
                                        <p:tgtEl>
                                          <p:spTgt spid="23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3">
                                            <p:txEl>
                                              <p:pRg st="5" end="5"/>
                                            </p:txEl>
                                          </p:spTgt>
                                        </p:tgtEl>
                                        <p:attrNameLst>
                                          <p:attrName>style.visibility</p:attrName>
                                        </p:attrNameLst>
                                      </p:cBhvr>
                                      <p:to>
                                        <p:strVal val="visible"/>
                                      </p:to>
                                    </p:set>
                                    <p:animEffect transition="in" filter="fade">
                                      <p:cBhvr>
                                        <p:cTn id="32" dur="1000"/>
                                        <p:tgtEl>
                                          <p:spTgt spid="23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3">
                                            <p:txEl>
                                              <p:pRg st="6" end="6"/>
                                            </p:txEl>
                                          </p:spTgt>
                                        </p:tgtEl>
                                        <p:attrNameLst>
                                          <p:attrName>style.visibility</p:attrName>
                                        </p:attrNameLst>
                                      </p:cBhvr>
                                      <p:to>
                                        <p:strVal val="visible"/>
                                      </p:to>
                                    </p:set>
                                    <p:animEffect transition="in" filter="fade">
                                      <p:cBhvr>
                                        <p:cTn id="37" dur="1000"/>
                                        <p:tgtEl>
                                          <p:spTgt spid="23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7"/>
        <p:cNvGrpSpPr/>
        <p:nvPr/>
      </p:nvGrpSpPr>
      <p:grpSpPr>
        <a:xfrm>
          <a:off x="0" y="0"/>
          <a:ext cx="0" cy="0"/>
          <a:chOff x="0" y="0"/>
          <a:chExt cx="0" cy="0"/>
        </a:xfrm>
      </p:grpSpPr>
      <p:sp>
        <p:nvSpPr>
          <p:cNvPr id="108" name="Google Shape;10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What Will We Learn Today?</a:t>
            </a:r>
            <a:endParaRPr/>
          </a:p>
        </p:txBody>
      </p:sp>
      <p:sp>
        <p:nvSpPr>
          <p:cNvPr id="109" name="Google Shape;109;p26"/>
          <p:cNvSpPr txBox="1">
            <a:spLocks noGrp="1"/>
          </p:cNvSpPr>
          <p:nvPr>
            <p:ph type="body" idx="1"/>
          </p:nvPr>
        </p:nvSpPr>
        <p:spPr>
          <a:xfrm>
            <a:off x="311700" y="1017725"/>
            <a:ext cx="8408700" cy="37716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tr"/>
              <a:t>We will learn what is Regression problem in Machine Learning</a:t>
            </a:r>
            <a:endParaRPr/>
          </a:p>
          <a:p>
            <a:pPr marL="457200" lvl="0" indent="-317500" algn="l" rtl="0">
              <a:lnSpc>
                <a:spcPct val="150000"/>
              </a:lnSpc>
              <a:spcBef>
                <a:spcPts val="1000"/>
              </a:spcBef>
              <a:spcAft>
                <a:spcPts val="0"/>
              </a:spcAft>
              <a:buSzPts val="1400"/>
              <a:buChar char="●"/>
            </a:pPr>
            <a:r>
              <a:rPr lang="tr"/>
              <a:t>We will learn about the kinds of models that can be developed to solve the regression problem.</a:t>
            </a:r>
            <a:endParaRPr/>
          </a:p>
          <a:p>
            <a:pPr marL="457200" lvl="0" indent="-317500" algn="l" rtl="0">
              <a:lnSpc>
                <a:spcPct val="150000"/>
              </a:lnSpc>
              <a:spcBef>
                <a:spcPts val="1000"/>
              </a:spcBef>
              <a:spcAft>
                <a:spcPts val="0"/>
              </a:spcAft>
              <a:buSzPts val="1400"/>
              <a:buChar char="●"/>
            </a:pPr>
            <a:r>
              <a:rPr lang="tr"/>
              <a:t>We will learn the concept of error and its metrics in our regression model</a:t>
            </a:r>
            <a:endParaRPr/>
          </a:p>
          <a:p>
            <a:pPr marL="457200" lvl="0" indent="-317500" algn="l" rtl="0">
              <a:lnSpc>
                <a:spcPct val="150000"/>
              </a:lnSpc>
              <a:spcBef>
                <a:spcPts val="1000"/>
              </a:spcBef>
              <a:spcAft>
                <a:spcPts val="0"/>
              </a:spcAft>
              <a:buSzPts val="1400"/>
              <a:buChar char="●"/>
            </a:pPr>
            <a:r>
              <a:rPr lang="tr"/>
              <a:t>We will learn to measure and improve performance in our regression model.</a:t>
            </a:r>
            <a:endParaRPr/>
          </a:p>
          <a:p>
            <a:pPr marL="457200" lvl="0" indent="-317500" algn="l" rtl="0">
              <a:lnSpc>
                <a:spcPct val="150000"/>
              </a:lnSpc>
              <a:spcBef>
                <a:spcPts val="1000"/>
              </a:spcBef>
              <a:spcAft>
                <a:spcPts val="1000"/>
              </a:spcAft>
              <a:buSzPts val="1400"/>
              <a:buChar char="●"/>
            </a:pPr>
            <a:r>
              <a:rPr lang="tr"/>
              <a:t>We will develop a Regression model using the iris dataset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9">
                                            <p:txEl>
                                              <p:pRg st="0" end="0"/>
                                            </p:txEl>
                                          </p:spTgt>
                                        </p:tgtEl>
                                        <p:attrNameLst>
                                          <p:attrName>style.visibility</p:attrName>
                                        </p:attrNameLst>
                                      </p:cBhvr>
                                      <p:to>
                                        <p:strVal val="visible"/>
                                      </p:to>
                                    </p:set>
                                    <p:animEffect transition="in" filter="fade">
                                      <p:cBhvr>
                                        <p:cTn id="7" dur="1000"/>
                                        <p:tgtEl>
                                          <p:spTgt spid="1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9">
                                            <p:txEl>
                                              <p:pRg st="1" end="1"/>
                                            </p:txEl>
                                          </p:spTgt>
                                        </p:tgtEl>
                                        <p:attrNameLst>
                                          <p:attrName>style.visibility</p:attrName>
                                        </p:attrNameLst>
                                      </p:cBhvr>
                                      <p:to>
                                        <p:strVal val="visible"/>
                                      </p:to>
                                    </p:set>
                                    <p:animEffect transition="in" filter="fade">
                                      <p:cBhvr>
                                        <p:cTn id="12" dur="1000"/>
                                        <p:tgtEl>
                                          <p:spTgt spid="10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9">
                                            <p:txEl>
                                              <p:pRg st="2" end="2"/>
                                            </p:txEl>
                                          </p:spTgt>
                                        </p:tgtEl>
                                        <p:attrNameLst>
                                          <p:attrName>style.visibility</p:attrName>
                                        </p:attrNameLst>
                                      </p:cBhvr>
                                      <p:to>
                                        <p:strVal val="visible"/>
                                      </p:to>
                                    </p:set>
                                    <p:animEffect transition="in" filter="fade">
                                      <p:cBhvr>
                                        <p:cTn id="17" dur="1000"/>
                                        <p:tgtEl>
                                          <p:spTgt spid="10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9">
                                            <p:txEl>
                                              <p:pRg st="3" end="3"/>
                                            </p:txEl>
                                          </p:spTgt>
                                        </p:tgtEl>
                                        <p:attrNameLst>
                                          <p:attrName>style.visibility</p:attrName>
                                        </p:attrNameLst>
                                      </p:cBhvr>
                                      <p:to>
                                        <p:strVal val="visible"/>
                                      </p:to>
                                    </p:set>
                                    <p:animEffect transition="in" filter="fade">
                                      <p:cBhvr>
                                        <p:cTn id="22" dur="1000"/>
                                        <p:tgtEl>
                                          <p:spTgt spid="10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9">
                                            <p:txEl>
                                              <p:pRg st="4" end="4"/>
                                            </p:txEl>
                                          </p:spTgt>
                                        </p:tgtEl>
                                        <p:attrNameLst>
                                          <p:attrName>style.visibility</p:attrName>
                                        </p:attrNameLst>
                                      </p:cBhvr>
                                      <p:to>
                                        <p:strVal val="visible"/>
                                      </p:to>
                                    </p:set>
                                    <p:animEffect transition="in" filter="fade">
                                      <p:cBhvr>
                                        <p:cTn id="27" dur="1000"/>
                                        <p:tgtEl>
                                          <p:spTgt spid="10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28"/>
        <p:cNvGrpSpPr/>
        <p:nvPr/>
      </p:nvGrpSpPr>
      <p:grpSpPr>
        <a:xfrm>
          <a:off x="0" y="0"/>
          <a:ext cx="0" cy="0"/>
          <a:chOff x="0" y="0"/>
          <a:chExt cx="0" cy="0"/>
        </a:xfrm>
      </p:grpSpPr>
      <p:sp>
        <p:nvSpPr>
          <p:cNvPr id="129" name="Google Shape;12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What is Regression?</a:t>
            </a:r>
            <a:endParaRPr/>
          </a:p>
        </p:txBody>
      </p:sp>
      <p:sp>
        <p:nvSpPr>
          <p:cNvPr id="130" name="Google Shape;130;p29"/>
          <p:cNvSpPr txBox="1">
            <a:spLocks noGrp="1"/>
          </p:cNvSpPr>
          <p:nvPr>
            <p:ph type="body" idx="1"/>
          </p:nvPr>
        </p:nvSpPr>
        <p:spPr>
          <a:xfrm>
            <a:off x="311700" y="1152475"/>
            <a:ext cx="5196300" cy="34164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tr">
                <a:highlight>
                  <a:schemeClr val="lt1"/>
                </a:highlight>
              </a:rPr>
              <a:t>Regression determines the relationship between one dependent variable and one or more independent variables.</a:t>
            </a:r>
            <a:endParaRPr>
              <a:highlight>
                <a:schemeClr val="lt1"/>
              </a:highlight>
            </a:endParaRPr>
          </a:p>
          <a:p>
            <a:pPr marL="0" lvl="0" indent="0" algn="l" rtl="0">
              <a:lnSpc>
                <a:spcPct val="135714"/>
              </a:lnSpc>
              <a:spcBef>
                <a:spcPts val="0"/>
              </a:spcBef>
              <a:spcAft>
                <a:spcPts val="0"/>
              </a:spcAft>
              <a:buClr>
                <a:schemeClr val="dk1"/>
              </a:buClr>
              <a:buSzPts val="1100"/>
              <a:buFont typeface="Arial"/>
              <a:buNone/>
            </a:pPr>
            <a:endParaRPr>
              <a:highlight>
                <a:schemeClr val="lt1"/>
              </a:highlight>
            </a:endParaRPr>
          </a:p>
          <a:p>
            <a:pPr marL="0" lvl="0" indent="0" algn="l" rtl="0">
              <a:lnSpc>
                <a:spcPct val="135714"/>
              </a:lnSpc>
              <a:spcBef>
                <a:spcPts val="0"/>
              </a:spcBef>
              <a:spcAft>
                <a:spcPts val="0"/>
              </a:spcAft>
              <a:buClr>
                <a:schemeClr val="dk1"/>
              </a:buClr>
              <a:buSzPts val="1100"/>
              <a:buFont typeface="Arial"/>
              <a:buNone/>
            </a:pPr>
            <a:r>
              <a:rPr lang="tr">
                <a:highlight>
                  <a:schemeClr val="lt1"/>
                </a:highlight>
              </a:rPr>
              <a:t>If the value predicted by the model is a </a:t>
            </a:r>
            <a:r>
              <a:rPr lang="tr" b="1">
                <a:highlight>
                  <a:schemeClr val="lt1"/>
                </a:highlight>
              </a:rPr>
              <a:t>continuous </a:t>
            </a:r>
            <a:r>
              <a:rPr lang="tr">
                <a:highlight>
                  <a:schemeClr val="lt1"/>
                </a:highlight>
              </a:rPr>
              <a:t>value, this type of problem is a </a:t>
            </a:r>
            <a:r>
              <a:rPr lang="tr" b="1">
                <a:highlight>
                  <a:schemeClr val="lt1"/>
                </a:highlight>
              </a:rPr>
              <a:t>Regression </a:t>
            </a:r>
            <a:r>
              <a:rPr lang="tr">
                <a:highlight>
                  <a:schemeClr val="lt1"/>
                </a:highlight>
              </a:rPr>
              <a:t>problem.</a:t>
            </a:r>
            <a:endParaRPr>
              <a:highlight>
                <a:schemeClr val="lt1"/>
              </a:highlight>
            </a:endParaRPr>
          </a:p>
          <a:p>
            <a:pPr marL="0" lvl="0" indent="0" algn="l" rtl="0">
              <a:lnSpc>
                <a:spcPct val="135714"/>
              </a:lnSpc>
              <a:spcBef>
                <a:spcPts val="0"/>
              </a:spcBef>
              <a:spcAft>
                <a:spcPts val="0"/>
              </a:spcAft>
              <a:buClr>
                <a:schemeClr val="dk1"/>
              </a:buClr>
              <a:buSzPts val="1100"/>
              <a:buFont typeface="Arial"/>
              <a:buNone/>
            </a:pPr>
            <a:endParaRPr>
              <a:highlight>
                <a:schemeClr val="lt1"/>
              </a:highlight>
            </a:endParaRPr>
          </a:p>
          <a:p>
            <a:pPr marL="0" lvl="0" indent="0" algn="l" rtl="0">
              <a:lnSpc>
                <a:spcPct val="135714"/>
              </a:lnSpc>
              <a:spcBef>
                <a:spcPts val="0"/>
              </a:spcBef>
              <a:spcAft>
                <a:spcPts val="0"/>
              </a:spcAft>
              <a:buClr>
                <a:schemeClr val="dk1"/>
              </a:buClr>
              <a:buSzPts val="1100"/>
              <a:buFont typeface="Arial"/>
              <a:buNone/>
            </a:pPr>
            <a:r>
              <a:rPr lang="tr">
                <a:highlight>
                  <a:schemeClr val="lt1"/>
                </a:highlight>
              </a:rPr>
              <a:t>There are 3 different types of Regression according to the definition of the problem.</a:t>
            </a:r>
            <a:endParaRPr>
              <a:highlight>
                <a:schemeClr val="lt1"/>
              </a:highlight>
            </a:endParaRPr>
          </a:p>
          <a:p>
            <a:pPr marL="0" lvl="0" indent="0" algn="l" rtl="0">
              <a:lnSpc>
                <a:spcPct val="135714"/>
              </a:lnSpc>
              <a:spcBef>
                <a:spcPts val="0"/>
              </a:spcBef>
              <a:spcAft>
                <a:spcPts val="0"/>
              </a:spcAft>
              <a:buNone/>
            </a:pPr>
            <a:endParaRPr>
              <a:highlight>
                <a:schemeClr val="lt1"/>
              </a:highlight>
            </a:endParaRPr>
          </a:p>
          <a:p>
            <a:pPr marL="0" lvl="0" indent="0" algn="l" rtl="0">
              <a:lnSpc>
                <a:spcPct val="135714"/>
              </a:lnSpc>
              <a:spcBef>
                <a:spcPts val="0"/>
              </a:spcBef>
              <a:spcAft>
                <a:spcPts val="0"/>
              </a:spcAft>
              <a:buNone/>
            </a:pPr>
            <a:endParaRPr>
              <a:highlight>
                <a:schemeClr val="lt1"/>
              </a:highlight>
            </a:endParaRPr>
          </a:p>
          <a:p>
            <a:pPr marL="0" lvl="0" indent="0" algn="l" rtl="0">
              <a:spcBef>
                <a:spcPts val="0"/>
              </a:spcBef>
              <a:spcAft>
                <a:spcPts val="1200"/>
              </a:spcAft>
              <a:buNone/>
            </a:pPr>
            <a:endParaRPr>
              <a:highlight>
                <a:schemeClr val="lt1"/>
              </a:highlight>
            </a:endParaRPr>
          </a:p>
        </p:txBody>
      </p:sp>
      <p:pic>
        <p:nvPicPr>
          <p:cNvPr id="131" name="Google Shape;131;p29"/>
          <p:cNvPicPr preferRelativeResize="0"/>
          <p:nvPr/>
        </p:nvPicPr>
        <p:blipFill>
          <a:blip r:embed="rId3">
            <a:alphaModFix/>
          </a:blip>
          <a:stretch>
            <a:fillRect/>
          </a:stretch>
        </p:blipFill>
        <p:spPr>
          <a:xfrm>
            <a:off x="5740950" y="1469375"/>
            <a:ext cx="2939626" cy="2204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
                                            <p:txEl>
                                              <p:pRg st="0" end="0"/>
                                            </p:txEl>
                                          </p:spTgt>
                                        </p:tgtEl>
                                        <p:attrNameLst>
                                          <p:attrName>style.visibility</p:attrName>
                                        </p:attrNameLst>
                                      </p:cBhvr>
                                      <p:to>
                                        <p:strVal val="visible"/>
                                      </p:to>
                                    </p:set>
                                    <p:animEffect transition="in" filter="fade">
                                      <p:cBhvr>
                                        <p:cTn id="7" dur="1000"/>
                                        <p:tgtEl>
                                          <p:spTgt spid="1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0">
                                            <p:txEl>
                                              <p:pRg st="1" end="1"/>
                                            </p:txEl>
                                          </p:spTgt>
                                        </p:tgtEl>
                                        <p:attrNameLst>
                                          <p:attrName>style.visibility</p:attrName>
                                        </p:attrNameLst>
                                      </p:cBhvr>
                                      <p:to>
                                        <p:strVal val="visible"/>
                                      </p:to>
                                    </p:set>
                                    <p:animEffect transition="in" filter="fade">
                                      <p:cBhvr>
                                        <p:cTn id="12" dur="1000"/>
                                        <p:tgtEl>
                                          <p:spTgt spid="1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0">
                                            <p:txEl>
                                              <p:pRg st="2" end="2"/>
                                            </p:txEl>
                                          </p:spTgt>
                                        </p:tgtEl>
                                        <p:attrNameLst>
                                          <p:attrName>style.visibility</p:attrName>
                                        </p:attrNameLst>
                                      </p:cBhvr>
                                      <p:to>
                                        <p:strVal val="visible"/>
                                      </p:to>
                                    </p:set>
                                    <p:animEffect transition="in" filter="fade">
                                      <p:cBhvr>
                                        <p:cTn id="17" dur="1000"/>
                                        <p:tgtEl>
                                          <p:spTgt spid="1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0">
                                            <p:txEl>
                                              <p:pRg st="3" end="3"/>
                                            </p:txEl>
                                          </p:spTgt>
                                        </p:tgtEl>
                                        <p:attrNameLst>
                                          <p:attrName>style.visibility</p:attrName>
                                        </p:attrNameLst>
                                      </p:cBhvr>
                                      <p:to>
                                        <p:strVal val="visible"/>
                                      </p:to>
                                    </p:set>
                                    <p:animEffect transition="in" filter="fade">
                                      <p:cBhvr>
                                        <p:cTn id="22" dur="1000"/>
                                        <p:tgtEl>
                                          <p:spTgt spid="1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0">
                                            <p:txEl>
                                              <p:pRg st="4" end="4"/>
                                            </p:txEl>
                                          </p:spTgt>
                                        </p:tgtEl>
                                        <p:attrNameLst>
                                          <p:attrName>style.visibility</p:attrName>
                                        </p:attrNameLst>
                                      </p:cBhvr>
                                      <p:to>
                                        <p:strVal val="visible"/>
                                      </p:to>
                                    </p:set>
                                    <p:animEffect transition="in" filter="fade">
                                      <p:cBhvr>
                                        <p:cTn id="27" dur="1000"/>
                                        <p:tgtEl>
                                          <p:spTgt spid="13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0">
                                            <p:txEl>
                                              <p:pRg st="5" end="5"/>
                                            </p:txEl>
                                          </p:spTgt>
                                        </p:tgtEl>
                                        <p:attrNameLst>
                                          <p:attrName>style.visibility</p:attrName>
                                        </p:attrNameLst>
                                      </p:cBhvr>
                                      <p:to>
                                        <p:strVal val="visible"/>
                                      </p:to>
                                    </p:set>
                                    <p:animEffect transition="in" filter="fade">
                                      <p:cBhvr>
                                        <p:cTn id="32" dur="1000"/>
                                        <p:tgtEl>
                                          <p:spTgt spid="13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0">
                                            <p:txEl>
                                              <p:pRg st="6" end="6"/>
                                            </p:txEl>
                                          </p:spTgt>
                                        </p:tgtEl>
                                        <p:attrNameLst>
                                          <p:attrName>style.visibility</p:attrName>
                                        </p:attrNameLst>
                                      </p:cBhvr>
                                      <p:to>
                                        <p:strVal val="visible"/>
                                      </p:to>
                                    </p:set>
                                    <p:animEffect transition="in" filter="fade">
                                      <p:cBhvr>
                                        <p:cTn id="37" dur="1000"/>
                                        <p:tgtEl>
                                          <p:spTgt spid="13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0">
                                            <p:txEl>
                                              <p:pRg st="7" end="7"/>
                                            </p:txEl>
                                          </p:spTgt>
                                        </p:tgtEl>
                                        <p:attrNameLst>
                                          <p:attrName>style.visibility</p:attrName>
                                        </p:attrNameLst>
                                      </p:cBhvr>
                                      <p:to>
                                        <p:strVal val="visible"/>
                                      </p:to>
                                    </p:set>
                                    <p:animEffect transition="in" filter="fade">
                                      <p:cBhvr>
                                        <p:cTn id="42" dur="1000"/>
                                        <p:tgtEl>
                                          <p:spTgt spid="13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Regression Types</a:t>
            </a:r>
            <a:endParaRPr/>
          </a:p>
        </p:txBody>
      </p:sp>
      <p:pic>
        <p:nvPicPr>
          <p:cNvPr id="137" name="Google Shape;137;p30"/>
          <p:cNvPicPr preferRelativeResize="0"/>
          <p:nvPr/>
        </p:nvPicPr>
        <p:blipFill>
          <a:blip r:embed="rId3">
            <a:alphaModFix/>
          </a:blip>
          <a:stretch>
            <a:fillRect/>
          </a:stretch>
        </p:blipFill>
        <p:spPr>
          <a:xfrm>
            <a:off x="371575" y="2828300"/>
            <a:ext cx="2898315" cy="2090350"/>
          </a:xfrm>
          <a:prstGeom prst="rect">
            <a:avLst/>
          </a:prstGeom>
          <a:noFill/>
          <a:ln>
            <a:noFill/>
          </a:ln>
        </p:spPr>
      </p:pic>
      <p:pic>
        <p:nvPicPr>
          <p:cNvPr id="138" name="Google Shape;138;p30"/>
          <p:cNvPicPr preferRelativeResize="0"/>
          <p:nvPr/>
        </p:nvPicPr>
        <p:blipFill>
          <a:blip r:embed="rId4">
            <a:alphaModFix/>
          </a:blip>
          <a:stretch>
            <a:fillRect/>
          </a:stretch>
        </p:blipFill>
        <p:spPr>
          <a:xfrm>
            <a:off x="3328480" y="2976610"/>
            <a:ext cx="2487052" cy="1793730"/>
          </a:xfrm>
          <a:prstGeom prst="rect">
            <a:avLst/>
          </a:prstGeom>
          <a:noFill/>
          <a:ln>
            <a:noFill/>
          </a:ln>
        </p:spPr>
      </p:pic>
      <p:pic>
        <p:nvPicPr>
          <p:cNvPr id="139" name="Google Shape;139;p30"/>
          <p:cNvPicPr preferRelativeResize="0"/>
          <p:nvPr/>
        </p:nvPicPr>
        <p:blipFill>
          <a:blip r:embed="rId5">
            <a:alphaModFix/>
          </a:blip>
          <a:stretch>
            <a:fillRect/>
          </a:stretch>
        </p:blipFill>
        <p:spPr>
          <a:xfrm>
            <a:off x="5874110" y="3073319"/>
            <a:ext cx="2898314" cy="1600312"/>
          </a:xfrm>
          <a:prstGeom prst="rect">
            <a:avLst/>
          </a:prstGeom>
          <a:noFill/>
          <a:ln>
            <a:noFill/>
          </a:ln>
        </p:spPr>
      </p:pic>
      <p:sp>
        <p:nvSpPr>
          <p:cNvPr id="140" name="Google Shape;140;p30"/>
          <p:cNvSpPr txBox="1"/>
          <p:nvPr/>
        </p:nvSpPr>
        <p:spPr>
          <a:xfrm>
            <a:off x="443400" y="975500"/>
            <a:ext cx="8257200" cy="24012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Font typeface="Century"/>
              <a:buAutoNum type="arabicPeriod"/>
            </a:pPr>
            <a:r>
              <a:rPr lang="tr" sz="1500" b="1">
                <a:latin typeface="Century"/>
                <a:ea typeface="Century"/>
                <a:cs typeface="Century"/>
                <a:sym typeface="Century"/>
              </a:rPr>
              <a:t>Simple Linear Regression: </a:t>
            </a:r>
            <a:r>
              <a:rPr lang="tr" sz="1500">
                <a:latin typeface="Century"/>
                <a:ea typeface="Century"/>
                <a:cs typeface="Century"/>
                <a:sym typeface="Century"/>
              </a:rPr>
              <a:t>Regression type used when there is only one independent variable.</a:t>
            </a:r>
            <a:endParaRPr sz="1500">
              <a:latin typeface="Century"/>
              <a:ea typeface="Century"/>
              <a:cs typeface="Century"/>
              <a:sym typeface="Century"/>
            </a:endParaRPr>
          </a:p>
          <a:p>
            <a:pPr marL="457200" lvl="0" indent="-323850" algn="l" rtl="0">
              <a:spcBef>
                <a:spcPts val="1000"/>
              </a:spcBef>
              <a:spcAft>
                <a:spcPts val="0"/>
              </a:spcAft>
              <a:buSzPts val="1500"/>
              <a:buFont typeface="Century"/>
              <a:buAutoNum type="arabicPeriod"/>
            </a:pPr>
            <a:r>
              <a:rPr lang="tr" sz="1500" b="1">
                <a:latin typeface="Century"/>
                <a:ea typeface="Century"/>
                <a:cs typeface="Century"/>
                <a:sym typeface="Century"/>
              </a:rPr>
              <a:t>Multiple Linear Regression: </a:t>
            </a:r>
            <a:r>
              <a:rPr lang="tr" sz="1500">
                <a:latin typeface="Century"/>
                <a:ea typeface="Century"/>
                <a:cs typeface="Century"/>
                <a:sym typeface="Century"/>
              </a:rPr>
              <a:t>It is a type of Regression used when there is more than one independent variable.</a:t>
            </a:r>
            <a:endParaRPr sz="1500">
              <a:latin typeface="Century"/>
              <a:ea typeface="Century"/>
              <a:cs typeface="Century"/>
              <a:sym typeface="Century"/>
            </a:endParaRPr>
          </a:p>
          <a:p>
            <a:pPr marL="457200" lvl="0" indent="-323850" algn="l" rtl="0">
              <a:spcBef>
                <a:spcPts val="1000"/>
              </a:spcBef>
              <a:spcAft>
                <a:spcPts val="0"/>
              </a:spcAft>
              <a:buSzPts val="1500"/>
              <a:buFont typeface="Century"/>
              <a:buAutoNum type="arabicPeriod"/>
            </a:pPr>
            <a:r>
              <a:rPr lang="tr" sz="1500" b="1">
                <a:latin typeface="Century"/>
                <a:ea typeface="Century"/>
                <a:cs typeface="Century"/>
                <a:sym typeface="Century"/>
              </a:rPr>
              <a:t>Polynomial Regression: </a:t>
            </a:r>
            <a:r>
              <a:rPr lang="tr" sz="1500">
                <a:latin typeface="Century"/>
                <a:ea typeface="Century"/>
                <a:cs typeface="Century"/>
                <a:sym typeface="Century"/>
              </a:rPr>
              <a:t>It is a type of Regression in which the relationship between the independent variable x and the dependent variable y is modeled as </a:t>
            </a:r>
            <a:r>
              <a:rPr lang="tr" sz="1500">
                <a:highlight>
                  <a:srgbClr val="C9DAF8"/>
                </a:highlight>
                <a:latin typeface="Century"/>
                <a:ea typeface="Century"/>
                <a:cs typeface="Century"/>
                <a:sym typeface="Century"/>
              </a:rPr>
              <a:t>an nth order polynomial in x.</a:t>
            </a:r>
            <a:endParaRPr sz="1500">
              <a:solidFill>
                <a:schemeClr val="dk1"/>
              </a:solidFill>
              <a:highlight>
                <a:srgbClr val="C9DAF8"/>
              </a:highlight>
              <a:latin typeface="Century"/>
              <a:ea typeface="Century"/>
              <a:cs typeface="Century"/>
              <a:sym typeface="Century"/>
            </a:endParaRPr>
          </a:p>
          <a:p>
            <a:pPr marL="0" lvl="0" indent="0" algn="l" rtl="0">
              <a:spcBef>
                <a:spcPts val="1000"/>
              </a:spcBef>
              <a:spcAft>
                <a:spcPts val="1000"/>
              </a:spcAft>
              <a:buNone/>
            </a:pPr>
            <a:endParaRPr>
              <a:latin typeface="Century"/>
              <a:ea typeface="Century"/>
              <a:cs typeface="Century"/>
              <a:sym typeface="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animEffect transition="in" filter="fade">
                                      <p:cBhvr>
                                        <p:cTn id="7" dur="1000"/>
                                        <p:tgtEl>
                                          <p:spTgt spid="1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0">
                                            <p:txEl>
                                              <p:pRg st="1" end="1"/>
                                            </p:txEl>
                                          </p:spTgt>
                                        </p:tgtEl>
                                        <p:attrNameLst>
                                          <p:attrName>style.visibility</p:attrName>
                                        </p:attrNameLst>
                                      </p:cBhvr>
                                      <p:to>
                                        <p:strVal val="visible"/>
                                      </p:to>
                                    </p:set>
                                    <p:animEffect transition="in" filter="fade">
                                      <p:cBhvr>
                                        <p:cTn id="12" dur="1000"/>
                                        <p:tgtEl>
                                          <p:spTgt spid="1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0">
                                            <p:txEl>
                                              <p:pRg st="2" end="2"/>
                                            </p:txEl>
                                          </p:spTgt>
                                        </p:tgtEl>
                                        <p:attrNameLst>
                                          <p:attrName>style.visibility</p:attrName>
                                        </p:attrNameLst>
                                      </p:cBhvr>
                                      <p:to>
                                        <p:strVal val="visible"/>
                                      </p:to>
                                    </p:set>
                                    <p:animEffect transition="in" filter="fade">
                                      <p:cBhvr>
                                        <p:cTn id="17" dur="1000"/>
                                        <p:tgtEl>
                                          <p:spTgt spid="14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0">
                                            <p:txEl>
                                              <p:pRg st="3" end="3"/>
                                            </p:txEl>
                                          </p:spTgt>
                                        </p:tgtEl>
                                        <p:attrNameLst>
                                          <p:attrName>style.visibility</p:attrName>
                                        </p:attrNameLst>
                                      </p:cBhvr>
                                      <p:to>
                                        <p:strVal val="visible"/>
                                      </p:to>
                                    </p:set>
                                    <p:animEffect transition="in" filter="fade">
                                      <p:cBhvr>
                                        <p:cTn id="22" dur="1000"/>
                                        <p:tgtEl>
                                          <p:spTgt spid="14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44"/>
        <p:cNvGrpSpPr/>
        <p:nvPr/>
      </p:nvGrpSpPr>
      <p:grpSpPr>
        <a:xfrm>
          <a:off x="0" y="0"/>
          <a:ext cx="0" cy="0"/>
          <a:chOff x="0" y="0"/>
          <a:chExt cx="0" cy="0"/>
        </a:xfrm>
      </p:grpSpPr>
      <p:sp>
        <p:nvSpPr>
          <p:cNvPr id="145" name="Google Shape;145;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Basic Linear Regression</a:t>
            </a:r>
            <a:endParaRPr/>
          </a:p>
        </p:txBody>
      </p:sp>
      <p:sp>
        <p:nvSpPr>
          <p:cNvPr id="146" name="Google Shape;146;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tr" b="1">
                <a:highlight>
                  <a:srgbClr val="FFFFFF"/>
                </a:highlight>
              </a:rPr>
              <a:t>Simple Linear Regression </a:t>
            </a:r>
            <a:r>
              <a:rPr lang="tr">
                <a:highlight>
                  <a:srgbClr val="FFFFFF"/>
                </a:highlight>
              </a:rPr>
              <a:t>uses an optimal straight line (also known as a regression line) to establish a relationship between a dependent variable (Y) and an independent variable (X).</a:t>
            </a:r>
            <a:endParaRPr>
              <a:highlight>
                <a:srgbClr val="FFFFFF"/>
              </a:highlight>
            </a:endParaRPr>
          </a:p>
          <a:p>
            <a:pPr marL="0" lvl="0" indent="0" algn="l" rtl="0">
              <a:lnSpc>
                <a:spcPct val="135714"/>
              </a:lnSpc>
              <a:spcBef>
                <a:spcPts val="0"/>
              </a:spcBef>
              <a:spcAft>
                <a:spcPts val="0"/>
              </a:spcAft>
              <a:buNone/>
            </a:pPr>
            <a:endParaRPr/>
          </a:p>
          <a:p>
            <a:pPr marL="0" lvl="0" indent="0" algn="l" rtl="0">
              <a:lnSpc>
                <a:spcPct val="135714"/>
              </a:lnSpc>
              <a:spcBef>
                <a:spcPts val="0"/>
              </a:spcBef>
              <a:spcAft>
                <a:spcPts val="0"/>
              </a:spcAft>
              <a:buNone/>
            </a:pPr>
            <a:r>
              <a:rPr lang="tr"/>
              <a:t>Regression tries to </a:t>
            </a:r>
            <a:r>
              <a:rPr lang="tr">
                <a:highlight>
                  <a:srgbClr val="C9DAF8"/>
                </a:highlight>
              </a:rPr>
              <a:t>find the most optimal line equation</a:t>
            </a:r>
            <a:r>
              <a:rPr lang="tr">
                <a:highlight>
                  <a:srgbClr val="FFFFFF"/>
                </a:highlight>
              </a:rPr>
              <a:t> </a:t>
            </a:r>
            <a:r>
              <a:rPr lang="tr"/>
              <a:t>that will try to fit all points.</a:t>
            </a:r>
            <a:endParaRPr/>
          </a:p>
        </p:txBody>
      </p:sp>
      <p:pic>
        <p:nvPicPr>
          <p:cNvPr id="147" name="Google Shape;147;p31"/>
          <p:cNvPicPr preferRelativeResize="0"/>
          <p:nvPr/>
        </p:nvPicPr>
        <p:blipFill>
          <a:blip r:embed="rId3">
            <a:alphaModFix/>
          </a:blip>
          <a:stretch>
            <a:fillRect/>
          </a:stretch>
        </p:blipFill>
        <p:spPr>
          <a:xfrm>
            <a:off x="953087" y="2700149"/>
            <a:ext cx="2777225" cy="1726625"/>
          </a:xfrm>
          <a:prstGeom prst="rect">
            <a:avLst/>
          </a:prstGeom>
          <a:noFill/>
          <a:ln>
            <a:noFill/>
          </a:ln>
        </p:spPr>
      </p:pic>
      <p:pic>
        <p:nvPicPr>
          <p:cNvPr id="148" name="Google Shape;148;p31"/>
          <p:cNvPicPr preferRelativeResize="0"/>
          <p:nvPr/>
        </p:nvPicPr>
        <p:blipFill>
          <a:blip r:embed="rId4">
            <a:alphaModFix/>
          </a:blip>
          <a:stretch>
            <a:fillRect/>
          </a:stretch>
        </p:blipFill>
        <p:spPr>
          <a:xfrm>
            <a:off x="5389350" y="2461100"/>
            <a:ext cx="2939626" cy="2204725"/>
          </a:xfrm>
          <a:prstGeom prst="rect">
            <a:avLst/>
          </a:prstGeom>
          <a:noFill/>
          <a:ln>
            <a:noFill/>
          </a:ln>
        </p:spPr>
      </p:pic>
      <p:pic>
        <p:nvPicPr>
          <p:cNvPr id="149" name="Google Shape;149;p31"/>
          <p:cNvPicPr preferRelativeResize="0"/>
          <p:nvPr/>
        </p:nvPicPr>
        <p:blipFill>
          <a:blip r:embed="rId5">
            <a:alphaModFix/>
          </a:blip>
          <a:stretch>
            <a:fillRect/>
          </a:stretch>
        </p:blipFill>
        <p:spPr>
          <a:xfrm>
            <a:off x="8680900" y="4466250"/>
            <a:ext cx="463100" cy="463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6">
                                            <p:txEl>
                                              <p:pRg st="0" end="0"/>
                                            </p:txEl>
                                          </p:spTgt>
                                        </p:tgtEl>
                                        <p:attrNameLst>
                                          <p:attrName>style.visibility</p:attrName>
                                        </p:attrNameLst>
                                      </p:cBhvr>
                                      <p:to>
                                        <p:strVal val="visible"/>
                                      </p:to>
                                    </p:set>
                                    <p:animEffect transition="in" filter="fade">
                                      <p:cBhvr>
                                        <p:cTn id="7" dur="1000"/>
                                        <p:tgtEl>
                                          <p:spTgt spid="1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6">
                                            <p:txEl>
                                              <p:pRg st="1" end="1"/>
                                            </p:txEl>
                                          </p:spTgt>
                                        </p:tgtEl>
                                        <p:attrNameLst>
                                          <p:attrName>style.visibility</p:attrName>
                                        </p:attrNameLst>
                                      </p:cBhvr>
                                      <p:to>
                                        <p:strVal val="visible"/>
                                      </p:to>
                                    </p:set>
                                    <p:animEffect transition="in" filter="fade">
                                      <p:cBhvr>
                                        <p:cTn id="12" dur="1000"/>
                                        <p:tgtEl>
                                          <p:spTgt spid="1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6">
                                            <p:txEl>
                                              <p:pRg st="2" end="2"/>
                                            </p:txEl>
                                          </p:spTgt>
                                        </p:tgtEl>
                                        <p:attrNameLst>
                                          <p:attrName>style.visibility</p:attrName>
                                        </p:attrNameLst>
                                      </p:cBhvr>
                                      <p:to>
                                        <p:strVal val="visible"/>
                                      </p:to>
                                    </p:set>
                                    <p:animEffect transition="in" filter="fade">
                                      <p:cBhvr>
                                        <p:cTn id="17" dur="1000"/>
                                        <p:tgtEl>
                                          <p:spTgt spid="1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53"/>
        <p:cNvGrpSpPr/>
        <p:nvPr/>
      </p:nvGrpSpPr>
      <p:grpSpPr>
        <a:xfrm>
          <a:off x="0" y="0"/>
          <a:ext cx="0" cy="0"/>
          <a:chOff x="0" y="0"/>
          <a:chExt cx="0" cy="0"/>
        </a:xfrm>
      </p:grpSpPr>
      <p:sp>
        <p:nvSpPr>
          <p:cNvPr id="154" name="Google Shape;15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Multiple Linear Regression</a:t>
            </a:r>
            <a:endParaRPr/>
          </a:p>
        </p:txBody>
      </p:sp>
      <p:sp>
        <p:nvSpPr>
          <p:cNvPr id="155" name="Google Shape;155;p32"/>
          <p:cNvSpPr txBox="1">
            <a:spLocks noGrp="1"/>
          </p:cNvSpPr>
          <p:nvPr>
            <p:ph type="body" idx="1"/>
          </p:nvPr>
        </p:nvSpPr>
        <p:spPr>
          <a:xfrm>
            <a:off x="311700" y="1152475"/>
            <a:ext cx="8408700" cy="341640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Clr>
                <a:schemeClr val="dk1"/>
              </a:buClr>
              <a:buSzPts val="1100"/>
              <a:buFont typeface="Arial"/>
              <a:buNone/>
            </a:pPr>
            <a:r>
              <a:rPr lang="tr" b="1">
                <a:highlight>
                  <a:srgbClr val="C9DAF8"/>
                </a:highlight>
              </a:rPr>
              <a:t>Multiple Linear Regression</a:t>
            </a:r>
            <a:r>
              <a:rPr lang="tr">
                <a:highlight>
                  <a:srgbClr val="FFFFFF"/>
                </a:highlight>
              </a:rPr>
              <a:t> uses an optimal straight line (also known as a regression line) to establish a relationship between the dependent variable (Y) and more than one independent variable (X).</a:t>
            </a:r>
            <a:endParaRPr>
              <a:highlight>
                <a:srgbClr val="FFFFFF"/>
              </a:highlight>
            </a:endParaRPr>
          </a:p>
        </p:txBody>
      </p:sp>
      <p:pic>
        <p:nvPicPr>
          <p:cNvPr id="156" name="Google Shape;156;p32"/>
          <p:cNvPicPr preferRelativeResize="0"/>
          <p:nvPr/>
        </p:nvPicPr>
        <p:blipFill>
          <a:blip r:embed="rId3">
            <a:alphaModFix/>
          </a:blip>
          <a:stretch>
            <a:fillRect/>
          </a:stretch>
        </p:blipFill>
        <p:spPr>
          <a:xfrm>
            <a:off x="5493575" y="2257513"/>
            <a:ext cx="2959450" cy="2219575"/>
          </a:xfrm>
          <a:prstGeom prst="rect">
            <a:avLst/>
          </a:prstGeom>
          <a:noFill/>
          <a:ln>
            <a:noFill/>
          </a:ln>
        </p:spPr>
      </p:pic>
      <p:pic>
        <p:nvPicPr>
          <p:cNvPr id="157" name="Google Shape;157;p32"/>
          <p:cNvPicPr preferRelativeResize="0"/>
          <p:nvPr/>
        </p:nvPicPr>
        <p:blipFill>
          <a:blip r:embed="rId4">
            <a:alphaModFix/>
          </a:blip>
          <a:stretch>
            <a:fillRect/>
          </a:stretch>
        </p:blipFill>
        <p:spPr>
          <a:xfrm>
            <a:off x="453274" y="2763650"/>
            <a:ext cx="4572001" cy="1207300"/>
          </a:xfrm>
          <a:prstGeom prst="rect">
            <a:avLst/>
          </a:prstGeom>
          <a:noFill/>
          <a:ln>
            <a:noFill/>
          </a:ln>
        </p:spPr>
      </p:pic>
      <p:pic>
        <p:nvPicPr>
          <p:cNvPr id="158" name="Google Shape;158;p32"/>
          <p:cNvPicPr preferRelativeResize="0"/>
          <p:nvPr/>
        </p:nvPicPr>
        <p:blipFill>
          <a:blip r:embed="rId5">
            <a:alphaModFix/>
          </a:blip>
          <a:stretch>
            <a:fillRect/>
          </a:stretch>
        </p:blipFill>
        <p:spPr>
          <a:xfrm>
            <a:off x="8680900" y="4466250"/>
            <a:ext cx="463100" cy="463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5">
                                            <p:txEl>
                                              <p:pRg st="0" end="0"/>
                                            </p:txEl>
                                          </p:spTgt>
                                        </p:tgtEl>
                                        <p:attrNameLst>
                                          <p:attrName>style.visibility</p:attrName>
                                        </p:attrNameLst>
                                      </p:cBhvr>
                                      <p:to>
                                        <p:strVal val="visible"/>
                                      </p:to>
                                    </p:set>
                                    <p:animEffect transition="in" filter="fade">
                                      <p:cBhvr>
                                        <p:cTn id="7" dur="1000"/>
                                        <p:tgtEl>
                                          <p:spTgt spid="1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62"/>
        <p:cNvGrpSpPr/>
        <p:nvPr/>
      </p:nvGrpSpPr>
      <p:grpSpPr>
        <a:xfrm>
          <a:off x="0" y="0"/>
          <a:ext cx="0" cy="0"/>
          <a:chOff x="0" y="0"/>
          <a:chExt cx="0" cy="0"/>
        </a:xfrm>
      </p:grpSpPr>
      <p:sp>
        <p:nvSpPr>
          <p:cNvPr id="163" name="Google Shape;163;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Polynomial Regression</a:t>
            </a:r>
            <a:endParaRPr/>
          </a:p>
        </p:txBody>
      </p:sp>
      <p:sp>
        <p:nvSpPr>
          <p:cNvPr id="164" name="Google Shape;164;p3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fontScale="92500"/>
          </a:bodyPr>
          <a:lstStyle/>
          <a:p>
            <a:pPr marL="0" lvl="0" indent="0" algn="l" rtl="0">
              <a:lnSpc>
                <a:spcPct val="135714"/>
              </a:lnSpc>
              <a:spcBef>
                <a:spcPts val="0"/>
              </a:spcBef>
              <a:spcAft>
                <a:spcPts val="0"/>
              </a:spcAft>
              <a:buNone/>
            </a:pPr>
            <a:r>
              <a:rPr lang="tr" b="1">
                <a:highlight>
                  <a:srgbClr val="FFFFFF"/>
                </a:highlight>
              </a:rPr>
              <a:t>Polynomial Regression </a:t>
            </a:r>
            <a:r>
              <a:rPr lang="tr">
                <a:highlight>
                  <a:srgbClr val="FFFFFF"/>
                </a:highlight>
              </a:rPr>
              <a:t>is a form of regression analysis in which the relationship between one or more independent variable x and dependent variable y is modeled as an nth order polynomial in x.</a:t>
            </a:r>
            <a:endParaRPr>
              <a:highlight>
                <a:srgbClr val="FFFFFF"/>
              </a:highlight>
            </a:endParaRPr>
          </a:p>
          <a:p>
            <a:pPr marL="0" lvl="0" indent="0" algn="l" rtl="0">
              <a:lnSpc>
                <a:spcPct val="135714"/>
              </a:lnSpc>
              <a:spcBef>
                <a:spcPts val="0"/>
              </a:spcBef>
              <a:spcAft>
                <a:spcPts val="0"/>
              </a:spcAft>
              <a:buNone/>
            </a:pPr>
            <a:endParaRPr/>
          </a:p>
          <a:p>
            <a:pPr marL="457200" lvl="0" indent="-317500" algn="l" rtl="0">
              <a:lnSpc>
                <a:spcPct val="135714"/>
              </a:lnSpc>
              <a:spcBef>
                <a:spcPts val="0"/>
              </a:spcBef>
              <a:spcAft>
                <a:spcPts val="0"/>
              </a:spcAft>
              <a:buSzPts val="1400"/>
              <a:buChar char="●"/>
            </a:pPr>
            <a:r>
              <a:rPr lang="tr"/>
              <a:t>In cases where our simple and multiple linear regression models fail to predict (when our data is nonlinear), we can better fit our model to our data with the help of polynomial regression. For this, we need to give the features we give to the model in degrees (exponential).</a:t>
            </a:r>
            <a:endParaRPr/>
          </a:p>
        </p:txBody>
      </p:sp>
      <p:pic>
        <p:nvPicPr>
          <p:cNvPr id="165" name="Google Shape;165;p33"/>
          <p:cNvPicPr preferRelativeResize="0"/>
          <p:nvPr/>
        </p:nvPicPr>
        <p:blipFill>
          <a:blip r:embed="rId3">
            <a:alphaModFix/>
          </a:blip>
          <a:stretch>
            <a:fillRect/>
          </a:stretch>
        </p:blipFill>
        <p:spPr>
          <a:xfrm>
            <a:off x="4170050" y="1215688"/>
            <a:ext cx="4821549" cy="2712125"/>
          </a:xfrm>
          <a:prstGeom prst="rect">
            <a:avLst/>
          </a:prstGeom>
          <a:noFill/>
          <a:ln>
            <a:noFill/>
          </a:ln>
        </p:spPr>
      </p:pic>
      <p:pic>
        <p:nvPicPr>
          <p:cNvPr id="166" name="Google Shape;166;p33"/>
          <p:cNvPicPr preferRelativeResize="0"/>
          <p:nvPr/>
        </p:nvPicPr>
        <p:blipFill>
          <a:blip r:embed="rId4">
            <a:alphaModFix/>
          </a:blip>
          <a:stretch>
            <a:fillRect/>
          </a:stretch>
        </p:blipFill>
        <p:spPr>
          <a:xfrm>
            <a:off x="8680900" y="4466250"/>
            <a:ext cx="463100" cy="463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4">
                                            <p:txEl>
                                              <p:pRg st="0" end="0"/>
                                            </p:txEl>
                                          </p:spTgt>
                                        </p:tgtEl>
                                        <p:attrNameLst>
                                          <p:attrName>style.visibility</p:attrName>
                                        </p:attrNameLst>
                                      </p:cBhvr>
                                      <p:to>
                                        <p:strVal val="visible"/>
                                      </p:to>
                                    </p:set>
                                    <p:animEffect transition="in" filter="fade">
                                      <p:cBhvr>
                                        <p:cTn id="7" dur="1000"/>
                                        <p:tgtEl>
                                          <p:spTgt spid="1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4">
                                            <p:txEl>
                                              <p:pRg st="1" end="1"/>
                                            </p:txEl>
                                          </p:spTgt>
                                        </p:tgtEl>
                                        <p:attrNameLst>
                                          <p:attrName>style.visibility</p:attrName>
                                        </p:attrNameLst>
                                      </p:cBhvr>
                                      <p:to>
                                        <p:strVal val="visible"/>
                                      </p:to>
                                    </p:set>
                                    <p:animEffect transition="in" filter="fade">
                                      <p:cBhvr>
                                        <p:cTn id="12" dur="1000"/>
                                        <p:tgtEl>
                                          <p:spTgt spid="1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4">
                                            <p:txEl>
                                              <p:pRg st="2" end="2"/>
                                            </p:txEl>
                                          </p:spTgt>
                                        </p:tgtEl>
                                        <p:attrNameLst>
                                          <p:attrName>style.visibility</p:attrName>
                                        </p:attrNameLst>
                                      </p:cBhvr>
                                      <p:to>
                                        <p:strVal val="visible"/>
                                      </p:to>
                                    </p:set>
                                    <p:animEffect transition="in" filter="fade">
                                      <p:cBhvr>
                                        <p:cTn id="17" dur="1000"/>
                                        <p:tgtEl>
                                          <p:spTgt spid="16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70"/>
        <p:cNvGrpSpPr/>
        <p:nvPr/>
      </p:nvGrpSpPr>
      <p:grpSpPr>
        <a:xfrm>
          <a:off x="0" y="0"/>
          <a:ext cx="0" cy="0"/>
          <a:chOff x="0" y="0"/>
          <a:chExt cx="0" cy="0"/>
        </a:xfrm>
      </p:grpSpPr>
      <p:sp>
        <p:nvSpPr>
          <p:cNvPr id="171" name="Google Shape;171;p34"/>
          <p:cNvSpPr txBox="1">
            <a:spLocks noGrp="1"/>
          </p:cNvSpPr>
          <p:nvPr>
            <p:ph type="ctrTitle"/>
          </p:nvPr>
        </p:nvSpPr>
        <p:spPr>
          <a:xfrm>
            <a:off x="311708" y="1545450"/>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tr"/>
              <a:t>Measuring the Performance of the Regression Model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75"/>
        <p:cNvGrpSpPr/>
        <p:nvPr/>
      </p:nvGrpSpPr>
      <p:grpSpPr>
        <a:xfrm>
          <a:off x="0" y="0"/>
          <a:ext cx="0" cy="0"/>
          <a:chOff x="0" y="0"/>
          <a:chExt cx="0" cy="0"/>
        </a:xfrm>
      </p:grpSpPr>
      <p:sp>
        <p:nvSpPr>
          <p:cNvPr id="176" name="Google Shape;176;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tr"/>
              <a:t>Error Concept</a:t>
            </a:r>
            <a:endParaRPr/>
          </a:p>
          <a:p>
            <a:pPr marL="0" lvl="0" indent="0" algn="l" rtl="0">
              <a:spcBef>
                <a:spcPts val="0"/>
              </a:spcBef>
              <a:spcAft>
                <a:spcPts val="0"/>
              </a:spcAft>
              <a:buNone/>
            </a:pPr>
            <a:endParaRPr/>
          </a:p>
        </p:txBody>
      </p:sp>
      <p:sp>
        <p:nvSpPr>
          <p:cNvPr id="177" name="Google Shape;177;p35"/>
          <p:cNvSpPr txBox="1">
            <a:spLocks noGrp="1"/>
          </p:cNvSpPr>
          <p:nvPr>
            <p:ph type="body" idx="1"/>
          </p:nvPr>
        </p:nvSpPr>
        <p:spPr>
          <a:xfrm>
            <a:off x="311700" y="1356000"/>
            <a:ext cx="3600300" cy="321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In our regression model, the error is the </a:t>
            </a:r>
            <a:r>
              <a:rPr lang="tr">
                <a:highlight>
                  <a:srgbClr val="C9DAF8"/>
                </a:highlight>
              </a:rPr>
              <a:t>distance </a:t>
            </a:r>
            <a:r>
              <a:rPr lang="tr"/>
              <a:t>between the true value of the data and its predicted value. Our goal is to minimize this distance for each of our data points.</a:t>
            </a:r>
            <a:endParaRPr/>
          </a:p>
          <a:p>
            <a:pPr marL="0" lvl="0" indent="0" algn="l" rtl="0">
              <a:spcBef>
                <a:spcPts val="1000"/>
              </a:spcBef>
              <a:spcAft>
                <a:spcPts val="1000"/>
              </a:spcAft>
              <a:buNone/>
            </a:pPr>
            <a:r>
              <a:rPr lang="tr"/>
              <a:t>Since negative errors and positive errors cancel each other out, we use certain statistical equations to calculate the error instead of doing standard addition.</a:t>
            </a:r>
            <a:endParaRPr/>
          </a:p>
        </p:txBody>
      </p:sp>
      <p:pic>
        <p:nvPicPr>
          <p:cNvPr id="178" name="Google Shape;178;p35"/>
          <p:cNvPicPr preferRelativeResize="0"/>
          <p:nvPr/>
        </p:nvPicPr>
        <p:blipFill>
          <a:blip r:embed="rId3">
            <a:alphaModFix/>
          </a:blip>
          <a:stretch>
            <a:fillRect/>
          </a:stretch>
        </p:blipFill>
        <p:spPr>
          <a:xfrm>
            <a:off x="5122700" y="1769741"/>
            <a:ext cx="3838125" cy="2228018"/>
          </a:xfrm>
          <a:prstGeom prst="rect">
            <a:avLst/>
          </a:prstGeom>
          <a:noFill/>
          <a:ln>
            <a:noFill/>
          </a:ln>
        </p:spPr>
      </p:pic>
      <p:pic>
        <p:nvPicPr>
          <p:cNvPr id="179" name="Google Shape;179;p35"/>
          <p:cNvPicPr preferRelativeResize="0"/>
          <p:nvPr/>
        </p:nvPicPr>
        <p:blipFill>
          <a:blip r:embed="rId4">
            <a:alphaModFix/>
          </a:blip>
          <a:stretch>
            <a:fillRect/>
          </a:stretch>
        </p:blipFill>
        <p:spPr>
          <a:xfrm>
            <a:off x="4021313" y="1718325"/>
            <a:ext cx="1101375" cy="2330850"/>
          </a:xfrm>
          <a:prstGeom prst="rect">
            <a:avLst/>
          </a:prstGeom>
          <a:noFill/>
          <a:ln>
            <a:noFill/>
          </a:ln>
        </p:spPr>
      </p:pic>
      <p:pic>
        <p:nvPicPr>
          <p:cNvPr id="180" name="Google Shape;180;p35"/>
          <p:cNvPicPr preferRelativeResize="0"/>
          <p:nvPr/>
        </p:nvPicPr>
        <p:blipFill>
          <a:blip r:embed="rId5">
            <a:alphaModFix/>
          </a:blip>
          <a:stretch>
            <a:fillRect/>
          </a:stretch>
        </p:blipFill>
        <p:spPr>
          <a:xfrm>
            <a:off x="8680900" y="4466250"/>
            <a:ext cx="463100" cy="463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7">
                                            <p:txEl>
                                              <p:pRg st="0" end="0"/>
                                            </p:txEl>
                                          </p:spTgt>
                                        </p:tgtEl>
                                        <p:attrNameLst>
                                          <p:attrName>style.visibility</p:attrName>
                                        </p:attrNameLst>
                                      </p:cBhvr>
                                      <p:to>
                                        <p:strVal val="visible"/>
                                      </p:to>
                                    </p:set>
                                    <p:animEffect transition="in" filter="fade">
                                      <p:cBhvr>
                                        <p:cTn id="7" dur="1000"/>
                                        <p:tgtEl>
                                          <p:spTgt spid="1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7">
                                            <p:txEl>
                                              <p:pRg st="1" end="1"/>
                                            </p:txEl>
                                          </p:spTgt>
                                        </p:tgtEl>
                                        <p:attrNameLst>
                                          <p:attrName>style.visibility</p:attrName>
                                        </p:attrNameLst>
                                      </p:cBhvr>
                                      <p:to>
                                        <p:strVal val="visible"/>
                                      </p:to>
                                    </p:set>
                                    <p:animEffect transition="in" filter="fade">
                                      <p:cBhvr>
                                        <p:cTn id="12" dur="1000"/>
                                        <p:tgtEl>
                                          <p:spTgt spid="17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1096</Words>
  <Application>Microsoft Macintosh PowerPoint</Application>
  <PresentationFormat>On-screen Show (16:9)</PresentationFormat>
  <Paragraphs>84</Paragraphs>
  <Slides>16</Slides>
  <Notes>16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Century</vt:lpstr>
      <vt:lpstr>Fira Sans ExtraBold</vt:lpstr>
      <vt:lpstr>Arial</vt:lpstr>
      <vt:lpstr>Simple Light</vt:lpstr>
      <vt:lpstr>Simple Light</vt:lpstr>
      <vt:lpstr>Day 2</vt:lpstr>
      <vt:lpstr>What Will We Learn Today?</vt:lpstr>
      <vt:lpstr>What is Regression?</vt:lpstr>
      <vt:lpstr>Regression Types</vt:lpstr>
      <vt:lpstr>Basic Linear Regression</vt:lpstr>
      <vt:lpstr>Multiple Linear Regression</vt:lpstr>
      <vt:lpstr>Polynomial Regression</vt:lpstr>
      <vt:lpstr>Measuring the Performance of the Regression Model</vt:lpstr>
      <vt:lpstr>Error Concept </vt:lpstr>
      <vt:lpstr>R-squared (R²)</vt:lpstr>
      <vt:lpstr>Mean Absolute Error (MAE)</vt:lpstr>
      <vt:lpstr>Mean Squared Error (MSE)</vt:lpstr>
      <vt:lpstr>Mean Squared Error (MSE)</vt:lpstr>
      <vt:lpstr>Errors Encountered in Model Training</vt:lpstr>
      <vt:lpstr>Underfitting &amp; Overfitting</vt:lpstr>
      <vt:lpstr>Underfitting &amp; Overfitting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2</dc:title>
  <cp:lastModifiedBy>Akashdeep Makkar</cp:lastModifiedBy>
  <cp:revision>3</cp:revision>
  <dcterms:modified xsi:type="dcterms:W3CDTF">2023-02-12T05:21:58Z</dcterms:modified>
</cp:coreProperties>
</file>