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62" r:id="rId2"/>
    <p:sldId id="263" r:id="rId3"/>
    <p:sldId id="264" r:id="rId4"/>
    <p:sldId id="267"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Lst>
  <p:sldSz cx="9144000" cy="5143500" type="screen16x9"/>
  <p:notesSz cx="6858000" cy="9144000"/>
  <p:embeddedFontLst>
    <p:embeddedFont>
      <p:font typeface="Century" panose="02040604050505020304" pitchFamily="18" charset="0"/>
      <p:regular r:id="rId22"/>
    </p:embeddedFont>
    <p:embeddedFont>
      <p:font typeface="Fira Sans ExtraBold" panose="020F0502020204030204" pitchFamily="34" charset="0"/>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E12AE6-C697-40FE-A336-82254BCF56DE}">
  <a:tblStyle styleId="{F0E12AE6-C697-40FE-A336-82254BCF56D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7"/>
  </p:normalViewPr>
  <p:slideViewPr>
    <p:cSldViewPr snapToGrid="0">
      <p:cViewPr varScale="1">
        <p:scale>
          <a:sx n="135" d="100"/>
          <a:sy n="135" d="100"/>
        </p:scale>
        <p:origin x="960" y="1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781e6e0b6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e781e6e0b6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endParaRPr sz="1400">
              <a:latin typeface="Century"/>
              <a:ea typeface="Century"/>
              <a:cs typeface="Century"/>
              <a:sym typeface="Century"/>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0778a0a638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0778a0a638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0778a0a63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0778a0a63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0778a0a63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0778a0a63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0778a0a638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0778a0a638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0778a0a638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0778a0a638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0778a0a638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0778a0a638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0778a0a638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0778a0a638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0778a0a638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0778a0a638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0778a0a638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0778a0a638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0778a0a638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0778a0a638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0778a0a638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0778a0a638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0778a0a638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0778a0a638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778a0a638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778a0a63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latin typeface="Century"/>
              <a:ea typeface="Century"/>
              <a:cs typeface="Century"/>
              <a:sym typeface="Century"/>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0778a0a63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0778a0a63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0778a0a638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0778a0a638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778a0a638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0778a0a638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0778a0a63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0778a0a63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0778a0a638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0778a0a638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pattFill prst="pct5">
          <a:fgClr>
            <a:schemeClr val="lt1"/>
          </a:fgClr>
          <a:bgClr>
            <a:schemeClr val="bg1"/>
          </a:bgClr>
        </a:patt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Century"/>
              <a:buNone/>
              <a:defRPr sz="2800">
                <a:solidFill>
                  <a:schemeClr val="dk1"/>
                </a:solidFill>
                <a:latin typeface="Century"/>
                <a:ea typeface="Century"/>
                <a:cs typeface="Century"/>
                <a:sym typeface="Century"/>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750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1pPr>
            <a:lvl2pPr marL="914400" lvl="1" indent="-31750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2pPr>
            <a:lvl3pPr marL="1371600" lvl="2" indent="-31750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3pPr>
            <a:lvl4pPr marL="1828800" lvl="3" indent="-31750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4pPr>
            <a:lvl5pPr marL="2286000" lvl="4" indent="-31750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5pPr>
            <a:lvl6pPr marL="2743200" lvl="5" indent="-31750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6pPr>
            <a:lvl7pPr marL="3200400" lvl="6" indent="-31750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7pPr>
            <a:lvl8pPr marL="3657600" lvl="7" indent="-31750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8pPr>
            <a:lvl9pPr marL="4114800" lvl="8" indent="-31750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tr"/>
              <a:t>‹#›</a:t>
            </a:fld>
            <a:endParaRPr/>
          </a:p>
        </p:txBody>
      </p:sp>
      <p:sp>
        <p:nvSpPr>
          <p:cNvPr id="9" name="Google Shape;9;p1"/>
          <p:cNvSpPr/>
          <p:nvPr/>
        </p:nvSpPr>
        <p:spPr>
          <a:xfrm>
            <a:off x="0" y="4928400"/>
            <a:ext cx="9144000" cy="215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accent1"/>
              </a:highlight>
            </a:endParaRPr>
          </a:p>
        </p:txBody>
      </p:sp>
      <p:sp>
        <p:nvSpPr>
          <p:cNvPr id="10" name="Google Shape;10;p1"/>
          <p:cNvSpPr txBox="1"/>
          <p:nvPr/>
        </p:nvSpPr>
        <p:spPr>
          <a:xfrm>
            <a:off x="2642400" y="4835850"/>
            <a:ext cx="38592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tr" sz="1300">
                <a:solidFill>
                  <a:schemeClr val="lt1"/>
                </a:solidFill>
                <a:latin typeface="Fira Sans ExtraBold"/>
                <a:ea typeface="Fira Sans ExtraBold"/>
                <a:cs typeface="Fira Sans ExtraBold"/>
                <a:sym typeface="Fira Sans ExtraBold"/>
              </a:rPr>
              <a:t>globalaihub.com</a:t>
            </a:r>
            <a:endParaRPr sz="1300">
              <a:solidFill>
                <a:schemeClr val="lt1"/>
              </a:solidFill>
              <a:latin typeface="Fira Sans ExtraBold"/>
              <a:ea typeface="Fira Sans ExtraBold"/>
              <a:cs typeface="Fira Sans ExtraBold"/>
              <a:sym typeface="Fira Sans ExtraBold"/>
            </a:endParaRPr>
          </a:p>
        </p:txBody>
      </p:sp>
      <p:pic>
        <p:nvPicPr>
          <p:cNvPr id="11" name="Google Shape;11;p1"/>
          <p:cNvPicPr preferRelativeResize="0"/>
          <p:nvPr/>
        </p:nvPicPr>
        <p:blipFill rotWithShape="1">
          <a:blip r:embed="rId13">
            <a:alphaModFix/>
          </a:blip>
          <a:srcRect/>
          <a:stretch/>
        </p:blipFill>
        <p:spPr>
          <a:xfrm>
            <a:off x="7341000" y="114825"/>
            <a:ext cx="1680150" cy="255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What is Classification?</a:t>
            </a:r>
            <a:endParaRPr/>
          </a:p>
        </p:txBody>
      </p:sp>
      <p:sp>
        <p:nvSpPr>
          <p:cNvPr id="100" name="Google Shape;100;p19"/>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tr">
                <a:solidFill>
                  <a:srgbClr val="252525"/>
                </a:solidFill>
              </a:rPr>
              <a:t>It is a supervised learning algorithm where input data can be easily categorized, tagging data and classifying them. There can be </a:t>
            </a:r>
            <a:r>
              <a:rPr lang="tr" b="1">
                <a:solidFill>
                  <a:srgbClr val="252525"/>
                </a:solidFill>
              </a:rPr>
              <a:t>binary classifiers</a:t>
            </a:r>
            <a:r>
              <a:rPr lang="tr">
                <a:solidFill>
                  <a:srgbClr val="252525"/>
                </a:solidFill>
              </a:rPr>
              <a:t> with only two outcomes, or </a:t>
            </a:r>
            <a:r>
              <a:rPr lang="tr" b="1">
                <a:solidFill>
                  <a:srgbClr val="252525"/>
                </a:solidFill>
              </a:rPr>
              <a:t>multiclass classifiers</a:t>
            </a:r>
            <a:r>
              <a:rPr lang="tr">
                <a:solidFill>
                  <a:srgbClr val="252525"/>
                </a:solidFill>
              </a:rPr>
              <a:t> with more than two.</a:t>
            </a:r>
            <a:endParaRPr>
              <a:solidFill>
                <a:srgbClr val="252525"/>
              </a:solidFill>
            </a:endParaRPr>
          </a:p>
          <a:p>
            <a:pPr marL="0" lvl="0" indent="0" algn="l" rtl="0">
              <a:lnSpc>
                <a:spcPct val="135714"/>
              </a:lnSpc>
              <a:spcBef>
                <a:spcPts val="0"/>
              </a:spcBef>
              <a:spcAft>
                <a:spcPts val="0"/>
              </a:spcAft>
              <a:buNone/>
            </a:pPr>
            <a:endParaRPr>
              <a:solidFill>
                <a:srgbClr val="252525"/>
              </a:solidFill>
            </a:endParaRPr>
          </a:p>
          <a:p>
            <a:pPr marL="0" lvl="0" indent="0" algn="l" rtl="0">
              <a:lnSpc>
                <a:spcPct val="135714"/>
              </a:lnSpc>
              <a:spcBef>
                <a:spcPts val="0"/>
              </a:spcBef>
              <a:spcAft>
                <a:spcPts val="0"/>
              </a:spcAft>
              <a:buNone/>
            </a:pPr>
            <a:r>
              <a:rPr lang="tr">
                <a:solidFill>
                  <a:srgbClr val="252525"/>
                </a:solidFill>
              </a:rPr>
              <a:t>It can be performed on both structured and unstructured data, as it is the process of classifying a particular dataset. The process begins with estimating the class of given data points. Classes are often called targets, tags, or categories.</a:t>
            </a:r>
            <a:endParaRPr>
              <a:highlight>
                <a:schemeClr val="lt1"/>
              </a:highlight>
            </a:endParaRPr>
          </a:p>
          <a:p>
            <a:pPr marL="0" lvl="0" indent="0" algn="l" rtl="0">
              <a:lnSpc>
                <a:spcPct val="135714"/>
              </a:lnSpc>
              <a:spcBef>
                <a:spcPts val="0"/>
              </a:spcBef>
              <a:spcAft>
                <a:spcPts val="0"/>
              </a:spcAft>
              <a:buNone/>
            </a:pPr>
            <a:endParaRPr>
              <a:highlight>
                <a:schemeClr val="lt1"/>
              </a:highlight>
            </a:endParaRPr>
          </a:p>
          <a:p>
            <a:pPr marL="0" lvl="0" indent="0" algn="l" rtl="0">
              <a:spcBef>
                <a:spcPts val="0"/>
              </a:spcBef>
              <a:spcAft>
                <a:spcPts val="1200"/>
              </a:spcAft>
              <a:buNone/>
            </a:pPr>
            <a:endParaRPr>
              <a:highlight>
                <a:schemeClr val="lt1"/>
              </a:highlight>
            </a:endParaRPr>
          </a:p>
        </p:txBody>
      </p:sp>
      <p:pic>
        <p:nvPicPr>
          <p:cNvPr id="101" name="Google Shape;101;p19"/>
          <p:cNvPicPr preferRelativeResize="0"/>
          <p:nvPr/>
        </p:nvPicPr>
        <p:blipFill>
          <a:blip r:embed="rId3">
            <a:alphaModFix/>
          </a:blip>
          <a:stretch>
            <a:fillRect/>
          </a:stretch>
        </p:blipFill>
        <p:spPr>
          <a:xfrm>
            <a:off x="4572000" y="1267838"/>
            <a:ext cx="3950225" cy="3185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83"/>
        <p:cNvGrpSpPr/>
        <p:nvPr/>
      </p:nvGrpSpPr>
      <p:grpSpPr>
        <a:xfrm>
          <a:off x="0" y="0"/>
          <a:ext cx="0" cy="0"/>
          <a:chOff x="0" y="0"/>
          <a:chExt cx="0" cy="0"/>
        </a:xfrm>
      </p:grpSpPr>
      <p:sp>
        <p:nvSpPr>
          <p:cNvPr id="184" name="Google Shape;18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Why Accuracy Alone Isn't Enough?</a:t>
            </a:r>
            <a:endParaRPr/>
          </a:p>
        </p:txBody>
      </p:sp>
      <p:sp>
        <p:nvSpPr>
          <p:cNvPr id="185" name="Google Shape;185;p31"/>
          <p:cNvSpPr txBox="1">
            <a:spLocks noGrp="1"/>
          </p:cNvSpPr>
          <p:nvPr>
            <p:ph type="body" idx="1"/>
          </p:nvPr>
        </p:nvSpPr>
        <p:spPr>
          <a:xfrm>
            <a:off x="311700" y="1152475"/>
            <a:ext cx="8520600" cy="1547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tr" b="1"/>
              <a:t>Total Mail Count:</a:t>
            </a:r>
            <a:r>
              <a:rPr lang="tr"/>
              <a:t> 100</a:t>
            </a:r>
            <a:endParaRPr/>
          </a:p>
          <a:p>
            <a:pPr marL="0" lvl="0" indent="0" algn="l" rtl="0">
              <a:spcBef>
                <a:spcPts val="1200"/>
              </a:spcBef>
              <a:spcAft>
                <a:spcPts val="0"/>
              </a:spcAft>
              <a:buNone/>
            </a:pPr>
            <a:r>
              <a:rPr lang="tr" b="1"/>
              <a:t>Spam E-Mail Count: </a:t>
            </a:r>
            <a:r>
              <a:rPr lang="tr"/>
              <a:t>98</a:t>
            </a:r>
            <a:endParaRPr/>
          </a:p>
          <a:p>
            <a:pPr marL="0" lvl="0" indent="0" algn="l" rtl="0">
              <a:spcBef>
                <a:spcPts val="1200"/>
              </a:spcBef>
              <a:spcAft>
                <a:spcPts val="0"/>
              </a:spcAft>
              <a:buNone/>
            </a:pPr>
            <a:r>
              <a:rPr lang="tr" b="1"/>
              <a:t>Not Spam E-Mail Count:</a:t>
            </a:r>
            <a:r>
              <a:rPr lang="tr"/>
              <a:t> 2</a:t>
            </a:r>
            <a:endParaRPr/>
          </a:p>
          <a:p>
            <a:pPr marL="0" lvl="0" indent="0" algn="l" rtl="0">
              <a:spcBef>
                <a:spcPts val="1200"/>
              </a:spcBef>
              <a:spcAft>
                <a:spcPts val="1200"/>
              </a:spcAft>
              <a:buNone/>
            </a:pPr>
            <a:r>
              <a:rPr lang="tr" b="1"/>
              <a:t>Hypothesis: </a:t>
            </a:r>
            <a:r>
              <a:rPr lang="tr"/>
              <a:t>Modelin tüm mailler için Spam tahmini gerçekleştirmesi</a:t>
            </a:r>
            <a:endParaRPr/>
          </a:p>
        </p:txBody>
      </p:sp>
      <p:graphicFrame>
        <p:nvGraphicFramePr>
          <p:cNvPr id="186" name="Google Shape;186;p31"/>
          <p:cNvGraphicFramePr/>
          <p:nvPr/>
        </p:nvGraphicFramePr>
        <p:xfrm>
          <a:off x="311700" y="2823800"/>
          <a:ext cx="8520600" cy="1745075"/>
        </p:xfrm>
        <a:graphic>
          <a:graphicData uri="http://schemas.openxmlformats.org/drawingml/2006/table">
            <a:tbl>
              <a:tblPr>
                <a:noFill/>
                <a:tableStyleId>{F0E12AE6-C697-40FE-A336-82254BCF56DE}</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855450">
                <a:tc>
                  <a:txBody>
                    <a:bodyPr/>
                    <a:lstStyle/>
                    <a:p>
                      <a:pPr marL="0" lvl="0" indent="0" algn="l" rtl="0">
                        <a:spcBef>
                          <a:spcPts val="0"/>
                        </a:spcBef>
                        <a:spcAft>
                          <a:spcPts val="0"/>
                        </a:spcAft>
                        <a:buNone/>
                      </a:pPr>
                      <a:r>
                        <a:rPr lang="tr" b="1"/>
                        <a:t>True Positive</a:t>
                      </a:r>
                      <a:endParaRPr b="1"/>
                    </a:p>
                    <a:p>
                      <a:pPr marL="0" lvl="0" indent="0" algn="l" rtl="0">
                        <a:spcBef>
                          <a:spcPts val="0"/>
                        </a:spcBef>
                        <a:spcAft>
                          <a:spcPts val="0"/>
                        </a:spcAft>
                        <a:buNone/>
                      </a:pPr>
                      <a:r>
                        <a:rPr lang="tr" sz="2000"/>
                        <a:t>98</a:t>
                      </a:r>
                      <a:endParaRPr sz="2000"/>
                    </a:p>
                  </a:txBody>
                  <a:tcPr marL="91425" marR="91425" marT="91425" marB="91425">
                    <a:solidFill>
                      <a:srgbClr val="6AA84F"/>
                    </a:solidFill>
                  </a:tcPr>
                </a:tc>
                <a:tc>
                  <a:txBody>
                    <a:bodyPr/>
                    <a:lstStyle/>
                    <a:p>
                      <a:pPr marL="0" lvl="0" indent="0" algn="l" rtl="0">
                        <a:spcBef>
                          <a:spcPts val="0"/>
                        </a:spcBef>
                        <a:spcAft>
                          <a:spcPts val="0"/>
                        </a:spcAft>
                        <a:buNone/>
                      </a:pPr>
                      <a:r>
                        <a:rPr lang="tr" b="1">
                          <a:solidFill>
                            <a:schemeClr val="dk1"/>
                          </a:solidFill>
                        </a:rPr>
                        <a:t>False Positive</a:t>
                      </a:r>
                      <a:endParaRPr b="1">
                        <a:solidFill>
                          <a:schemeClr val="dk1"/>
                        </a:solidFill>
                      </a:endParaRPr>
                    </a:p>
                    <a:p>
                      <a:pPr marL="0" lvl="0" indent="0" algn="l" rtl="0">
                        <a:spcBef>
                          <a:spcPts val="0"/>
                        </a:spcBef>
                        <a:spcAft>
                          <a:spcPts val="0"/>
                        </a:spcAft>
                        <a:buNone/>
                      </a:pPr>
                      <a:r>
                        <a:rPr lang="tr" sz="2000">
                          <a:solidFill>
                            <a:schemeClr val="dk1"/>
                          </a:solidFill>
                        </a:rPr>
                        <a:t>2</a:t>
                      </a:r>
                      <a:endParaRPr b="1">
                        <a:solidFill>
                          <a:schemeClr val="dk1"/>
                        </a:solidFill>
                      </a:endParaRPr>
                    </a:p>
                  </a:txBody>
                  <a:tcPr marL="91425" marR="91425" marT="91425" marB="91425">
                    <a:solidFill>
                      <a:srgbClr val="CC0000"/>
                    </a:solidFill>
                  </a:tcPr>
                </a:tc>
                <a:extLst>
                  <a:ext uri="{0D108BD9-81ED-4DB2-BD59-A6C34878D82A}">
                    <a16:rowId xmlns:a16="http://schemas.microsoft.com/office/drawing/2014/main" val="10000"/>
                  </a:ext>
                </a:extLst>
              </a:tr>
              <a:tr h="889625">
                <a:tc>
                  <a:txBody>
                    <a:bodyPr/>
                    <a:lstStyle/>
                    <a:p>
                      <a:pPr marL="0" lvl="0" indent="0" algn="l" rtl="0">
                        <a:spcBef>
                          <a:spcPts val="0"/>
                        </a:spcBef>
                        <a:spcAft>
                          <a:spcPts val="0"/>
                        </a:spcAft>
                        <a:buNone/>
                      </a:pPr>
                      <a:r>
                        <a:rPr lang="tr" b="1">
                          <a:solidFill>
                            <a:schemeClr val="dk1"/>
                          </a:solidFill>
                        </a:rPr>
                        <a:t>False Negative</a:t>
                      </a:r>
                      <a:endParaRPr b="1">
                        <a:solidFill>
                          <a:schemeClr val="dk1"/>
                        </a:solidFill>
                      </a:endParaRPr>
                    </a:p>
                    <a:p>
                      <a:pPr marL="0" lvl="0" indent="0" algn="l" rtl="0">
                        <a:spcBef>
                          <a:spcPts val="0"/>
                        </a:spcBef>
                        <a:spcAft>
                          <a:spcPts val="0"/>
                        </a:spcAft>
                        <a:buNone/>
                      </a:pPr>
                      <a:r>
                        <a:rPr lang="tr" sz="2000">
                          <a:solidFill>
                            <a:schemeClr val="dk1"/>
                          </a:solidFill>
                        </a:rPr>
                        <a:t>0</a:t>
                      </a:r>
                      <a:endParaRPr b="1">
                        <a:solidFill>
                          <a:schemeClr val="dk1"/>
                        </a:solidFill>
                      </a:endParaRPr>
                    </a:p>
                  </a:txBody>
                  <a:tcPr marL="91425" marR="91425" marT="91425" marB="91425">
                    <a:solidFill>
                      <a:srgbClr val="CC0000"/>
                    </a:solidFill>
                  </a:tcPr>
                </a:tc>
                <a:tc>
                  <a:txBody>
                    <a:bodyPr/>
                    <a:lstStyle/>
                    <a:p>
                      <a:pPr marL="0" lvl="0" indent="0" algn="l" rtl="0">
                        <a:spcBef>
                          <a:spcPts val="0"/>
                        </a:spcBef>
                        <a:spcAft>
                          <a:spcPts val="0"/>
                        </a:spcAft>
                        <a:buNone/>
                      </a:pPr>
                      <a:r>
                        <a:rPr lang="tr" b="1">
                          <a:solidFill>
                            <a:schemeClr val="dk1"/>
                          </a:solidFill>
                        </a:rPr>
                        <a:t>True Negative</a:t>
                      </a:r>
                      <a:endParaRPr b="1">
                        <a:solidFill>
                          <a:schemeClr val="dk1"/>
                        </a:solidFill>
                      </a:endParaRPr>
                    </a:p>
                    <a:p>
                      <a:pPr marL="0" lvl="0" indent="0" algn="l" rtl="0">
                        <a:spcBef>
                          <a:spcPts val="0"/>
                        </a:spcBef>
                        <a:spcAft>
                          <a:spcPts val="0"/>
                        </a:spcAft>
                        <a:buNone/>
                      </a:pPr>
                      <a:r>
                        <a:rPr lang="tr" sz="2000">
                          <a:solidFill>
                            <a:schemeClr val="dk1"/>
                          </a:solidFill>
                        </a:rPr>
                        <a:t>0</a:t>
                      </a:r>
                      <a:endParaRPr b="1">
                        <a:solidFill>
                          <a:schemeClr val="dk1"/>
                        </a:solidFill>
                      </a:endParaRPr>
                    </a:p>
                  </a:txBody>
                  <a:tcPr marL="91425" marR="91425" marT="91425" marB="91425">
                    <a:solidFill>
                      <a:srgbClr val="6AA84F"/>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Precision &amp; Recall</a:t>
            </a:r>
            <a:endParaRPr/>
          </a:p>
        </p:txBody>
      </p:sp>
      <p:sp>
        <p:nvSpPr>
          <p:cNvPr id="192" name="Google Shape;192;p32"/>
          <p:cNvSpPr txBox="1">
            <a:spLocks noGrp="1"/>
          </p:cNvSpPr>
          <p:nvPr>
            <p:ph type="body" idx="1"/>
          </p:nvPr>
        </p:nvSpPr>
        <p:spPr>
          <a:xfrm>
            <a:off x="311700" y="1152475"/>
            <a:ext cx="8520600" cy="4626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1200"/>
              </a:spcAft>
              <a:buNone/>
            </a:pPr>
            <a:r>
              <a:rPr lang="tr"/>
              <a:t>Precision and Recall are two metrics that measure the performance of the classification model.</a:t>
            </a:r>
            <a:endParaRPr/>
          </a:p>
        </p:txBody>
      </p:sp>
      <p:sp>
        <p:nvSpPr>
          <p:cNvPr id="193" name="Google Shape;193;p32"/>
          <p:cNvSpPr txBox="1">
            <a:spLocks noGrp="1"/>
          </p:cNvSpPr>
          <p:nvPr>
            <p:ph type="body" idx="1"/>
          </p:nvPr>
        </p:nvSpPr>
        <p:spPr>
          <a:xfrm>
            <a:off x="375600" y="1749825"/>
            <a:ext cx="4004700" cy="2940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b="1"/>
              <a:t>Precision: </a:t>
            </a:r>
            <a:r>
              <a:rPr lang="tr"/>
              <a:t>It is a metric that seeks to answer of </a:t>
            </a:r>
            <a:r>
              <a:rPr lang="tr" i="1"/>
              <a:t>“How many of the positive predictions were correct?” </a:t>
            </a:r>
            <a:endParaRPr/>
          </a:p>
          <a:p>
            <a:pPr marL="0" lvl="0" indent="0" algn="l" rtl="0">
              <a:spcBef>
                <a:spcPts val="1200"/>
              </a:spcBef>
              <a:spcAft>
                <a:spcPts val="0"/>
              </a:spcAft>
              <a:buNone/>
            </a:pPr>
            <a:r>
              <a:rPr lang="tr"/>
              <a:t>We can use the following Precision formula to answer this question:</a:t>
            </a:r>
            <a:endParaRPr/>
          </a:p>
          <a:p>
            <a:pPr marL="0" lvl="0" indent="0" algn="l" rtl="0">
              <a:spcBef>
                <a:spcPts val="1200"/>
              </a:spcBef>
              <a:spcAft>
                <a:spcPts val="1200"/>
              </a:spcAft>
              <a:buNone/>
            </a:pPr>
            <a:endParaRPr/>
          </a:p>
        </p:txBody>
      </p:sp>
      <p:sp>
        <p:nvSpPr>
          <p:cNvPr id="194" name="Google Shape;194;p32"/>
          <p:cNvSpPr txBox="1">
            <a:spLocks noGrp="1"/>
          </p:cNvSpPr>
          <p:nvPr>
            <p:ph type="body" idx="1"/>
          </p:nvPr>
        </p:nvSpPr>
        <p:spPr>
          <a:xfrm>
            <a:off x="4572000" y="1703575"/>
            <a:ext cx="4004700" cy="2940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b="1"/>
              <a:t>Recall: </a:t>
            </a:r>
            <a:r>
              <a:rPr lang="tr"/>
              <a:t>It is a metric that seeks to answer of </a:t>
            </a:r>
            <a:r>
              <a:rPr lang="tr" i="1"/>
              <a:t>“How many of the actually positive results were predicted correctly?”</a:t>
            </a:r>
            <a:endParaRPr i="1"/>
          </a:p>
          <a:p>
            <a:pPr marL="0" lvl="0" indent="0" algn="l" rtl="0">
              <a:spcBef>
                <a:spcPts val="1200"/>
              </a:spcBef>
              <a:spcAft>
                <a:spcPts val="0"/>
              </a:spcAft>
              <a:buClr>
                <a:schemeClr val="dk1"/>
              </a:buClr>
              <a:buSzPts val="1100"/>
              <a:buFont typeface="Arial"/>
              <a:buNone/>
            </a:pPr>
            <a:r>
              <a:rPr lang="tr"/>
              <a:t>We can use the following Recall formula to answer this question:</a:t>
            </a:r>
            <a:endParaRPr/>
          </a:p>
          <a:p>
            <a:pPr marL="0" lvl="0" indent="0" algn="l" rtl="0">
              <a:spcBef>
                <a:spcPts val="1200"/>
              </a:spcBef>
              <a:spcAft>
                <a:spcPts val="1200"/>
              </a:spcAft>
              <a:buNone/>
            </a:pPr>
            <a:endParaRPr/>
          </a:p>
        </p:txBody>
      </p:sp>
      <p:pic>
        <p:nvPicPr>
          <p:cNvPr id="195" name="Google Shape;195;p32"/>
          <p:cNvPicPr preferRelativeResize="0"/>
          <p:nvPr/>
        </p:nvPicPr>
        <p:blipFill>
          <a:blip r:embed="rId3">
            <a:alphaModFix/>
          </a:blip>
          <a:stretch>
            <a:fillRect/>
          </a:stretch>
        </p:blipFill>
        <p:spPr>
          <a:xfrm>
            <a:off x="375600" y="3375625"/>
            <a:ext cx="3357999" cy="645450"/>
          </a:xfrm>
          <a:prstGeom prst="rect">
            <a:avLst/>
          </a:prstGeom>
          <a:noFill/>
          <a:ln>
            <a:noFill/>
          </a:ln>
        </p:spPr>
      </p:pic>
      <p:pic>
        <p:nvPicPr>
          <p:cNvPr id="196" name="Google Shape;196;p32"/>
          <p:cNvPicPr preferRelativeResize="0"/>
          <p:nvPr/>
        </p:nvPicPr>
        <p:blipFill>
          <a:blip r:embed="rId4">
            <a:alphaModFix/>
          </a:blip>
          <a:stretch>
            <a:fillRect/>
          </a:stretch>
        </p:blipFill>
        <p:spPr>
          <a:xfrm>
            <a:off x="4572000" y="3412000"/>
            <a:ext cx="3471995" cy="57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00"/>
        <p:cNvGrpSpPr/>
        <p:nvPr/>
      </p:nvGrpSpPr>
      <p:grpSpPr>
        <a:xfrm>
          <a:off x="0" y="0"/>
          <a:ext cx="0" cy="0"/>
          <a:chOff x="0" y="0"/>
          <a:chExt cx="0" cy="0"/>
        </a:xfrm>
      </p:grpSpPr>
      <p:sp>
        <p:nvSpPr>
          <p:cNvPr id="201" name="Google Shape;201;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Precision &amp; Recall Calculation</a:t>
            </a:r>
            <a:endParaRPr/>
          </a:p>
        </p:txBody>
      </p:sp>
      <p:sp>
        <p:nvSpPr>
          <p:cNvPr id="202" name="Google Shape;202;p33"/>
          <p:cNvSpPr txBox="1">
            <a:spLocks noGrp="1"/>
          </p:cNvSpPr>
          <p:nvPr>
            <p:ph type="body" idx="1"/>
          </p:nvPr>
        </p:nvSpPr>
        <p:spPr>
          <a:xfrm>
            <a:off x="311700" y="3209350"/>
            <a:ext cx="8520600" cy="110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b="1"/>
              <a:t>Precision</a:t>
            </a:r>
            <a:r>
              <a:rPr lang="tr"/>
              <a:t> = 176 / (176 + 97) =&gt; 176 / 273 =&gt; 0.64</a:t>
            </a:r>
            <a:endParaRPr/>
          </a:p>
          <a:p>
            <a:pPr marL="0" lvl="0" indent="0" algn="l" rtl="0">
              <a:spcBef>
                <a:spcPts val="1200"/>
              </a:spcBef>
              <a:spcAft>
                <a:spcPts val="1200"/>
              </a:spcAft>
              <a:buNone/>
            </a:pPr>
            <a:r>
              <a:rPr lang="tr" b="1"/>
              <a:t>Recall</a:t>
            </a:r>
            <a:r>
              <a:rPr lang="tr"/>
              <a:t> = 176 / (176 + 64) =&gt; 176 + 240 =&gt; 0.73</a:t>
            </a:r>
            <a:endParaRPr/>
          </a:p>
        </p:txBody>
      </p:sp>
      <p:graphicFrame>
        <p:nvGraphicFramePr>
          <p:cNvPr id="203" name="Google Shape;203;p33"/>
          <p:cNvGraphicFramePr/>
          <p:nvPr/>
        </p:nvGraphicFramePr>
        <p:xfrm>
          <a:off x="311700" y="1241000"/>
          <a:ext cx="8520600" cy="1745075"/>
        </p:xfrm>
        <a:graphic>
          <a:graphicData uri="http://schemas.openxmlformats.org/drawingml/2006/table">
            <a:tbl>
              <a:tblPr>
                <a:noFill/>
                <a:tableStyleId>{F0E12AE6-C697-40FE-A336-82254BCF56DE}</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855450">
                <a:tc>
                  <a:txBody>
                    <a:bodyPr/>
                    <a:lstStyle/>
                    <a:p>
                      <a:pPr marL="0" lvl="0" indent="0" algn="l" rtl="0">
                        <a:spcBef>
                          <a:spcPts val="0"/>
                        </a:spcBef>
                        <a:spcAft>
                          <a:spcPts val="0"/>
                        </a:spcAft>
                        <a:buNone/>
                      </a:pPr>
                      <a:r>
                        <a:rPr lang="tr" b="1"/>
                        <a:t>True Positive</a:t>
                      </a:r>
                      <a:endParaRPr b="1"/>
                    </a:p>
                    <a:p>
                      <a:pPr marL="0" lvl="0" indent="0" algn="l" rtl="0">
                        <a:spcBef>
                          <a:spcPts val="0"/>
                        </a:spcBef>
                        <a:spcAft>
                          <a:spcPts val="0"/>
                        </a:spcAft>
                        <a:buNone/>
                      </a:pPr>
                      <a:r>
                        <a:rPr lang="tr" sz="2000"/>
                        <a:t>176</a:t>
                      </a:r>
                      <a:endParaRPr sz="2000"/>
                    </a:p>
                  </a:txBody>
                  <a:tcPr marL="91425" marR="91425" marT="91425" marB="91425">
                    <a:solidFill>
                      <a:srgbClr val="6AA84F"/>
                    </a:solidFill>
                  </a:tcPr>
                </a:tc>
                <a:tc>
                  <a:txBody>
                    <a:bodyPr/>
                    <a:lstStyle/>
                    <a:p>
                      <a:pPr marL="0" lvl="0" indent="0" algn="l" rtl="0">
                        <a:spcBef>
                          <a:spcPts val="0"/>
                        </a:spcBef>
                        <a:spcAft>
                          <a:spcPts val="0"/>
                        </a:spcAft>
                        <a:buNone/>
                      </a:pPr>
                      <a:r>
                        <a:rPr lang="tr" b="1">
                          <a:solidFill>
                            <a:schemeClr val="dk1"/>
                          </a:solidFill>
                        </a:rPr>
                        <a:t>False Positive</a:t>
                      </a:r>
                      <a:endParaRPr b="1">
                        <a:solidFill>
                          <a:schemeClr val="dk1"/>
                        </a:solidFill>
                      </a:endParaRPr>
                    </a:p>
                    <a:p>
                      <a:pPr marL="0" lvl="0" indent="0" algn="l" rtl="0">
                        <a:spcBef>
                          <a:spcPts val="0"/>
                        </a:spcBef>
                        <a:spcAft>
                          <a:spcPts val="0"/>
                        </a:spcAft>
                        <a:buNone/>
                      </a:pPr>
                      <a:r>
                        <a:rPr lang="tr" sz="2000">
                          <a:solidFill>
                            <a:schemeClr val="dk1"/>
                          </a:solidFill>
                        </a:rPr>
                        <a:t>97</a:t>
                      </a:r>
                      <a:endParaRPr b="1">
                        <a:solidFill>
                          <a:schemeClr val="dk1"/>
                        </a:solidFill>
                      </a:endParaRPr>
                    </a:p>
                  </a:txBody>
                  <a:tcPr marL="91425" marR="91425" marT="91425" marB="91425">
                    <a:solidFill>
                      <a:srgbClr val="CC0000"/>
                    </a:solidFill>
                  </a:tcPr>
                </a:tc>
                <a:extLst>
                  <a:ext uri="{0D108BD9-81ED-4DB2-BD59-A6C34878D82A}">
                    <a16:rowId xmlns:a16="http://schemas.microsoft.com/office/drawing/2014/main" val="10000"/>
                  </a:ext>
                </a:extLst>
              </a:tr>
              <a:tr h="889625">
                <a:tc>
                  <a:txBody>
                    <a:bodyPr/>
                    <a:lstStyle/>
                    <a:p>
                      <a:pPr marL="0" lvl="0" indent="0" algn="l" rtl="0">
                        <a:spcBef>
                          <a:spcPts val="0"/>
                        </a:spcBef>
                        <a:spcAft>
                          <a:spcPts val="0"/>
                        </a:spcAft>
                        <a:buNone/>
                      </a:pPr>
                      <a:r>
                        <a:rPr lang="tr" b="1">
                          <a:solidFill>
                            <a:schemeClr val="dk1"/>
                          </a:solidFill>
                        </a:rPr>
                        <a:t>False Negative</a:t>
                      </a:r>
                      <a:endParaRPr b="1">
                        <a:solidFill>
                          <a:schemeClr val="dk1"/>
                        </a:solidFill>
                      </a:endParaRPr>
                    </a:p>
                    <a:p>
                      <a:pPr marL="0" lvl="0" indent="0" algn="l" rtl="0">
                        <a:spcBef>
                          <a:spcPts val="0"/>
                        </a:spcBef>
                        <a:spcAft>
                          <a:spcPts val="0"/>
                        </a:spcAft>
                        <a:buNone/>
                      </a:pPr>
                      <a:r>
                        <a:rPr lang="tr" sz="2000">
                          <a:solidFill>
                            <a:schemeClr val="dk1"/>
                          </a:solidFill>
                        </a:rPr>
                        <a:t>64</a:t>
                      </a:r>
                      <a:endParaRPr b="1">
                        <a:solidFill>
                          <a:schemeClr val="dk1"/>
                        </a:solidFill>
                      </a:endParaRPr>
                    </a:p>
                  </a:txBody>
                  <a:tcPr marL="91425" marR="91425" marT="91425" marB="91425">
                    <a:solidFill>
                      <a:srgbClr val="CC0000"/>
                    </a:solidFill>
                  </a:tcPr>
                </a:tc>
                <a:tc>
                  <a:txBody>
                    <a:bodyPr/>
                    <a:lstStyle/>
                    <a:p>
                      <a:pPr marL="0" lvl="0" indent="0" algn="l" rtl="0">
                        <a:spcBef>
                          <a:spcPts val="0"/>
                        </a:spcBef>
                        <a:spcAft>
                          <a:spcPts val="0"/>
                        </a:spcAft>
                        <a:buNone/>
                      </a:pPr>
                      <a:r>
                        <a:rPr lang="tr" b="1">
                          <a:solidFill>
                            <a:schemeClr val="dk1"/>
                          </a:solidFill>
                        </a:rPr>
                        <a:t>True Negative</a:t>
                      </a:r>
                      <a:endParaRPr b="1">
                        <a:solidFill>
                          <a:schemeClr val="dk1"/>
                        </a:solidFill>
                      </a:endParaRPr>
                    </a:p>
                    <a:p>
                      <a:pPr marL="0" lvl="0" indent="0" algn="l" rtl="0">
                        <a:spcBef>
                          <a:spcPts val="0"/>
                        </a:spcBef>
                        <a:spcAft>
                          <a:spcPts val="0"/>
                        </a:spcAft>
                        <a:buNone/>
                      </a:pPr>
                      <a:r>
                        <a:rPr lang="tr" sz="2000">
                          <a:solidFill>
                            <a:schemeClr val="dk1"/>
                          </a:solidFill>
                        </a:rPr>
                        <a:t>70</a:t>
                      </a:r>
                      <a:endParaRPr b="1">
                        <a:solidFill>
                          <a:schemeClr val="dk1"/>
                        </a:solidFill>
                      </a:endParaRPr>
                    </a:p>
                  </a:txBody>
                  <a:tcPr marL="91425" marR="91425" marT="91425" marB="91425">
                    <a:solidFill>
                      <a:srgbClr val="6AA84F"/>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07"/>
        <p:cNvGrpSpPr/>
        <p:nvPr/>
      </p:nvGrpSpPr>
      <p:grpSpPr>
        <a:xfrm>
          <a:off x="0" y="0"/>
          <a:ext cx="0" cy="0"/>
          <a:chOff x="0" y="0"/>
          <a:chExt cx="0" cy="0"/>
        </a:xfrm>
      </p:grpSpPr>
      <p:sp>
        <p:nvSpPr>
          <p:cNvPr id="208" name="Google Shape;208;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When to Use Precision and Recall?</a:t>
            </a:r>
            <a:endParaRPr/>
          </a:p>
        </p:txBody>
      </p:sp>
      <p:sp>
        <p:nvSpPr>
          <p:cNvPr id="209" name="Google Shape;209;p3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tr" b="1"/>
              <a:t>Precision: </a:t>
            </a:r>
            <a:r>
              <a:rPr lang="tr"/>
              <a:t>Precision is given priority when obtaining any False Positive value cannot be afforded. In other words, high precision is sought when no false detection can be afforded.</a:t>
            </a:r>
            <a:endParaRPr/>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1200"/>
              </a:spcAft>
              <a:buNone/>
            </a:pPr>
            <a:r>
              <a:rPr lang="tr" i="1">
                <a:solidFill>
                  <a:schemeClr val="dk2"/>
                </a:solidFill>
              </a:rPr>
              <a:t>E.g; In a zombie apocalypse, you try to welcome as many healthy people (Negative) as possible into your safe zone, but you really don't want to accidentally pass a zombie (Positive) into the safe zone (False Positive). If your method causes some healthy people to accidentally avoid the safe zone, this is an acceptable method.</a:t>
            </a:r>
            <a:endParaRPr i="1">
              <a:solidFill>
                <a:schemeClr val="dk2"/>
              </a:solidFill>
            </a:endParaRPr>
          </a:p>
        </p:txBody>
      </p:sp>
      <p:sp>
        <p:nvSpPr>
          <p:cNvPr id="210" name="Google Shape;210;p3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b="1"/>
              <a:t>Recall: </a:t>
            </a:r>
            <a:r>
              <a:rPr lang="tr"/>
              <a:t>Recall is given priority when obtaining any False Negative value cannot be afforded. In other words, a high recall value is sought when no detection can be missed.</a:t>
            </a:r>
            <a:endParaRPr/>
          </a:p>
          <a:p>
            <a:pPr marL="0" lvl="0" indent="0" algn="l" rtl="0">
              <a:spcBef>
                <a:spcPts val="1200"/>
              </a:spcBef>
              <a:spcAft>
                <a:spcPts val="0"/>
              </a:spcAft>
              <a:buNone/>
            </a:pPr>
            <a:endParaRPr/>
          </a:p>
          <a:p>
            <a:pPr marL="0" lvl="0" indent="0" algn="l" rtl="0">
              <a:spcBef>
                <a:spcPts val="1200"/>
              </a:spcBef>
              <a:spcAft>
                <a:spcPts val="1200"/>
              </a:spcAft>
              <a:buClr>
                <a:schemeClr val="dk1"/>
              </a:buClr>
              <a:buSzPts val="1100"/>
              <a:buFont typeface="Arial"/>
              <a:buNone/>
            </a:pPr>
            <a:r>
              <a:rPr lang="tr" i="1">
                <a:solidFill>
                  <a:schemeClr val="dk2"/>
                </a:solidFill>
              </a:rPr>
              <a:t>E.g; It's okay to classify a healthy person (Negative) as cancerous (Positive) (False Positive) and to have more medical tests, but it's definitely not correct to classify a cancer patient (Positive) as healthy (False Negative).</a:t>
            </a:r>
            <a:endParaRPr i="1">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Confusion Matrix - Precision</a:t>
            </a:r>
            <a:endParaRPr/>
          </a:p>
        </p:txBody>
      </p:sp>
      <p:sp>
        <p:nvSpPr>
          <p:cNvPr id="216" name="Google Shape;216;p35"/>
          <p:cNvSpPr txBox="1">
            <a:spLocks noGrp="1"/>
          </p:cNvSpPr>
          <p:nvPr>
            <p:ph type="body" idx="1"/>
          </p:nvPr>
        </p:nvSpPr>
        <p:spPr>
          <a:xfrm>
            <a:off x="311700" y="1272650"/>
            <a:ext cx="8520600" cy="1016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tr" b="1"/>
              <a:t>Positive:</a:t>
            </a:r>
            <a:r>
              <a:rPr lang="tr"/>
              <a:t> “Not Zombie”  </a:t>
            </a:r>
            <a:r>
              <a:rPr lang="tr" b="1"/>
              <a:t>Negative:</a:t>
            </a:r>
            <a:r>
              <a:rPr lang="tr"/>
              <a:t> “Zombie”</a:t>
            </a:r>
            <a:endParaRPr/>
          </a:p>
        </p:txBody>
      </p:sp>
      <p:graphicFrame>
        <p:nvGraphicFramePr>
          <p:cNvPr id="217" name="Google Shape;217;p35"/>
          <p:cNvGraphicFramePr/>
          <p:nvPr/>
        </p:nvGraphicFramePr>
        <p:xfrm>
          <a:off x="311700" y="2366700"/>
          <a:ext cx="8520600" cy="2072580"/>
        </p:xfrm>
        <a:graphic>
          <a:graphicData uri="http://schemas.openxmlformats.org/drawingml/2006/table">
            <a:tbl>
              <a:tblPr>
                <a:noFill/>
                <a:tableStyleId>{F0E12AE6-C697-40FE-A336-82254BCF56DE}</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855450">
                <a:tc>
                  <a:txBody>
                    <a:bodyPr/>
                    <a:lstStyle/>
                    <a:p>
                      <a:pPr marL="0" lvl="0" indent="0" algn="l" rtl="0">
                        <a:spcBef>
                          <a:spcPts val="0"/>
                        </a:spcBef>
                        <a:spcAft>
                          <a:spcPts val="0"/>
                        </a:spcAft>
                        <a:buNone/>
                      </a:pPr>
                      <a:r>
                        <a:rPr lang="tr" b="1"/>
                        <a:t>True Positive </a:t>
                      </a:r>
                      <a:endParaRPr/>
                    </a:p>
                    <a:p>
                      <a:pPr marL="0" lvl="0" indent="0" algn="l" rtl="0">
                        <a:spcBef>
                          <a:spcPts val="0"/>
                        </a:spcBef>
                        <a:spcAft>
                          <a:spcPts val="0"/>
                        </a:spcAft>
                        <a:buNone/>
                      </a:pPr>
                      <a:endParaRPr b="1"/>
                    </a:p>
                    <a:p>
                      <a:pPr marL="0" lvl="0" indent="0" algn="l" rtl="0">
                        <a:spcBef>
                          <a:spcPts val="0"/>
                        </a:spcBef>
                        <a:spcAft>
                          <a:spcPts val="0"/>
                        </a:spcAft>
                        <a:buNone/>
                      </a:pPr>
                      <a:r>
                        <a:rPr lang="tr" b="1"/>
                        <a:t>Truth:</a:t>
                      </a:r>
                      <a:r>
                        <a:rPr lang="tr"/>
                        <a:t> Not Zombie</a:t>
                      </a:r>
                      <a:endParaRPr/>
                    </a:p>
                    <a:p>
                      <a:pPr marL="0" lvl="0" indent="0" algn="l" rtl="0">
                        <a:spcBef>
                          <a:spcPts val="0"/>
                        </a:spcBef>
                        <a:spcAft>
                          <a:spcPts val="0"/>
                        </a:spcAft>
                        <a:buNone/>
                      </a:pPr>
                      <a:r>
                        <a:rPr lang="tr" b="1"/>
                        <a:t>Prediction:</a:t>
                      </a:r>
                      <a:r>
                        <a:rPr lang="tr"/>
                        <a:t> Not Zombie</a:t>
                      </a:r>
                      <a:endParaRPr/>
                    </a:p>
                  </a:txBody>
                  <a:tcPr marL="91425" marR="91425" marT="91425" marB="91425">
                    <a:solidFill>
                      <a:srgbClr val="6AA84F"/>
                    </a:solidFill>
                  </a:tcPr>
                </a:tc>
                <a:tc>
                  <a:txBody>
                    <a:bodyPr/>
                    <a:lstStyle/>
                    <a:p>
                      <a:pPr marL="0" lvl="0" indent="0" algn="l" rtl="0">
                        <a:spcBef>
                          <a:spcPts val="0"/>
                        </a:spcBef>
                        <a:spcAft>
                          <a:spcPts val="0"/>
                        </a:spcAft>
                        <a:buNone/>
                      </a:pPr>
                      <a:r>
                        <a:rPr lang="tr" b="1">
                          <a:solidFill>
                            <a:schemeClr val="dk1"/>
                          </a:solidFill>
                        </a:rPr>
                        <a:t>False Positive </a:t>
                      </a:r>
                      <a:endParaRPr b="1">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tr" b="1">
                          <a:solidFill>
                            <a:schemeClr val="dk1"/>
                          </a:solidFill>
                        </a:rPr>
                        <a:t>Truth:</a:t>
                      </a:r>
                      <a:r>
                        <a:rPr lang="tr">
                          <a:solidFill>
                            <a:schemeClr val="dk1"/>
                          </a:solidFill>
                        </a:rPr>
                        <a:t> Zombie </a:t>
                      </a:r>
                      <a:endParaRPr>
                        <a:solidFill>
                          <a:schemeClr val="dk1"/>
                        </a:solidFill>
                      </a:endParaRPr>
                    </a:p>
                    <a:p>
                      <a:pPr marL="0" lvl="0" indent="0" algn="l" rtl="0">
                        <a:spcBef>
                          <a:spcPts val="0"/>
                        </a:spcBef>
                        <a:spcAft>
                          <a:spcPts val="0"/>
                        </a:spcAft>
                        <a:buNone/>
                      </a:pPr>
                      <a:r>
                        <a:rPr lang="tr" b="1">
                          <a:solidFill>
                            <a:schemeClr val="dk1"/>
                          </a:solidFill>
                        </a:rPr>
                        <a:t>Prediction:</a:t>
                      </a:r>
                      <a:r>
                        <a:rPr lang="tr">
                          <a:solidFill>
                            <a:schemeClr val="dk1"/>
                          </a:solidFill>
                        </a:rPr>
                        <a:t> Not Zombie</a:t>
                      </a:r>
                      <a:endParaRPr/>
                    </a:p>
                  </a:txBody>
                  <a:tcPr marL="91425" marR="91425" marT="91425" marB="91425">
                    <a:solidFill>
                      <a:srgbClr val="CC0000"/>
                    </a:solidFill>
                  </a:tcPr>
                </a:tc>
                <a:extLst>
                  <a:ext uri="{0D108BD9-81ED-4DB2-BD59-A6C34878D82A}">
                    <a16:rowId xmlns:a16="http://schemas.microsoft.com/office/drawing/2014/main" val="10000"/>
                  </a:ext>
                </a:extLst>
              </a:tr>
              <a:tr h="889625">
                <a:tc>
                  <a:txBody>
                    <a:bodyPr/>
                    <a:lstStyle/>
                    <a:p>
                      <a:pPr marL="0" lvl="0" indent="0" algn="l" rtl="0">
                        <a:spcBef>
                          <a:spcPts val="0"/>
                        </a:spcBef>
                        <a:spcAft>
                          <a:spcPts val="0"/>
                        </a:spcAft>
                        <a:buNone/>
                      </a:pPr>
                      <a:r>
                        <a:rPr lang="tr" b="1">
                          <a:solidFill>
                            <a:schemeClr val="dk1"/>
                          </a:solidFill>
                        </a:rPr>
                        <a:t>False Negative</a:t>
                      </a:r>
                      <a:endParaRPr b="1">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tr" b="1">
                          <a:solidFill>
                            <a:schemeClr val="dk1"/>
                          </a:solidFill>
                        </a:rPr>
                        <a:t>Truth:</a:t>
                      </a:r>
                      <a:r>
                        <a:rPr lang="tr">
                          <a:solidFill>
                            <a:schemeClr val="dk1"/>
                          </a:solidFill>
                        </a:rPr>
                        <a:t> Not Zombi</a:t>
                      </a:r>
                      <a:endParaRPr>
                        <a:solidFill>
                          <a:schemeClr val="dk1"/>
                        </a:solidFill>
                      </a:endParaRPr>
                    </a:p>
                    <a:p>
                      <a:pPr marL="0" lvl="0" indent="0" algn="l" rtl="0">
                        <a:spcBef>
                          <a:spcPts val="0"/>
                        </a:spcBef>
                        <a:spcAft>
                          <a:spcPts val="0"/>
                        </a:spcAft>
                        <a:buNone/>
                      </a:pPr>
                      <a:r>
                        <a:rPr lang="tr" b="1">
                          <a:solidFill>
                            <a:schemeClr val="dk1"/>
                          </a:solidFill>
                        </a:rPr>
                        <a:t>Prediction:</a:t>
                      </a:r>
                      <a:r>
                        <a:rPr lang="tr">
                          <a:solidFill>
                            <a:schemeClr val="dk1"/>
                          </a:solidFill>
                        </a:rPr>
                        <a:t> Zombie</a:t>
                      </a:r>
                      <a:endParaRPr/>
                    </a:p>
                  </a:txBody>
                  <a:tcPr marL="91425" marR="91425" marT="91425" marB="91425">
                    <a:solidFill>
                      <a:srgbClr val="CC0000"/>
                    </a:solidFill>
                  </a:tcPr>
                </a:tc>
                <a:tc>
                  <a:txBody>
                    <a:bodyPr/>
                    <a:lstStyle/>
                    <a:p>
                      <a:pPr marL="0" lvl="0" indent="0" algn="l" rtl="0">
                        <a:spcBef>
                          <a:spcPts val="0"/>
                        </a:spcBef>
                        <a:spcAft>
                          <a:spcPts val="0"/>
                        </a:spcAft>
                        <a:buNone/>
                      </a:pPr>
                      <a:r>
                        <a:rPr lang="tr" b="1">
                          <a:solidFill>
                            <a:schemeClr val="dk1"/>
                          </a:solidFill>
                        </a:rPr>
                        <a:t>True Negative</a:t>
                      </a:r>
                      <a:endParaRPr b="1">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tr" b="1">
                          <a:solidFill>
                            <a:schemeClr val="dk1"/>
                          </a:solidFill>
                        </a:rPr>
                        <a:t>Truth:</a:t>
                      </a:r>
                      <a:r>
                        <a:rPr lang="tr">
                          <a:solidFill>
                            <a:schemeClr val="dk1"/>
                          </a:solidFill>
                        </a:rPr>
                        <a:t> Zombie</a:t>
                      </a:r>
                      <a:endParaRPr>
                        <a:solidFill>
                          <a:schemeClr val="dk1"/>
                        </a:solidFill>
                      </a:endParaRPr>
                    </a:p>
                    <a:p>
                      <a:pPr marL="0" lvl="0" indent="0" algn="l" rtl="0">
                        <a:spcBef>
                          <a:spcPts val="0"/>
                        </a:spcBef>
                        <a:spcAft>
                          <a:spcPts val="0"/>
                        </a:spcAft>
                        <a:buNone/>
                      </a:pPr>
                      <a:r>
                        <a:rPr lang="tr" b="1">
                          <a:solidFill>
                            <a:schemeClr val="dk1"/>
                          </a:solidFill>
                        </a:rPr>
                        <a:t>Prediction</a:t>
                      </a:r>
                      <a:r>
                        <a:rPr lang="tr">
                          <a:solidFill>
                            <a:schemeClr val="dk1"/>
                          </a:solidFill>
                        </a:rPr>
                        <a:t> Zombie</a:t>
                      </a:r>
                      <a:endParaRPr/>
                    </a:p>
                  </a:txBody>
                  <a:tcPr marL="91425" marR="91425" marT="91425" marB="91425">
                    <a:solidFill>
                      <a:srgbClr val="6AA84F"/>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Confusion Matrix - Recall</a:t>
            </a:r>
            <a:endParaRPr/>
          </a:p>
        </p:txBody>
      </p:sp>
      <p:sp>
        <p:nvSpPr>
          <p:cNvPr id="223" name="Google Shape;223;p36"/>
          <p:cNvSpPr txBox="1">
            <a:spLocks noGrp="1"/>
          </p:cNvSpPr>
          <p:nvPr>
            <p:ph type="body" idx="1"/>
          </p:nvPr>
        </p:nvSpPr>
        <p:spPr>
          <a:xfrm>
            <a:off x="311700" y="1272650"/>
            <a:ext cx="8520600" cy="1016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tr" b="1"/>
              <a:t>Positive:</a:t>
            </a:r>
            <a:r>
              <a:rPr lang="tr"/>
              <a:t> “Cancer”  </a:t>
            </a:r>
            <a:r>
              <a:rPr lang="tr" b="1"/>
              <a:t>Negative:</a:t>
            </a:r>
            <a:r>
              <a:rPr lang="tr"/>
              <a:t> “Not Cancer”</a:t>
            </a:r>
            <a:endParaRPr/>
          </a:p>
        </p:txBody>
      </p:sp>
      <p:graphicFrame>
        <p:nvGraphicFramePr>
          <p:cNvPr id="224" name="Google Shape;224;p36"/>
          <p:cNvGraphicFramePr/>
          <p:nvPr/>
        </p:nvGraphicFramePr>
        <p:xfrm>
          <a:off x="311700" y="2366700"/>
          <a:ext cx="8520600" cy="2072580"/>
        </p:xfrm>
        <a:graphic>
          <a:graphicData uri="http://schemas.openxmlformats.org/drawingml/2006/table">
            <a:tbl>
              <a:tblPr>
                <a:noFill/>
                <a:tableStyleId>{F0E12AE6-C697-40FE-A336-82254BCF56DE}</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855450">
                <a:tc>
                  <a:txBody>
                    <a:bodyPr/>
                    <a:lstStyle/>
                    <a:p>
                      <a:pPr marL="0" lvl="0" indent="0" algn="l" rtl="0">
                        <a:spcBef>
                          <a:spcPts val="0"/>
                        </a:spcBef>
                        <a:spcAft>
                          <a:spcPts val="0"/>
                        </a:spcAft>
                        <a:buNone/>
                      </a:pPr>
                      <a:r>
                        <a:rPr lang="tr" b="1"/>
                        <a:t>True Positive </a:t>
                      </a:r>
                      <a:endParaRPr/>
                    </a:p>
                    <a:p>
                      <a:pPr marL="0" lvl="0" indent="0" algn="l" rtl="0">
                        <a:spcBef>
                          <a:spcPts val="0"/>
                        </a:spcBef>
                        <a:spcAft>
                          <a:spcPts val="0"/>
                        </a:spcAft>
                        <a:buNone/>
                      </a:pPr>
                      <a:endParaRPr b="1"/>
                    </a:p>
                    <a:p>
                      <a:pPr marL="0" lvl="0" indent="0" algn="l" rtl="0">
                        <a:spcBef>
                          <a:spcPts val="0"/>
                        </a:spcBef>
                        <a:spcAft>
                          <a:spcPts val="0"/>
                        </a:spcAft>
                        <a:buNone/>
                      </a:pPr>
                      <a:r>
                        <a:rPr lang="tr" b="1"/>
                        <a:t>Gerçek:</a:t>
                      </a:r>
                      <a:r>
                        <a:rPr lang="tr"/>
                        <a:t> Cancer</a:t>
                      </a:r>
                      <a:endParaRPr/>
                    </a:p>
                    <a:p>
                      <a:pPr marL="0" lvl="0" indent="0" algn="l" rtl="0">
                        <a:spcBef>
                          <a:spcPts val="0"/>
                        </a:spcBef>
                        <a:spcAft>
                          <a:spcPts val="0"/>
                        </a:spcAft>
                        <a:buNone/>
                      </a:pPr>
                      <a:r>
                        <a:rPr lang="tr" b="1"/>
                        <a:t>Model Tahmini:</a:t>
                      </a:r>
                      <a:r>
                        <a:rPr lang="tr"/>
                        <a:t> Cancer</a:t>
                      </a:r>
                      <a:endParaRPr/>
                    </a:p>
                  </a:txBody>
                  <a:tcPr marL="91425" marR="91425" marT="91425" marB="91425">
                    <a:solidFill>
                      <a:srgbClr val="6AA84F"/>
                    </a:solidFill>
                  </a:tcPr>
                </a:tc>
                <a:tc>
                  <a:txBody>
                    <a:bodyPr/>
                    <a:lstStyle/>
                    <a:p>
                      <a:pPr marL="0" lvl="0" indent="0" algn="l" rtl="0">
                        <a:spcBef>
                          <a:spcPts val="0"/>
                        </a:spcBef>
                        <a:spcAft>
                          <a:spcPts val="0"/>
                        </a:spcAft>
                        <a:buNone/>
                      </a:pPr>
                      <a:r>
                        <a:rPr lang="tr" b="1">
                          <a:solidFill>
                            <a:schemeClr val="dk1"/>
                          </a:solidFill>
                        </a:rPr>
                        <a:t>False Positive </a:t>
                      </a:r>
                      <a:endParaRPr b="1">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tr" b="1">
                          <a:solidFill>
                            <a:schemeClr val="dk1"/>
                          </a:solidFill>
                        </a:rPr>
                        <a:t>Gerçek:</a:t>
                      </a:r>
                      <a:r>
                        <a:rPr lang="tr">
                          <a:solidFill>
                            <a:schemeClr val="dk1"/>
                          </a:solidFill>
                        </a:rPr>
                        <a:t> Not Cancer</a:t>
                      </a:r>
                      <a:endParaRPr>
                        <a:solidFill>
                          <a:schemeClr val="dk1"/>
                        </a:solidFill>
                      </a:endParaRPr>
                    </a:p>
                    <a:p>
                      <a:pPr marL="0" lvl="0" indent="0" algn="l" rtl="0">
                        <a:spcBef>
                          <a:spcPts val="0"/>
                        </a:spcBef>
                        <a:spcAft>
                          <a:spcPts val="0"/>
                        </a:spcAft>
                        <a:buNone/>
                      </a:pPr>
                      <a:r>
                        <a:rPr lang="tr" b="1">
                          <a:solidFill>
                            <a:schemeClr val="dk1"/>
                          </a:solidFill>
                        </a:rPr>
                        <a:t>Model Tahmini:</a:t>
                      </a:r>
                      <a:r>
                        <a:rPr lang="tr">
                          <a:solidFill>
                            <a:schemeClr val="dk1"/>
                          </a:solidFill>
                        </a:rPr>
                        <a:t> Cancer</a:t>
                      </a:r>
                      <a:endParaRPr/>
                    </a:p>
                  </a:txBody>
                  <a:tcPr marL="91425" marR="91425" marT="91425" marB="91425">
                    <a:solidFill>
                      <a:srgbClr val="CC0000"/>
                    </a:solidFill>
                  </a:tcPr>
                </a:tc>
                <a:extLst>
                  <a:ext uri="{0D108BD9-81ED-4DB2-BD59-A6C34878D82A}">
                    <a16:rowId xmlns:a16="http://schemas.microsoft.com/office/drawing/2014/main" val="10000"/>
                  </a:ext>
                </a:extLst>
              </a:tr>
              <a:tr h="889625">
                <a:tc>
                  <a:txBody>
                    <a:bodyPr/>
                    <a:lstStyle/>
                    <a:p>
                      <a:pPr marL="0" lvl="0" indent="0" algn="l" rtl="0">
                        <a:spcBef>
                          <a:spcPts val="0"/>
                        </a:spcBef>
                        <a:spcAft>
                          <a:spcPts val="0"/>
                        </a:spcAft>
                        <a:buNone/>
                      </a:pPr>
                      <a:r>
                        <a:rPr lang="tr" b="1">
                          <a:solidFill>
                            <a:schemeClr val="dk1"/>
                          </a:solidFill>
                        </a:rPr>
                        <a:t>False Negative</a:t>
                      </a:r>
                      <a:endParaRPr b="1">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tr" b="1">
                          <a:solidFill>
                            <a:schemeClr val="dk1"/>
                          </a:solidFill>
                        </a:rPr>
                        <a:t>Gerçek:</a:t>
                      </a:r>
                      <a:r>
                        <a:rPr lang="tr">
                          <a:solidFill>
                            <a:schemeClr val="dk1"/>
                          </a:solidFill>
                        </a:rPr>
                        <a:t> Cancer</a:t>
                      </a:r>
                      <a:endParaRPr>
                        <a:solidFill>
                          <a:schemeClr val="dk1"/>
                        </a:solidFill>
                      </a:endParaRPr>
                    </a:p>
                    <a:p>
                      <a:pPr marL="0" lvl="0" indent="0" algn="l" rtl="0">
                        <a:spcBef>
                          <a:spcPts val="0"/>
                        </a:spcBef>
                        <a:spcAft>
                          <a:spcPts val="0"/>
                        </a:spcAft>
                        <a:buNone/>
                      </a:pPr>
                      <a:r>
                        <a:rPr lang="tr" b="1">
                          <a:solidFill>
                            <a:schemeClr val="dk1"/>
                          </a:solidFill>
                        </a:rPr>
                        <a:t>Model Tahmini:</a:t>
                      </a:r>
                      <a:r>
                        <a:rPr lang="tr">
                          <a:solidFill>
                            <a:schemeClr val="dk1"/>
                          </a:solidFill>
                        </a:rPr>
                        <a:t> Not Cancer</a:t>
                      </a:r>
                      <a:endParaRPr/>
                    </a:p>
                  </a:txBody>
                  <a:tcPr marL="91425" marR="91425" marT="91425" marB="91425">
                    <a:solidFill>
                      <a:srgbClr val="CC0000"/>
                    </a:solidFill>
                  </a:tcPr>
                </a:tc>
                <a:tc>
                  <a:txBody>
                    <a:bodyPr/>
                    <a:lstStyle/>
                    <a:p>
                      <a:pPr marL="0" lvl="0" indent="0" algn="l" rtl="0">
                        <a:spcBef>
                          <a:spcPts val="0"/>
                        </a:spcBef>
                        <a:spcAft>
                          <a:spcPts val="0"/>
                        </a:spcAft>
                        <a:buNone/>
                      </a:pPr>
                      <a:r>
                        <a:rPr lang="tr" b="1">
                          <a:solidFill>
                            <a:schemeClr val="dk1"/>
                          </a:solidFill>
                        </a:rPr>
                        <a:t>True Negative</a:t>
                      </a:r>
                      <a:endParaRPr b="1">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tr" b="1">
                          <a:solidFill>
                            <a:schemeClr val="dk1"/>
                          </a:solidFill>
                        </a:rPr>
                        <a:t>Gerçek:</a:t>
                      </a:r>
                      <a:r>
                        <a:rPr lang="tr">
                          <a:solidFill>
                            <a:schemeClr val="dk1"/>
                          </a:solidFill>
                        </a:rPr>
                        <a:t> Not Cancer</a:t>
                      </a:r>
                      <a:endParaRPr>
                        <a:solidFill>
                          <a:schemeClr val="dk1"/>
                        </a:solidFill>
                      </a:endParaRPr>
                    </a:p>
                    <a:p>
                      <a:pPr marL="0" lvl="0" indent="0" algn="l" rtl="0">
                        <a:spcBef>
                          <a:spcPts val="0"/>
                        </a:spcBef>
                        <a:spcAft>
                          <a:spcPts val="0"/>
                        </a:spcAft>
                        <a:buNone/>
                      </a:pPr>
                      <a:r>
                        <a:rPr lang="tr" b="1">
                          <a:solidFill>
                            <a:schemeClr val="dk1"/>
                          </a:solidFill>
                        </a:rPr>
                        <a:t>Model Tahmini:</a:t>
                      </a:r>
                      <a:r>
                        <a:rPr lang="tr">
                          <a:solidFill>
                            <a:schemeClr val="dk1"/>
                          </a:solidFill>
                        </a:rPr>
                        <a:t> Not Cancer</a:t>
                      </a:r>
                      <a:endParaRPr/>
                    </a:p>
                  </a:txBody>
                  <a:tcPr marL="91425" marR="91425" marT="91425" marB="91425">
                    <a:solidFill>
                      <a:srgbClr val="6AA84F"/>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28"/>
        <p:cNvGrpSpPr/>
        <p:nvPr/>
      </p:nvGrpSpPr>
      <p:grpSpPr>
        <a:xfrm>
          <a:off x="0" y="0"/>
          <a:ext cx="0" cy="0"/>
          <a:chOff x="0" y="0"/>
          <a:chExt cx="0" cy="0"/>
        </a:xfrm>
      </p:grpSpPr>
      <p:sp>
        <p:nvSpPr>
          <p:cNvPr id="229" name="Google Shape;229;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F1 Score</a:t>
            </a:r>
            <a:endParaRPr/>
          </a:p>
        </p:txBody>
      </p:sp>
      <p:sp>
        <p:nvSpPr>
          <p:cNvPr id="230" name="Google Shape;230;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tr"/>
              <a:t>Although Precision and Recall may be preferred over each other in some cases, it may not be known which of the two will give better results in the model everytime. The F1 Score metric is equal to the harmonic mean of the Precision and Recall metrics, so it combines these two metrics.</a:t>
            </a:r>
            <a:endParaRPr/>
          </a:p>
          <a:p>
            <a:pPr marL="0" lvl="0" indent="0" algn="l" rtl="0">
              <a:spcBef>
                <a:spcPts val="1200"/>
              </a:spcBef>
              <a:spcAft>
                <a:spcPts val="1200"/>
              </a:spcAft>
              <a:buNone/>
            </a:pPr>
            <a:r>
              <a:rPr lang="tr"/>
              <a:t>The reason for the harmonic mean is that if the arithmetic average was taken, if one of the precision or recall values was 0, these values would not contribute to the average. In addition, precision and recall values in harmonic mean play an equal role in increasing the F1 Score.</a:t>
            </a:r>
            <a:endParaRPr/>
          </a:p>
        </p:txBody>
      </p:sp>
      <p:pic>
        <p:nvPicPr>
          <p:cNvPr id="231" name="Google Shape;231;p37"/>
          <p:cNvPicPr preferRelativeResize="0"/>
          <p:nvPr/>
        </p:nvPicPr>
        <p:blipFill>
          <a:blip r:embed="rId3">
            <a:alphaModFix/>
          </a:blip>
          <a:stretch>
            <a:fillRect/>
          </a:stretch>
        </p:blipFill>
        <p:spPr>
          <a:xfrm>
            <a:off x="2283700" y="3099150"/>
            <a:ext cx="4576600" cy="1555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35"/>
        <p:cNvGrpSpPr/>
        <p:nvPr/>
      </p:nvGrpSpPr>
      <p:grpSpPr>
        <a:xfrm>
          <a:off x="0" y="0"/>
          <a:ext cx="0" cy="0"/>
          <a:chOff x="0" y="0"/>
          <a:chExt cx="0" cy="0"/>
        </a:xfrm>
      </p:grpSpPr>
      <p:sp>
        <p:nvSpPr>
          <p:cNvPr id="236" name="Google Shape;236;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Classification Threshold, ROC Curve &amp; AUC</a:t>
            </a:r>
            <a:endParaRPr/>
          </a:p>
        </p:txBody>
      </p:sp>
      <p:sp>
        <p:nvSpPr>
          <p:cNvPr id="237" name="Google Shape;237;p38"/>
          <p:cNvSpPr txBox="1">
            <a:spLocks noGrp="1"/>
          </p:cNvSpPr>
          <p:nvPr>
            <p:ph type="body" idx="1"/>
          </p:nvPr>
        </p:nvSpPr>
        <p:spPr>
          <a:xfrm>
            <a:off x="311700" y="1152475"/>
            <a:ext cx="8520600" cy="340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As the classification threshold changes, your Complexity Matrix values will also change depending on the threshold. Since the performance of the model will vary depending on the threshold, there are certain performance consequences for certain thresholds. To measure the performance of the model to its full extent, it is necessary to look at the ROC Curve and the AUC.</a:t>
            </a:r>
            <a:endParaRPr/>
          </a:p>
          <a:p>
            <a:pPr marL="0" lvl="0" indent="0" algn="l" rtl="0">
              <a:spcBef>
                <a:spcPts val="1200"/>
              </a:spcBef>
              <a:spcAft>
                <a:spcPts val="0"/>
              </a:spcAft>
              <a:buNone/>
            </a:pPr>
            <a:r>
              <a:rPr lang="tr" b="1"/>
              <a:t>ROC Curve:</a:t>
            </a:r>
            <a:r>
              <a:rPr lang="tr"/>
              <a:t> A graph showing the performance of a classification model at all classification thresholds</a:t>
            </a:r>
            <a:endParaRPr/>
          </a:p>
          <a:p>
            <a:pPr marL="0" lvl="0" indent="0" algn="l" rtl="0">
              <a:spcBef>
                <a:spcPts val="1200"/>
              </a:spcBef>
              <a:spcAft>
                <a:spcPts val="1200"/>
              </a:spcAft>
              <a:buNone/>
            </a:pPr>
            <a:r>
              <a:rPr lang="tr" b="1"/>
              <a:t>AUC: </a:t>
            </a:r>
            <a:r>
              <a:rPr lang="tr"/>
              <a:t>It stands for "Area Under the ROC Curve". AUC measures the entire two-dimensional area under the entire ROC curve from (0.0) to (1.1)</a:t>
            </a:r>
            <a:endParaRPr/>
          </a:p>
        </p:txBody>
      </p:sp>
      <p:pic>
        <p:nvPicPr>
          <p:cNvPr id="238" name="Google Shape;238;p38"/>
          <p:cNvPicPr preferRelativeResize="0"/>
          <p:nvPr/>
        </p:nvPicPr>
        <p:blipFill rotWithShape="1">
          <a:blip r:embed="rId3">
            <a:alphaModFix/>
          </a:blip>
          <a:srcRect b="14295"/>
          <a:stretch/>
        </p:blipFill>
        <p:spPr>
          <a:xfrm>
            <a:off x="2344163" y="3292925"/>
            <a:ext cx="4455675" cy="15436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42"/>
        <p:cNvGrpSpPr/>
        <p:nvPr/>
      </p:nvGrpSpPr>
      <p:grpSpPr>
        <a:xfrm>
          <a:off x="0" y="0"/>
          <a:ext cx="0" cy="0"/>
          <a:chOff x="0" y="0"/>
          <a:chExt cx="0" cy="0"/>
        </a:xfrm>
      </p:grpSpPr>
      <p:sp>
        <p:nvSpPr>
          <p:cNvPr id="243" name="Google Shape;243;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Classification Threshold, ROC Curve &amp; AUC</a:t>
            </a:r>
            <a:endParaRPr/>
          </a:p>
        </p:txBody>
      </p:sp>
      <p:sp>
        <p:nvSpPr>
          <p:cNvPr id="244" name="Google Shape;244;p39"/>
          <p:cNvSpPr txBox="1">
            <a:spLocks noGrp="1"/>
          </p:cNvSpPr>
          <p:nvPr>
            <p:ph type="body" idx="1"/>
          </p:nvPr>
        </p:nvSpPr>
        <p:spPr>
          <a:xfrm>
            <a:off x="311700" y="1152475"/>
            <a:ext cx="41223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Clr>
                <a:schemeClr val="dk1"/>
              </a:buClr>
              <a:buSzPct val="78571"/>
              <a:buFont typeface="Arial"/>
              <a:buNone/>
            </a:pPr>
            <a:r>
              <a:rPr lang="tr"/>
              <a:t>The ROC Curve has two parameters:</a:t>
            </a:r>
            <a:endParaRPr/>
          </a:p>
          <a:p>
            <a:pPr marL="457200" lvl="0" indent="-304165" algn="l" rtl="0">
              <a:spcBef>
                <a:spcPts val="1200"/>
              </a:spcBef>
              <a:spcAft>
                <a:spcPts val="0"/>
              </a:spcAft>
              <a:buSzPct val="100000"/>
              <a:buAutoNum type="arabicPeriod"/>
            </a:pPr>
            <a:r>
              <a:rPr lang="tr"/>
              <a:t>True Positive Rate (TPR): Recall value</a:t>
            </a:r>
            <a:endParaRPr/>
          </a:p>
          <a:p>
            <a:pPr marL="457200" lvl="0" indent="-304165" algn="l" rtl="0">
              <a:spcBef>
                <a:spcPts val="0"/>
              </a:spcBef>
              <a:spcAft>
                <a:spcPts val="0"/>
              </a:spcAft>
              <a:buSzPct val="100000"/>
              <a:buAutoNum type="arabicPeriod"/>
            </a:pPr>
            <a:r>
              <a:rPr lang="tr"/>
              <a:t>False Positive Rate (FPR): How many of the negative values are predicted incorrect?</a:t>
            </a:r>
            <a:endParaRPr/>
          </a:p>
          <a:p>
            <a:pPr marL="0" lvl="0" indent="0" algn="l" rtl="0">
              <a:spcBef>
                <a:spcPts val="1200"/>
              </a:spcBef>
              <a:spcAft>
                <a:spcPts val="0"/>
              </a:spcAft>
              <a:buClr>
                <a:schemeClr val="dk1"/>
              </a:buClr>
              <a:buSzPct val="78571"/>
              <a:buFont typeface="Arial"/>
              <a:buNone/>
            </a:pPr>
            <a:r>
              <a:rPr lang="tr"/>
              <a:t>A ROC curve plots TPR vs FPR at different classification thresholds. Lowering the classification threshold classifies more items as positive, increasing both False Positives and True Positives.</a:t>
            </a:r>
            <a:endParaRPr/>
          </a:p>
          <a:p>
            <a:pPr marL="0" lvl="0" indent="0" algn="l" rtl="0">
              <a:spcBef>
                <a:spcPts val="1200"/>
              </a:spcBef>
              <a:spcAft>
                <a:spcPts val="0"/>
              </a:spcAft>
              <a:buClr>
                <a:schemeClr val="dk1"/>
              </a:buClr>
              <a:buSzPct val="78571"/>
              <a:buFont typeface="Arial"/>
              <a:buNone/>
            </a:pPr>
            <a:r>
              <a:rPr lang="tr"/>
              <a:t>To calculate points on a ROC curve, a logistic regression model with different classification thresholds would have to be evaluated multiple times, but this method would be inefficient. We can do this more effectively by using AUC.</a:t>
            </a:r>
            <a:endParaRPr/>
          </a:p>
          <a:p>
            <a:pPr marL="0" lvl="0" indent="0" algn="l" rtl="0">
              <a:spcBef>
                <a:spcPts val="1200"/>
              </a:spcBef>
              <a:spcAft>
                <a:spcPts val="1200"/>
              </a:spcAft>
              <a:buNone/>
            </a:pPr>
            <a:endParaRPr/>
          </a:p>
        </p:txBody>
      </p:sp>
      <p:pic>
        <p:nvPicPr>
          <p:cNvPr id="245" name="Google Shape;245;p39"/>
          <p:cNvPicPr preferRelativeResize="0"/>
          <p:nvPr/>
        </p:nvPicPr>
        <p:blipFill>
          <a:blip r:embed="rId3">
            <a:alphaModFix/>
          </a:blip>
          <a:stretch>
            <a:fillRect/>
          </a:stretch>
        </p:blipFill>
        <p:spPr>
          <a:xfrm>
            <a:off x="4712650" y="1152487"/>
            <a:ext cx="4033925" cy="3200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49"/>
        <p:cNvGrpSpPr/>
        <p:nvPr/>
      </p:nvGrpSpPr>
      <p:grpSpPr>
        <a:xfrm>
          <a:off x="0" y="0"/>
          <a:ext cx="0" cy="0"/>
          <a:chOff x="0" y="0"/>
          <a:chExt cx="0" cy="0"/>
        </a:xfrm>
      </p:grpSpPr>
      <p:sp>
        <p:nvSpPr>
          <p:cNvPr id="250" name="Google Shape;250;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Classification Threshold, ROC Curve &amp; AUC</a:t>
            </a:r>
            <a:endParaRPr/>
          </a:p>
        </p:txBody>
      </p:sp>
      <p:sp>
        <p:nvSpPr>
          <p:cNvPr id="251" name="Google Shape;251;p40"/>
          <p:cNvSpPr txBox="1">
            <a:spLocks noGrp="1"/>
          </p:cNvSpPr>
          <p:nvPr>
            <p:ph type="body" idx="1"/>
          </p:nvPr>
        </p:nvSpPr>
        <p:spPr>
          <a:xfrm>
            <a:off x="311700" y="1152475"/>
            <a:ext cx="41028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tr"/>
              <a:t>AUC provides an aggregated measure of performance across all possible classification thresholds. In other words, our AUC determines how well our model classifies classes.</a:t>
            </a:r>
            <a:endParaRPr/>
          </a:p>
          <a:p>
            <a:pPr marL="0" lvl="0" indent="0" algn="l" rtl="0">
              <a:spcBef>
                <a:spcPts val="1200"/>
              </a:spcBef>
              <a:spcAft>
                <a:spcPts val="0"/>
              </a:spcAft>
              <a:buClr>
                <a:schemeClr val="dk1"/>
              </a:buClr>
              <a:buSzPts val="1100"/>
              <a:buFont typeface="Arial"/>
              <a:buNone/>
            </a:pPr>
            <a:r>
              <a:rPr lang="tr"/>
              <a:t>The AUC value is between 0 and 1.</a:t>
            </a:r>
            <a:endParaRPr/>
          </a:p>
          <a:p>
            <a:pPr marL="457200" lvl="0" indent="-317500" algn="l" rtl="0">
              <a:spcBef>
                <a:spcPts val="1200"/>
              </a:spcBef>
              <a:spcAft>
                <a:spcPts val="0"/>
              </a:spcAft>
              <a:buSzPts val="1400"/>
              <a:buChar char="●"/>
            </a:pPr>
            <a:r>
              <a:rPr lang="tr"/>
              <a:t>At AUC = 0, the model performs every classification incorrectly</a:t>
            </a:r>
            <a:endParaRPr/>
          </a:p>
          <a:p>
            <a:pPr marL="457200" lvl="0" indent="-317500" algn="l" rtl="0">
              <a:spcBef>
                <a:spcPts val="0"/>
              </a:spcBef>
              <a:spcAft>
                <a:spcPts val="0"/>
              </a:spcAft>
              <a:buSzPts val="1400"/>
              <a:buChar char="●"/>
            </a:pPr>
            <a:r>
              <a:rPr lang="tr"/>
              <a:t>At AUC = 1, the model performs every classification correctly</a:t>
            </a:r>
            <a:endParaRPr/>
          </a:p>
          <a:p>
            <a:pPr marL="0" lvl="0" indent="0" algn="l" rtl="0">
              <a:spcBef>
                <a:spcPts val="1200"/>
              </a:spcBef>
              <a:spcAft>
                <a:spcPts val="1200"/>
              </a:spcAft>
              <a:buNone/>
            </a:pPr>
            <a:endParaRPr/>
          </a:p>
        </p:txBody>
      </p:sp>
      <p:pic>
        <p:nvPicPr>
          <p:cNvPr id="252" name="Google Shape;252;p40"/>
          <p:cNvPicPr preferRelativeResize="0"/>
          <p:nvPr/>
        </p:nvPicPr>
        <p:blipFill>
          <a:blip r:embed="rId3">
            <a:alphaModFix/>
          </a:blip>
          <a:stretch>
            <a:fillRect/>
          </a:stretch>
        </p:blipFill>
        <p:spPr>
          <a:xfrm>
            <a:off x="5015400" y="1300313"/>
            <a:ext cx="3616799" cy="3120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sp>
        <p:nvSpPr>
          <p:cNvPr id="106" name="Google Shape;106;p20"/>
          <p:cNvSpPr txBox="1">
            <a:spLocks noGrp="1"/>
          </p:cNvSpPr>
          <p:nvPr>
            <p:ph type="body" idx="1"/>
          </p:nvPr>
        </p:nvSpPr>
        <p:spPr>
          <a:xfrm>
            <a:off x="311700" y="1120325"/>
            <a:ext cx="39999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tr" b="1"/>
              <a:t>Logistic regression </a:t>
            </a:r>
            <a:r>
              <a:rPr lang="tr"/>
              <a:t>is a regression method that performs classification in which the dependent variable is a categorical variable. The aim is to establish a linear model between dependent and independent variables.</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tr"/>
              <a:t>It works if the dependent variable can take 2 different values</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tr"/>
              <a:t>Logistic regression produces a specific probability value between 0 and 1, rather than predicting exactly 0 or 1.</a:t>
            </a:r>
            <a:endParaRPr/>
          </a:p>
          <a:p>
            <a:pPr marL="0" lvl="0" indent="0" algn="l" rtl="0">
              <a:lnSpc>
                <a:spcPct val="115000"/>
              </a:lnSpc>
              <a:spcBef>
                <a:spcPts val="0"/>
              </a:spcBef>
              <a:spcAft>
                <a:spcPts val="0"/>
              </a:spcAft>
              <a:buNone/>
            </a:pPr>
            <a:endParaRPr>
              <a:solidFill>
                <a:srgbClr val="252525"/>
              </a:solidFill>
            </a:endParaRPr>
          </a:p>
          <a:p>
            <a:pPr marL="457200" lvl="0" indent="-317500" algn="l" rtl="0">
              <a:lnSpc>
                <a:spcPct val="115000"/>
              </a:lnSpc>
              <a:spcBef>
                <a:spcPts val="0"/>
              </a:spcBef>
              <a:spcAft>
                <a:spcPts val="0"/>
              </a:spcAft>
              <a:buSzPts val="1400"/>
              <a:buChar char="●"/>
            </a:pPr>
            <a:r>
              <a:rPr lang="tr"/>
              <a:t>Yes/No</a:t>
            </a:r>
            <a:endParaRPr/>
          </a:p>
          <a:p>
            <a:pPr marL="457200" lvl="0" indent="-317500" algn="l" rtl="0">
              <a:lnSpc>
                <a:spcPct val="115000"/>
              </a:lnSpc>
              <a:spcBef>
                <a:spcPts val="0"/>
              </a:spcBef>
              <a:spcAft>
                <a:spcPts val="0"/>
              </a:spcAft>
              <a:buSzPts val="1400"/>
              <a:buChar char="●"/>
            </a:pPr>
            <a:r>
              <a:rPr lang="tr"/>
              <a:t>Spam/Not Spam</a:t>
            </a:r>
            <a:endParaRPr/>
          </a:p>
        </p:txBody>
      </p:sp>
      <p:sp>
        <p:nvSpPr>
          <p:cNvPr id="107" name="Google Shape;10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dirty="0"/>
              <a:t>Logistic Regression</a:t>
            </a:r>
            <a:endParaRPr dirty="0"/>
          </a:p>
        </p:txBody>
      </p:sp>
      <p:pic>
        <p:nvPicPr>
          <p:cNvPr id="108" name="Google Shape;108;p20"/>
          <p:cNvPicPr preferRelativeResize="0"/>
          <p:nvPr/>
        </p:nvPicPr>
        <p:blipFill>
          <a:blip r:embed="rId3">
            <a:alphaModFix/>
          </a:blip>
          <a:stretch>
            <a:fillRect/>
          </a:stretch>
        </p:blipFill>
        <p:spPr>
          <a:xfrm>
            <a:off x="4431800" y="2195850"/>
            <a:ext cx="4527601" cy="2005143"/>
          </a:xfrm>
          <a:prstGeom prst="rect">
            <a:avLst/>
          </a:prstGeom>
          <a:noFill/>
          <a:ln>
            <a:noFill/>
          </a:ln>
        </p:spPr>
      </p:pic>
      <p:pic>
        <p:nvPicPr>
          <p:cNvPr id="109" name="Google Shape;109;p20"/>
          <p:cNvPicPr preferRelativeResize="0"/>
          <p:nvPr/>
        </p:nvPicPr>
        <p:blipFill>
          <a:blip r:embed="rId4">
            <a:alphaModFix/>
          </a:blip>
          <a:stretch>
            <a:fillRect/>
          </a:stretch>
        </p:blipFill>
        <p:spPr>
          <a:xfrm>
            <a:off x="4795125" y="1084325"/>
            <a:ext cx="3800950" cy="854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dirty="0"/>
              <a:t>Logistic Regression</a:t>
            </a:r>
            <a:br>
              <a:rPr lang="tr" dirty="0"/>
            </a:br>
            <a:endParaRPr dirty="0"/>
          </a:p>
        </p:txBody>
      </p:sp>
      <p:sp>
        <p:nvSpPr>
          <p:cNvPr id="115" name="Google Shape;115;p21"/>
          <p:cNvSpPr txBox="1">
            <a:spLocks noGrp="1"/>
          </p:cNvSpPr>
          <p:nvPr>
            <p:ph type="body" idx="1"/>
          </p:nvPr>
        </p:nvSpPr>
        <p:spPr>
          <a:xfrm>
            <a:off x="311700" y="1120325"/>
            <a:ext cx="3999900" cy="34164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Char char="●"/>
            </a:pPr>
            <a:r>
              <a:rPr lang="tr"/>
              <a:t>As in Linear Regression, the weighted sum of the features is taken, but instead of giving the result directly, the Sigmoid activation function is applied to the result</a:t>
            </a:r>
            <a:endParaRPr/>
          </a:p>
          <a:p>
            <a:pPr marL="457200" lvl="0" indent="-317500" algn="l" rtl="0">
              <a:lnSpc>
                <a:spcPct val="150000"/>
              </a:lnSpc>
              <a:spcBef>
                <a:spcPts val="0"/>
              </a:spcBef>
              <a:spcAft>
                <a:spcPts val="0"/>
              </a:spcAft>
              <a:buSzPts val="1400"/>
              <a:buChar char="●"/>
            </a:pPr>
            <a:r>
              <a:rPr lang="tr"/>
              <a:t>Used for binary classification</a:t>
            </a:r>
            <a:endParaRPr/>
          </a:p>
          <a:p>
            <a:pPr marL="457200" lvl="0" indent="-317500" algn="l" rtl="0">
              <a:lnSpc>
                <a:spcPct val="150000"/>
              </a:lnSpc>
              <a:spcBef>
                <a:spcPts val="0"/>
              </a:spcBef>
              <a:spcAft>
                <a:spcPts val="0"/>
              </a:spcAft>
              <a:buSzPts val="1400"/>
              <a:buChar char="●"/>
            </a:pPr>
            <a:r>
              <a:rPr lang="tr"/>
              <a:t>Our output will be a probability value between 0 and 1</a:t>
            </a:r>
            <a:endParaRPr/>
          </a:p>
          <a:p>
            <a:pPr marL="457200" lvl="0" indent="-317500" algn="l" rtl="0">
              <a:lnSpc>
                <a:spcPct val="150000"/>
              </a:lnSpc>
              <a:spcBef>
                <a:spcPts val="0"/>
              </a:spcBef>
              <a:spcAft>
                <a:spcPts val="0"/>
              </a:spcAft>
              <a:buSzPts val="1400"/>
              <a:buChar char="●"/>
            </a:pPr>
            <a:r>
              <a:rPr lang="tr"/>
              <a:t>It is a function with "S" characteristic</a:t>
            </a:r>
            <a:endParaRPr/>
          </a:p>
        </p:txBody>
      </p:sp>
      <p:pic>
        <p:nvPicPr>
          <p:cNvPr id="116" name="Google Shape;116;p21"/>
          <p:cNvPicPr preferRelativeResize="0"/>
          <p:nvPr/>
        </p:nvPicPr>
        <p:blipFill>
          <a:blip r:embed="rId3">
            <a:alphaModFix/>
          </a:blip>
          <a:stretch>
            <a:fillRect/>
          </a:stretch>
        </p:blipFill>
        <p:spPr>
          <a:xfrm>
            <a:off x="4922475" y="1970987"/>
            <a:ext cx="3709075" cy="2248075"/>
          </a:xfrm>
          <a:prstGeom prst="rect">
            <a:avLst/>
          </a:prstGeom>
          <a:noFill/>
          <a:ln>
            <a:noFill/>
          </a:ln>
        </p:spPr>
      </p:pic>
      <p:pic>
        <p:nvPicPr>
          <p:cNvPr id="117" name="Google Shape;117;p21"/>
          <p:cNvPicPr preferRelativeResize="0"/>
          <p:nvPr/>
        </p:nvPicPr>
        <p:blipFill>
          <a:blip r:embed="rId4">
            <a:alphaModFix/>
          </a:blip>
          <a:stretch>
            <a:fillRect/>
          </a:stretch>
        </p:blipFill>
        <p:spPr>
          <a:xfrm>
            <a:off x="5910338" y="1182100"/>
            <a:ext cx="1733361"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dirty="0"/>
              <a:t>Sigmoid Function</a:t>
            </a:r>
            <a:endParaRPr dirty="0"/>
          </a:p>
        </p:txBody>
      </p:sp>
      <p:sp>
        <p:nvSpPr>
          <p:cNvPr id="135" name="Google Shape;135;p2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tr">
                <a:solidFill>
                  <a:srgbClr val="333333"/>
                </a:solidFill>
                <a:highlight>
                  <a:srgbClr val="FFFFFF"/>
                </a:highlight>
              </a:rPr>
              <a:t>The sigmoid function is an activation function that gives a probability value by compressing the output of the linear regression formula between 0 and 1. This means that the output value is between 0 and 1.</a:t>
            </a:r>
            <a:endParaRPr>
              <a:solidFill>
                <a:srgbClr val="333333"/>
              </a:solidFill>
              <a:highlight>
                <a:srgbClr val="FFFFFF"/>
              </a:highlight>
            </a:endParaRPr>
          </a:p>
          <a:p>
            <a:pPr marL="457200" lvl="0" indent="-317500" algn="l" rtl="0">
              <a:spcBef>
                <a:spcPts val="1200"/>
              </a:spcBef>
              <a:spcAft>
                <a:spcPts val="0"/>
              </a:spcAft>
              <a:buClr>
                <a:srgbClr val="333333"/>
              </a:buClr>
              <a:buSzPts val="1400"/>
              <a:buChar char="●"/>
            </a:pPr>
            <a:r>
              <a:rPr lang="tr">
                <a:solidFill>
                  <a:srgbClr val="333333"/>
                </a:solidFill>
                <a:highlight>
                  <a:srgbClr val="FFFFFF"/>
                </a:highlight>
              </a:rPr>
              <a:t>When the sigmoid activation function is used, small changes in the independent variables will cause a significant change proportionally on the dependent variable. No matter how much the independent variables change, the dependent variable will always be between 0 and 1</a:t>
            </a:r>
            <a:endParaRPr>
              <a:solidFill>
                <a:srgbClr val="333333"/>
              </a:solidFill>
              <a:highlight>
                <a:srgbClr val="FFFFFF"/>
              </a:highlight>
            </a:endParaRPr>
          </a:p>
        </p:txBody>
      </p:sp>
      <p:pic>
        <p:nvPicPr>
          <p:cNvPr id="136" name="Google Shape;136;p24"/>
          <p:cNvPicPr preferRelativeResize="0"/>
          <p:nvPr/>
        </p:nvPicPr>
        <p:blipFill>
          <a:blip r:embed="rId3">
            <a:alphaModFix/>
          </a:blip>
          <a:stretch>
            <a:fillRect/>
          </a:stretch>
        </p:blipFill>
        <p:spPr>
          <a:xfrm>
            <a:off x="4828250" y="1431925"/>
            <a:ext cx="3810000" cy="2857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48"/>
        <p:cNvGrpSpPr/>
        <p:nvPr/>
      </p:nvGrpSpPr>
      <p:grpSpPr>
        <a:xfrm>
          <a:off x="0" y="0"/>
          <a:ext cx="0" cy="0"/>
          <a:chOff x="0" y="0"/>
          <a:chExt cx="0" cy="0"/>
        </a:xfrm>
      </p:grpSpPr>
      <p:sp>
        <p:nvSpPr>
          <p:cNvPr id="149" name="Google Shape;149;p26"/>
          <p:cNvSpPr txBox="1">
            <a:spLocks noGrp="1"/>
          </p:cNvSpPr>
          <p:nvPr>
            <p:ph type="ctrTitle"/>
          </p:nvPr>
        </p:nvSpPr>
        <p:spPr>
          <a:xfrm>
            <a:off x="311700" y="1689150"/>
            <a:ext cx="8520600" cy="17652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tr"/>
              <a:t>Measuring the Performance of the Classification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Classification Thresholding</a:t>
            </a:r>
            <a:endParaRPr/>
          </a:p>
        </p:txBody>
      </p:sp>
      <p:sp>
        <p:nvSpPr>
          <p:cNvPr id="155" name="Google Shape;155;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The threshold is the value that determines which of the probability values estimated as a result of logistic regression will be accepted as true.</a:t>
            </a:r>
            <a:endParaRPr/>
          </a:p>
          <a:p>
            <a:pPr marL="0" lvl="0" indent="0" algn="l" rtl="0">
              <a:spcBef>
                <a:spcPts val="1200"/>
              </a:spcBef>
              <a:spcAft>
                <a:spcPts val="0"/>
              </a:spcAft>
              <a:buNone/>
            </a:pPr>
            <a:r>
              <a:rPr lang="tr"/>
              <a:t>E.g; If a model that classifies mails according to whether they are spam is given a threshold of 0.5:</a:t>
            </a:r>
            <a:endParaRPr/>
          </a:p>
          <a:p>
            <a:pPr marL="457200" lvl="0" indent="-317500" algn="l" rtl="0">
              <a:spcBef>
                <a:spcPts val="1200"/>
              </a:spcBef>
              <a:spcAft>
                <a:spcPts val="0"/>
              </a:spcAft>
              <a:buSzPts val="1400"/>
              <a:buChar char="●"/>
            </a:pPr>
            <a:r>
              <a:rPr lang="tr"/>
              <a:t>Emails with a spam probability greater than or equal to 0.5 are classified as spam.</a:t>
            </a:r>
            <a:endParaRPr/>
          </a:p>
          <a:p>
            <a:pPr marL="457200" lvl="0" indent="-317500" algn="l" rtl="0">
              <a:spcBef>
                <a:spcPts val="0"/>
              </a:spcBef>
              <a:spcAft>
                <a:spcPts val="0"/>
              </a:spcAft>
              <a:buSzPts val="1400"/>
              <a:buChar char="●"/>
            </a:pPr>
            <a:r>
              <a:rPr lang="tr"/>
              <a:t>Emails with a spam probability of less than 0.5 are classified as non-spam.</a:t>
            </a:r>
            <a:endParaRPr/>
          </a:p>
        </p:txBody>
      </p:sp>
      <p:pic>
        <p:nvPicPr>
          <p:cNvPr id="156" name="Google Shape;156;p27"/>
          <p:cNvPicPr preferRelativeResize="0"/>
          <p:nvPr/>
        </p:nvPicPr>
        <p:blipFill rotWithShape="1">
          <a:blip r:embed="rId3">
            <a:alphaModFix/>
          </a:blip>
          <a:srcRect b="14295"/>
          <a:stretch/>
        </p:blipFill>
        <p:spPr>
          <a:xfrm>
            <a:off x="2027900" y="2916150"/>
            <a:ext cx="5088201" cy="17627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True vs False &amp; Positive vs Negative</a:t>
            </a:r>
            <a:endParaRPr/>
          </a:p>
        </p:txBody>
      </p:sp>
      <p:sp>
        <p:nvSpPr>
          <p:cNvPr id="162" name="Google Shape;162;p28"/>
          <p:cNvSpPr txBox="1">
            <a:spLocks noGrp="1"/>
          </p:cNvSpPr>
          <p:nvPr>
            <p:ph type="body" idx="1"/>
          </p:nvPr>
        </p:nvSpPr>
        <p:spPr>
          <a:xfrm>
            <a:off x="311700" y="1152475"/>
            <a:ext cx="8520600" cy="750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tr"/>
              <a:t>In order to measure the performance of the classification model, it is necessary to use some data. These data are True Positive, True Negative, True Positive and False Positive values.</a:t>
            </a:r>
            <a:endParaRPr/>
          </a:p>
        </p:txBody>
      </p:sp>
      <p:sp>
        <p:nvSpPr>
          <p:cNvPr id="163" name="Google Shape;163;p28"/>
          <p:cNvSpPr txBox="1">
            <a:spLocks noGrp="1"/>
          </p:cNvSpPr>
          <p:nvPr>
            <p:ph type="body" idx="1"/>
          </p:nvPr>
        </p:nvSpPr>
        <p:spPr>
          <a:xfrm>
            <a:off x="367000" y="1902475"/>
            <a:ext cx="4046400" cy="280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b="1" u="sng"/>
              <a:t>Positive vs Negative</a:t>
            </a:r>
            <a:endParaRPr b="1" u="sng"/>
          </a:p>
          <a:p>
            <a:pPr marL="0" lvl="0" indent="0" algn="l" rtl="0">
              <a:spcBef>
                <a:spcPts val="1200"/>
              </a:spcBef>
              <a:spcAft>
                <a:spcPts val="0"/>
              </a:spcAft>
              <a:buNone/>
            </a:pPr>
            <a:r>
              <a:rPr lang="tr"/>
              <a:t>Our True and False values are basically our label classes.</a:t>
            </a:r>
            <a:endParaRPr/>
          </a:p>
          <a:p>
            <a:pPr marL="0" lvl="0" indent="0" algn="l" rtl="0">
              <a:spcBef>
                <a:spcPts val="1200"/>
              </a:spcBef>
              <a:spcAft>
                <a:spcPts val="0"/>
              </a:spcAft>
              <a:buNone/>
            </a:pPr>
            <a:r>
              <a:rPr lang="tr"/>
              <a:t>E.g; in an email spam classification model can be assumed as:</a:t>
            </a:r>
            <a:endParaRPr/>
          </a:p>
          <a:p>
            <a:pPr marL="457200" lvl="0" indent="-317500" algn="l" rtl="0">
              <a:spcBef>
                <a:spcPts val="1200"/>
              </a:spcBef>
              <a:spcAft>
                <a:spcPts val="0"/>
              </a:spcAft>
              <a:buSzPts val="1400"/>
              <a:buChar char="●"/>
            </a:pPr>
            <a:r>
              <a:rPr lang="tr"/>
              <a:t>“Spam” = Positive</a:t>
            </a:r>
            <a:endParaRPr/>
          </a:p>
          <a:p>
            <a:pPr marL="457200" lvl="0" indent="-317500" algn="l" rtl="0">
              <a:spcBef>
                <a:spcPts val="0"/>
              </a:spcBef>
              <a:spcAft>
                <a:spcPts val="0"/>
              </a:spcAft>
              <a:buSzPts val="1400"/>
              <a:buChar char="●"/>
            </a:pPr>
            <a:r>
              <a:rPr lang="tr"/>
              <a:t>“Not Spam” = Negative</a:t>
            </a:r>
            <a:endParaRPr/>
          </a:p>
        </p:txBody>
      </p:sp>
      <p:sp>
        <p:nvSpPr>
          <p:cNvPr id="164" name="Google Shape;164;p28"/>
          <p:cNvSpPr txBox="1">
            <a:spLocks noGrp="1"/>
          </p:cNvSpPr>
          <p:nvPr>
            <p:ph type="body" idx="1"/>
          </p:nvPr>
        </p:nvSpPr>
        <p:spPr>
          <a:xfrm>
            <a:off x="4722700" y="1902475"/>
            <a:ext cx="4046400" cy="28098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tr" b="1" u="sng"/>
              <a:t>True vs False</a:t>
            </a:r>
            <a:endParaRPr b="1" u="sng"/>
          </a:p>
          <a:p>
            <a:pPr marL="0" lvl="0" indent="0" algn="l" rtl="0">
              <a:spcBef>
                <a:spcPts val="1200"/>
              </a:spcBef>
              <a:spcAft>
                <a:spcPts val="0"/>
              </a:spcAft>
              <a:buNone/>
            </a:pPr>
            <a:r>
              <a:rPr lang="tr"/>
              <a:t>Our Positive and Negative values are related to the prediction results of our model.</a:t>
            </a:r>
            <a:endParaRPr/>
          </a:p>
          <a:p>
            <a:pPr marL="0" lvl="0" indent="0" algn="l" rtl="0">
              <a:spcBef>
                <a:spcPts val="1200"/>
              </a:spcBef>
              <a:spcAft>
                <a:spcPts val="0"/>
              </a:spcAft>
              <a:buNone/>
            </a:pPr>
            <a:r>
              <a:rPr lang="tr"/>
              <a:t>E.g; When the model predicts a mail that is actually “Spam” (Positive) as “Not Spam” (Negative), this prediction becomes a False Negative prediction.</a:t>
            </a:r>
            <a:endParaRPr/>
          </a:p>
          <a:p>
            <a:pPr marL="0" lvl="0" indent="0" algn="l" rtl="0">
              <a:spcBef>
                <a:spcPts val="1200"/>
              </a:spcBef>
              <a:spcAft>
                <a:spcPts val="1200"/>
              </a:spcAft>
              <a:buNone/>
            </a:pPr>
            <a:r>
              <a:rPr lang="tr"/>
              <a:t>This is because our model performs a Negative prediction and this prediction is also False.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68"/>
        <p:cNvGrpSpPr/>
        <p:nvPr/>
      </p:nvGrpSpPr>
      <p:grpSpPr>
        <a:xfrm>
          <a:off x="0" y="0"/>
          <a:ext cx="0" cy="0"/>
          <a:chOff x="0" y="0"/>
          <a:chExt cx="0" cy="0"/>
        </a:xfrm>
      </p:grpSpPr>
      <p:sp>
        <p:nvSpPr>
          <p:cNvPr id="169" name="Google Shape;16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Confusion Matrix</a:t>
            </a:r>
            <a:endParaRPr/>
          </a:p>
        </p:txBody>
      </p:sp>
      <p:sp>
        <p:nvSpPr>
          <p:cNvPr id="170" name="Google Shape;170;p29"/>
          <p:cNvSpPr txBox="1">
            <a:spLocks noGrp="1"/>
          </p:cNvSpPr>
          <p:nvPr>
            <p:ph type="body" idx="1"/>
          </p:nvPr>
        </p:nvSpPr>
        <p:spPr>
          <a:xfrm>
            <a:off x="311700" y="1272650"/>
            <a:ext cx="8520600" cy="101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It is a matrix in which the actual class value used to evaluate the performance of the classification model is compared with the predicted class value.</a:t>
            </a:r>
            <a:endParaRPr/>
          </a:p>
          <a:p>
            <a:pPr marL="0" lvl="0" indent="0" algn="l" rtl="0">
              <a:spcBef>
                <a:spcPts val="1200"/>
              </a:spcBef>
              <a:spcAft>
                <a:spcPts val="1200"/>
              </a:spcAft>
              <a:buNone/>
            </a:pPr>
            <a:r>
              <a:rPr lang="tr" b="1"/>
              <a:t>Positive:</a:t>
            </a:r>
            <a:r>
              <a:rPr lang="tr"/>
              <a:t> “Spam”  </a:t>
            </a:r>
            <a:r>
              <a:rPr lang="tr" b="1"/>
              <a:t>Negative:</a:t>
            </a:r>
            <a:r>
              <a:rPr lang="tr"/>
              <a:t> “Not Spam”</a:t>
            </a:r>
            <a:endParaRPr/>
          </a:p>
        </p:txBody>
      </p:sp>
      <p:graphicFrame>
        <p:nvGraphicFramePr>
          <p:cNvPr id="171" name="Google Shape;171;p29"/>
          <p:cNvGraphicFramePr/>
          <p:nvPr/>
        </p:nvGraphicFramePr>
        <p:xfrm>
          <a:off x="311700" y="2366700"/>
          <a:ext cx="8520600" cy="2499300"/>
        </p:xfrm>
        <a:graphic>
          <a:graphicData uri="http://schemas.openxmlformats.org/drawingml/2006/table">
            <a:tbl>
              <a:tblPr>
                <a:noFill/>
                <a:tableStyleId>{F0E12AE6-C697-40FE-A336-82254BCF56DE}</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855450">
                <a:tc>
                  <a:txBody>
                    <a:bodyPr/>
                    <a:lstStyle/>
                    <a:p>
                      <a:pPr marL="0" lvl="0" indent="0" algn="l" rtl="0">
                        <a:spcBef>
                          <a:spcPts val="0"/>
                        </a:spcBef>
                        <a:spcAft>
                          <a:spcPts val="0"/>
                        </a:spcAft>
                        <a:buNone/>
                      </a:pPr>
                      <a:r>
                        <a:rPr lang="tr" b="1"/>
                        <a:t>True Positive: </a:t>
                      </a:r>
                      <a:r>
                        <a:rPr lang="tr"/>
                        <a:t>A result in which the model correctly predicts the positive class</a:t>
                      </a:r>
                      <a:endParaRPr/>
                    </a:p>
                    <a:p>
                      <a:pPr marL="0" lvl="0" indent="0" algn="l" rtl="0">
                        <a:spcBef>
                          <a:spcPts val="0"/>
                        </a:spcBef>
                        <a:spcAft>
                          <a:spcPts val="0"/>
                        </a:spcAft>
                        <a:buNone/>
                      </a:pPr>
                      <a:endParaRPr b="1"/>
                    </a:p>
                    <a:p>
                      <a:pPr marL="0" lvl="0" indent="0" algn="l" rtl="0">
                        <a:spcBef>
                          <a:spcPts val="0"/>
                        </a:spcBef>
                        <a:spcAft>
                          <a:spcPts val="0"/>
                        </a:spcAft>
                        <a:buNone/>
                      </a:pPr>
                      <a:r>
                        <a:rPr lang="tr" b="1"/>
                        <a:t>Truth:</a:t>
                      </a:r>
                      <a:r>
                        <a:rPr lang="tr"/>
                        <a:t> E-mail is Spam</a:t>
                      </a:r>
                      <a:endParaRPr/>
                    </a:p>
                    <a:p>
                      <a:pPr marL="0" lvl="0" indent="0" algn="l" rtl="0">
                        <a:spcBef>
                          <a:spcPts val="0"/>
                        </a:spcBef>
                        <a:spcAft>
                          <a:spcPts val="0"/>
                        </a:spcAft>
                        <a:buNone/>
                      </a:pPr>
                      <a:r>
                        <a:rPr lang="tr" b="1"/>
                        <a:t>Prediction:</a:t>
                      </a:r>
                      <a:r>
                        <a:rPr lang="tr"/>
                        <a:t> E-mail is Spam</a:t>
                      </a:r>
                      <a:endParaRPr/>
                    </a:p>
                  </a:txBody>
                  <a:tcPr marL="91425" marR="91425" marT="91425" marB="91425">
                    <a:solidFill>
                      <a:srgbClr val="6AA84F"/>
                    </a:solidFill>
                  </a:tcPr>
                </a:tc>
                <a:tc>
                  <a:txBody>
                    <a:bodyPr/>
                    <a:lstStyle/>
                    <a:p>
                      <a:pPr marL="0" lvl="0" indent="0" algn="l" rtl="0">
                        <a:spcBef>
                          <a:spcPts val="0"/>
                        </a:spcBef>
                        <a:spcAft>
                          <a:spcPts val="0"/>
                        </a:spcAft>
                        <a:buNone/>
                      </a:pPr>
                      <a:r>
                        <a:rPr lang="tr" b="1">
                          <a:solidFill>
                            <a:schemeClr val="dk1"/>
                          </a:solidFill>
                        </a:rPr>
                        <a:t>False Positive: </a:t>
                      </a:r>
                      <a:r>
                        <a:rPr lang="tr">
                          <a:solidFill>
                            <a:schemeClr val="dk1"/>
                          </a:solidFill>
                        </a:rPr>
                        <a:t>It is a result in which the model cannot accurately predict the positive class</a:t>
                      </a:r>
                      <a:endParaRPr b="1">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tr" b="1">
                          <a:solidFill>
                            <a:schemeClr val="dk1"/>
                          </a:solidFill>
                        </a:rPr>
                        <a:t>Truth:</a:t>
                      </a:r>
                      <a:r>
                        <a:rPr lang="tr">
                          <a:solidFill>
                            <a:schemeClr val="dk1"/>
                          </a:solidFill>
                        </a:rPr>
                        <a:t> E-mail is not Spam</a:t>
                      </a:r>
                      <a:endParaRPr>
                        <a:solidFill>
                          <a:schemeClr val="dk1"/>
                        </a:solidFill>
                      </a:endParaRPr>
                    </a:p>
                    <a:p>
                      <a:pPr marL="0" lvl="0" indent="0" algn="l" rtl="0">
                        <a:spcBef>
                          <a:spcPts val="0"/>
                        </a:spcBef>
                        <a:spcAft>
                          <a:spcPts val="0"/>
                        </a:spcAft>
                        <a:buNone/>
                      </a:pPr>
                      <a:r>
                        <a:rPr lang="tr" b="1">
                          <a:solidFill>
                            <a:schemeClr val="dk1"/>
                          </a:solidFill>
                        </a:rPr>
                        <a:t>Prediction:</a:t>
                      </a:r>
                      <a:r>
                        <a:rPr lang="tr">
                          <a:solidFill>
                            <a:schemeClr val="dk1"/>
                          </a:solidFill>
                        </a:rPr>
                        <a:t> E-mail is not Spam</a:t>
                      </a:r>
                      <a:endParaRPr/>
                    </a:p>
                  </a:txBody>
                  <a:tcPr marL="91425" marR="91425" marT="91425" marB="91425">
                    <a:solidFill>
                      <a:srgbClr val="CC0000"/>
                    </a:solidFill>
                  </a:tcPr>
                </a:tc>
                <a:extLst>
                  <a:ext uri="{0D108BD9-81ED-4DB2-BD59-A6C34878D82A}">
                    <a16:rowId xmlns:a16="http://schemas.microsoft.com/office/drawing/2014/main" val="10000"/>
                  </a:ext>
                </a:extLst>
              </a:tr>
              <a:tr h="889625">
                <a:tc>
                  <a:txBody>
                    <a:bodyPr/>
                    <a:lstStyle/>
                    <a:p>
                      <a:pPr marL="0" lvl="0" indent="0" algn="l" rtl="0">
                        <a:spcBef>
                          <a:spcPts val="0"/>
                        </a:spcBef>
                        <a:spcAft>
                          <a:spcPts val="0"/>
                        </a:spcAft>
                        <a:buNone/>
                      </a:pPr>
                      <a:r>
                        <a:rPr lang="tr" b="1">
                          <a:solidFill>
                            <a:schemeClr val="dk1"/>
                          </a:solidFill>
                        </a:rPr>
                        <a:t>False Negative: </a:t>
                      </a:r>
                      <a:r>
                        <a:rPr lang="tr">
                          <a:solidFill>
                            <a:schemeClr val="dk1"/>
                          </a:solidFill>
                        </a:rPr>
                        <a:t>It is a result in which the model cannot accurately predict the negative class</a:t>
                      </a:r>
                      <a:endParaRPr b="1">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tr" b="1">
                          <a:solidFill>
                            <a:schemeClr val="dk1"/>
                          </a:solidFill>
                        </a:rPr>
                        <a:t>Truth:</a:t>
                      </a:r>
                      <a:r>
                        <a:rPr lang="tr">
                          <a:solidFill>
                            <a:schemeClr val="dk1"/>
                          </a:solidFill>
                        </a:rPr>
                        <a:t> E-mail is not Spam</a:t>
                      </a:r>
                      <a:endParaRPr>
                        <a:solidFill>
                          <a:schemeClr val="dk1"/>
                        </a:solidFill>
                      </a:endParaRPr>
                    </a:p>
                    <a:p>
                      <a:pPr marL="0" lvl="0" indent="0" algn="l" rtl="0">
                        <a:spcBef>
                          <a:spcPts val="0"/>
                        </a:spcBef>
                        <a:spcAft>
                          <a:spcPts val="0"/>
                        </a:spcAft>
                        <a:buNone/>
                      </a:pPr>
                      <a:r>
                        <a:rPr lang="tr" b="1">
                          <a:solidFill>
                            <a:schemeClr val="dk1"/>
                          </a:solidFill>
                        </a:rPr>
                        <a:t>Prediction:</a:t>
                      </a:r>
                      <a:r>
                        <a:rPr lang="tr">
                          <a:solidFill>
                            <a:schemeClr val="dk1"/>
                          </a:solidFill>
                        </a:rPr>
                        <a:t> E-mail is Spam</a:t>
                      </a:r>
                      <a:endParaRPr/>
                    </a:p>
                  </a:txBody>
                  <a:tcPr marL="91425" marR="91425" marT="91425" marB="91425">
                    <a:solidFill>
                      <a:srgbClr val="CC0000"/>
                    </a:solidFill>
                  </a:tcPr>
                </a:tc>
                <a:tc>
                  <a:txBody>
                    <a:bodyPr/>
                    <a:lstStyle/>
                    <a:p>
                      <a:pPr marL="0" lvl="0" indent="0" algn="l" rtl="0">
                        <a:spcBef>
                          <a:spcPts val="0"/>
                        </a:spcBef>
                        <a:spcAft>
                          <a:spcPts val="0"/>
                        </a:spcAft>
                        <a:buNone/>
                      </a:pPr>
                      <a:r>
                        <a:rPr lang="tr" b="1">
                          <a:solidFill>
                            <a:schemeClr val="dk1"/>
                          </a:solidFill>
                        </a:rPr>
                        <a:t>True Negative: </a:t>
                      </a:r>
                      <a:r>
                        <a:rPr lang="tr">
                          <a:solidFill>
                            <a:schemeClr val="dk1"/>
                          </a:solidFill>
                        </a:rPr>
                        <a:t>A result for which the model correctly predicts the negative class</a:t>
                      </a:r>
                      <a:endParaRPr b="1">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tr" b="1">
                          <a:solidFill>
                            <a:schemeClr val="dk1"/>
                          </a:solidFill>
                        </a:rPr>
                        <a:t>Truth:</a:t>
                      </a:r>
                      <a:r>
                        <a:rPr lang="tr">
                          <a:solidFill>
                            <a:schemeClr val="dk1"/>
                          </a:solidFill>
                        </a:rPr>
                        <a:t> E-mail is not Spam</a:t>
                      </a:r>
                      <a:endParaRPr>
                        <a:solidFill>
                          <a:schemeClr val="dk1"/>
                        </a:solidFill>
                      </a:endParaRPr>
                    </a:p>
                    <a:p>
                      <a:pPr marL="0" lvl="0" indent="0" algn="l" rtl="0">
                        <a:spcBef>
                          <a:spcPts val="0"/>
                        </a:spcBef>
                        <a:spcAft>
                          <a:spcPts val="0"/>
                        </a:spcAft>
                        <a:buNone/>
                      </a:pPr>
                      <a:r>
                        <a:rPr lang="tr" b="1">
                          <a:solidFill>
                            <a:schemeClr val="dk1"/>
                          </a:solidFill>
                        </a:rPr>
                        <a:t>Prediction:</a:t>
                      </a:r>
                      <a:r>
                        <a:rPr lang="tr">
                          <a:solidFill>
                            <a:schemeClr val="dk1"/>
                          </a:solidFill>
                        </a:rPr>
                        <a:t> E-mail is not Spam</a:t>
                      </a:r>
                      <a:endParaRPr/>
                    </a:p>
                  </a:txBody>
                  <a:tcPr marL="91425" marR="91425" marT="91425" marB="91425">
                    <a:solidFill>
                      <a:srgbClr val="6AA84F"/>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75"/>
        <p:cNvGrpSpPr/>
        <p:nvPr/>
      </p:nvGrpSpPr>
      <p:grpSpPr>
        <a:xfrm>
          <a:off x="0" y="0"/>
          <a:ext cx="0" cy="0"/>
          <a:chOff x="0" y="0"/>
          <a:chExt cx="0" cy="0"/>
        </a:xfrm>
      </p:grpSpPr>
      <p:sp>
        <p:nvSpPr>
          <p:cNvPr id="176" name="Google Shape;176;p30"/>
          <p:cNvSpPr txBox="1">
            <a:spLocks noGrp="1"/>
          </p:cNvSpPr>
          <p:nvPr>
            <p:ph type="body" idx="1"/>
          </p:nvPr>
        </p:nvSpPr>
        <p:spPr>
          <a:xfrm>
            <a:off x="311700" y="1152475"/>
            <a:ext cx="8520600" cy="119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tr">
                <a:solidFill>
                  <a:srgbClr val="252525"/>
                </a:solidFill>
              </a:rPr>
              <a:t>The Accuracy metric is the number of correctly guessed predictions divided by the number of all predictions.</a:t>
            </a:r>
            <a:endParaRPr>
              <a:solidFill>
                <a:srgbClr val="252525"/>
              </a:solidFill>
            </a:endParaRPr>
          </a:p>
          <a:p>
            <a:pPr marL="0" lvl="0" indent="0" algn="l" rtl="0">
              <a:spcBef>
                <a:spcPts val="1200"/>
              </a:spcBef>
              <a:spcAft>
                <a:spcPts val="0"/>
              </a:spcAft>
              <a:buClr>
                <a:schemeClr val="dk1"/>
              </a:buClr>
              <a:buSzPts val="1100"/>
              <a:buFont typeface="Arial"/>
              <a:buNone/>
            </a:pPr>
            <a:r>
              <a:rPr lang="tr">
                <a:solidFill>
                  <a:srgbClr val="252525"/>
                </a:solidFill>
              </a:rPr>
              <a:t>Other classification metrics were needed because they were not sufficient on their own for </a:t>
            </a:r>
            <a:r>
              <a:rPr lang="tr">
                <a:solidFill>
                  <a:srgbClr val="252525"/>
                </a:solidFill>
                <a:highlight>
                  <a:srgbClr val="C9DAF8"/>
                </a:highlight>
              </a:rPr>
              <a:t>imbalanced datasets.</a:t>
            </a:r>
            <a:endParaRPr>
              <a:solidFill>
                <a:srgbClr val="252525"/>
              </a:solidFill>
              <a:highlight>
                <a:srgbClr val="C9DAF8"/>
              </a:highlight>
            </a:endParaRPr>
          </a:p>
          <a:p>
            <a:pPr marL="0" lvl="0" indent="0" algn="l" rtl="0">
              <a:spcBef>
                <a:spcPts val="1200"/>
              </a:spcBef>
              <a:spcAft>
                <a:spcPts val="1200"/>
              </a:spcAft>
              <a:buNone/>
            </a:pPr>
            <a:endParaRPr>
              <a:solidFill>
                <a:srgbClr val="252525"/>
              </a:solidFill>
            </a:endParaRPr>
          </a:p>
        </p:txBody>
      </p:sp>
      <p:sp>
        <p:nvSpPr>
          <p:cNvPr id="177" name="Google Shape;17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tr"/>
              <a:t>Accuracy</a:t>
            </a:r>
            <a:endParaRPr/>
          </a:p>
          <a:p>
            <a:pPr marL="0" lvl="0" indent="0" algn="l" rtl="0">
              <a:spcBef>
                <a:spcPts val="0"/>
              </a:spcBef>
              <a:spcAft>
                <a:spcPts val="0"/>
              </a:spcAft>
              <a:buNone/>
            </a:pPr>
            <a:endParaRPr/>
          </a:p>
        </p:txBody>
      </p:sp>
      <p:pic>
        <p:nvPicPr>
          <p:cNvPr id="178" name="Google Shape;178;p30"/>
          <p:cNvPicPr preferRelativeResize="0"/>
          <p:nvPr/>
        </p:nvPicPr>
        <p:blipFill>
          <a:blip r:embed="rId3">
            <a:alphaModFix/>
          </a:blip>
          <a:stretch>
            <a:fillRect/>
          </a:stretch>
        </p:blipFill>
        <p:spPr>
          <a:xfrm>
            <a:off x="463346" y="2456371"/>
            <a:ext cx="3965800" cy="1614800"/>
          </a:xfrm>
          <a:prstGeom prst="rect">
            <a:avLst/>
          </a:prstGeom>
          <a:noFill/>
          <a:ln>
            <a:noFill/>
          </a:ln>
        </p:spPr>
      </p:pic>
      <p:pic>
        <p:nvPicPr>
          <p:cNvPr id="179" name="Google Shape;179;p30"/>
          <p:cNvPicPr preferRelativeResize="0"/>
          <p:nvPr/>
        </p:nvPicPr>
        <p:blipFill>
          <a:blip r:embed="rId4">
            <a:alphaModFix/>
          </a:blip>
          <a:stretch>
            <a:fillRect/>
          </a:stretch>
        </p:blipFill>
        <p:spPr>
          <a:xfrm>
            <a:off x="4624574" y="2345991"/>
            <a:ext cx="3965799" cy="1923158"/>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1598</Words>
  <Application>Microsoft Macintosh PowerPoint</Application>
  <PresentationFormat>On-screen Show (16:9)</PresentationFormat>
  <Paragraphs>151</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vt:lpstr>
      <vt:lpstr>Fira Sans ExtraBold</vt:lpstr>
      <vt:lpstr>Simple Light</vt:lpstr>
      <vt:lpstr>What is Classification?</vt:lpstr>
      <vt:lpstr>Logistic Regression</vt:lpstr>
      <vt:lpstr>Logistic Regression </vt:lpstr>
      <vt:lpstr>Sigmoid Function</vt:lpstr>
      <vt:lpstr>Measuring the Performance of the Classification Model</vt:lpstr>
      <vt:lpstr>Classification Thresholding</vt:lpstr>
      <vt:lpstr>True vs False &amp; Positive vs Negative</vt:lpstr>
      <vt:lpstr>Confusion Matrix</vt:lpstr>
      <vt:lpstr>Accuracy </vt:lpstr>
      <vt:lpstr>Why Accuracy Alone Isn't Enough?</vt:lpstr>
      <vt:lpstr>Precision &amp; Recall</vt:lpstr>
      <vt:lpstr>Precision &amp; Recall Calculation</vt:lpstr>
      <vt:lpstr>When to Use Precision and Recall?</vt:lpstr>
      <vt:lpstr>Confusion Matrix - Precision</vt:lpstr>
      <vt:lpstr>Confusion Matrix - Recall</vt:lpstr>
      <vt:lpstr>F1 Score</vt:lpstr>
      <vt:lpstr>Classification Threshold, ROC Curve &amp; AUC</vt:lpstr>
      <vt:lpstr>Classification Threshold, ROC Curve &amp; AUC</vt:lpstr>
      <vt:lpstr>Classification Threshold, ROC Curve &amp; AUC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3</dc:title>
  <cp:lastModifiedBy>Akashdeep Makkar</cp:lastModifiedBy>
  <cp:revision>8</cp:revision>
  <dcterms:modified xsi:type="dcterms:W3CDTF">2023-02-26T05:11:38Z</dcterms:modified>
</cp:coreProperties>
</file>