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1"/>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9144000" cy="5143500" type="screen16x9"/>
  <p:notesSz cx="6858000" cy="9144000"/>
  <p:embeddedFontLst>
    <p:embeddedFont>
      <p:font typeface="Century" panose="02040604050505020304" pitchFamily="18" charset="0"/>
      <p:regular r:id="rId22"/>
    </p:embeddedFont>
    <p:embeddedFont>
      <p:font typeface="Fira Sans ExtraBold" panose="020F0502020204030204" pitchFamily="34" charset="0"/>
      <p:bold r:id="rId23"/>
      <p:italic r:id="rId24"/>
      <p:boldItalic r:id="rId25"/>
    </p:embeddedFont>
    <p:embeddedFont>
      <p:font typeface="Georgia" panose="02040502050405020303" pitchFamily="18"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7"/>
  </p:normalViewPr>
  <p:slideViewPr>
    <p:cSldViewPr snapToGrid="0">
      <p:cViewPr varScale="1">
        <p:scale>
          <a:sx n="135" d="100"/>
          <a:sy n="135" d="100"/>
        </p:scale>
        <p:origin x="960" y="1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e77fcf19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e77fcf19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e69df5857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e69df5857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69df5857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69df5857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9c259dd2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9c259dd2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69df5857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e69df5857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87a539f8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87a539f8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9ee767ca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9ee767c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e69df5857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e69df5857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69df5857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e69df5857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87a539f8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87a539f8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87a539f8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e87a539f8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e79dfb3c9b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e79dfb3c9b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e69df585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e69df585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e87a539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e87a539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b6f9b40c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b6f9b40c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e9c259dd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e9c259dd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9c259dd2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9c259dd2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87a539f8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e87a539f8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69df5857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69df5857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47"/>
        <p:cNvGrpSpPr/>
        <p:nvPr/>
      </p:nvGrpSpPr>
      <p:grpSpPr>
        <a:xfrm>
          <a:off x="0" y="0"/>
          <a:ext cx="0" cy="0"/>
          <a:chOff x="0" y="0"/>
          <a:chExt cx="0" cy="0"/>
        </a:xfrm>
      </p:grpSpPr>
      <p:sp>
        <p:nvSpPr>
          <p:cNvPr id="48" name="Google Shape;48;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1"/>
        <p:cNvGrpSpPr/>
        <p:nvPr/>
      </p:nvGrpSpPr>
      <p:grpSpPr>
        <a:xfrm>
          <a:off x="0" y="0"/>
          <a:ext cx="0" cy="0"/>
          <a:chOff x="0" y="0"/>
          <a:chExt cx="0" cy="0"/>
        </a:xfrm>
      </p:grpSpPr>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61950" algn="l" rtl="0">
              <a:lnSpc>
                <a:spcPct val="100000"/>
              </a:lnSpc>
              <a:spcBef>
                <a:spcPts val="800"/>
              </a:spcBef>
              <a:spcAft>
                <a:spcPts val="0"/>
              </a:spcAft>
              <a:buClr>
                <a:schemeClr val="dk1"/>
              </a:buClr>
              <a:buSzPts val="2100"/>
              <a:buChar char="●"/>
              <a:defRPr/>
            </a:lvl1pPr>
            <a:lvl2pPr marL="914400" lvl="1" indent="-342900" algn="l" rtl="0">
              <a:lnSpc>
                <a:spcPct val="100000"/>
              </a:lnSpc>
              <a:spcBef>
                <a:spcPts val="1200"/>
              </a:spcBef>
              <a:spcAft>
                <a:spcPts val="0"/>
              </a:spcAft>
              <a:buClr>
                <a:schemeClr val="dk1"/>
              </a:buClr>
              <a:buSzPts val="1800"/>
              <a:buChar char="○"/>
              <a:defRPr/>
            </a:lvl2pPr>
            <a:lvl3pPr marL="1371600" lvl="2" indent="-323850" algn="l" rtl="0">
              <a:lnSpc>
                <a:spcPct val="100000"/>
              </a:lnSpc>
              <a:spcBef>
                <a:spcPts val="1200"/>
              </a:spcBef>
              <a:spcAft>
                <a:spcPts val="0"/>
              </a:spcAft>
              <a:buClr>
                <a:schemeClr val="dk1"/>
              </a:buClr>
              <a:buSzPts val="1500"/>
              <a:buChar char="■"/>
              <a:defRPr/>
            </a:lvl3pPr>
            <a:lvl4pPr marL="1828800" lvl="3" indent="-317500" algn="l" rtl="0">
              <a:lnSpc>
                <a:spcPct val="100000"/>
              </a:lnSpc>
              <a:spcBef>
                <a:spcPts val="1200"/>
              </a:spcBef>
              <a:spcAft>
                <a:spcPts val="0"/>
              </a:spcAft>
              <a:buClr>
                <a:schemeClr val="dk1"/>
              </a:buClr>
              <a:buSzPts val="1400"/>
              <a:buChar char="●"/>
              <a:defRPr/>
            </a:lvl4pPr>
            <a:lvl5pPr marL="2286000" lvl="4" indent="-317500" algn="l" rtl="0">
              <a:lnSpc>
                <a:spcPct val="10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6" name="Google Shape;56;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7" name="Google Shape;57;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8" name="Google Shape;58;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 name="Google Shape;4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
        <p:nvSpPr>
          <p:cNvPr id="46" name="Google Shape;4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Century"/>
              <a:buNone/>
              <a:defRPr sz="2800">
                <a:solidFill>
                  <a:schemeClr val="dk1"/>
                </a:solidFill>
                <a:latin typeface="Century"/>
                <a:ea typeface="Century"/>
                <a:cs typeface="Century"/>
                <a:sym typeface="Centur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1pPr>
            <a:lvl2pPr marL="914400" lvl="1"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2pPr>
            <a:lvl3pPr marL="1371600" lvl="2"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3pPr>
            <a:lvl4pPr marL="1828800" lvl="3"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4pPr>
            <a:lvl5pPr marL="2286000" lvl="4"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5pPr>
            <a:lvl6pPr marL="2743200" lvl="5"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6pPr>
            <a:lvl7pPr marL="3200400" lvl="6"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7pPr>
            <a:lvl8pPr marL="3657600" lvl="7"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8pPr>
            <a:lvl9pPr marL="4114800" lvl="8" indent="-317500">
              <a:lnSpc>
                <a:spcPct val="115000"/>
              </a:lnSpc>
              <a:spcBef>
                <a:spcPts val="0"/>
              </a:spcBef>
              <a:spcAft>
                <a:spcPts val="0"/>
              </a:spcAft>
              <a:buClr>
                <a:schemeClr val="dk1"/>
              </a:buClr>
              <a:buSzPts val="1400"/>
              <a:buFont typeface="Century"/>
              <a:buChar char="■"/>
              <a:defRPr>
                <a:solidFill>
                  <a:schemeClr val="dk1"/>
                </a:solidFill>
                <a:latin typeface="Century"/>
                <a:ea typeface="Century"/>
                <a:cs typeface="Century"/>
                <a:sym typeface="Century"/>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tr"/>
              <a:t>‹#›</a:t>
            </a:fld>
            <a:endParaRPr/>
          </a:p>
        </p:txBody>
      </p:sp>
      <p:pic>
        <p:nvPicPr>
          <p:cNvPr id="9" name="Google Shape;9;p1"/>
          <p:cNvPicPr preferRelativeResize="0"/>
          <p:nvPr/>
        </p:nvPicPr>
        <p:blipFill>
          <a:blip r:embed="rId14">
            <a:alphaModFix/>
          </a:blip>
          <a:stretch>
            <a:fillRect/>
          </a:stretch>
        </p:blipFill>
        <p:spPr>
          <a:xfrm>
            <a:off x="7873725" y="105399"/>
            <a:ext cx="1147424" cy="437350"/>
          </a:xfrm>
          <a:prstGeom prst="rect">
            <a:avLst/>
          </a:prstGeom>
          <a:noFill/>
          <a:ln>
            <a:noFill/>
          </a:ln>
        </p:spPr>
      </p:pic>
      <p:sp>
        <p:nvSpPr>
          <p:cNvPr id="10" name="Google Shape;10;p1"/>
          <p:cNvSpPr/>
          <p:nvPr/>
        </p:nvSpPr>
        <p:spPr>
          <a:xfrm>
            <a:off x="0" y="4928400"/>
            <a:ext cx="9144000" cy="21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accent1"/>
              </a:highlight>
            </a:endParaRPr>
          </a:p>
        </p:txBody>
      </p:sp>
      <p:sp>
        <p:nvSpPr>
          <p:cNvPr id="11" name="Google Shape;11;p1"/>
          <p:cNvSpPr txBox="1"/>
          <p:nvPr/>
        </p:nvSpPr>
        <p:spPr>
          <a:xfrm>
            <a:off x="2642400" y="4835850"/>
            <a:ext cx="3859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 sz="1300">
                <a:solidFill>
                  <a:schemeClr val="lt1"/>
                </a:solidFill>
                <a:latin typeface="Fira Sans ExtraBold"/>
                <a:ea typeface="Fira Sans ExtraBold"/>
                <a:cs typeface="Fira Sans ExtraBold"/>
                <a:sym typeface="Fira Sans ExtraBold"/>
              </a:rPr>
              <a:t>globalaihub.com</a:t>
            </a:r>
            <a:endParaRPr sz="1300">
              <a:solidFill>
                <a:schemeClr val="lt1"/>
              </a:solidFill>
              <a:latin typeface="Fira Sans ExtraBold"/>
              <a:ea typeface="Fira Sans ExtraBold"/>
              <a:cs typeface="Fira Sans ExtraBold"/>
              <a:sym typeface="Fira Sans ExtraBo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311708" y="15454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Introduction to Decision Trees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Entropy</a:t>
            </a:r>
            <a:endParaRPr/>
          </a:p>
        </p:txBody>
      </p:sp>
      <p:sp>
        <p:nvSpPr>
          <p:cNvPr id="141" name="Google Shape;141;p25"/>
          <p:cNvSpPr txBox="1">
            <a:spLocks noGrp="1"/>
          </p:cNvSpPr>
          <p:nvPr>
            <p:ph type="body" idx="1"/>
          </p:nvPr>
        </p:nvSpPr>
        <p:spPr>
          <a:xfrm>
            <a:off x="311700" y="1152475"/>
            <a:ext cx="4683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To construct a decision tree, we need to decide which questions to ask and in what order. At each stage of the tree there are some possibilities that we eliminate and some that we do not. </a:t>
            </a:r>
            <a:endParaRPr/>
          </a:p>
          <a:p>
            <a:pPr marL="0" lvl="0" indent="0" algn="l" rtl="0">
              <a:spcBef>
                <a:spcPts val="1200"/>
              </a:spcBef>
              <a:spcAft>
                <a:spcPts val="0"/>
              </a:spcAft>
              <a:buNone/>
            </a:pPr>
            <a:r>
              <a:rPr lang="tr" sz="1200" b="1" i="1">
                <a:solidFill>
                  <a:schemeClr val="dk2"/>
                </a:solidFill>
              </a:rPr>
              <a:t>Example: </a:t>
            </a:r>
            <a:r>
              <a:rPr lang="tr" sz="1200" i="1">
                <a:solidFill>
                  <a:schemeClr val="dk2"/>
                </a:solidFill>
              </a:rPr>
              <a:t>After we learned that an animal has no more than five legs, we eliminated the possibility of being a grasshopper. We didn't rule out the possibility of it being a duck. Each possible question segments the remaining probabilities according to their answers.</a:t>
            </a:r>
            <a:endParaRPr sz="1200" i="1">
              <a:solidFill>
                <a:schemeClr val="dk2"/>
              </a:solidFill>
            </a:endParaRPr>
          </a:p>
          <a:p>
            <a:pPr marL="0" lvl="0" indent="0" algn="l" rtl="0">
              <a:spcBef>
                <a:spcPts val="1200"/>
              </a:spcBef>
              <a:spcAft>
                <a:spcPts val="0"/>
              </a:spcAft>
              <a:buNone/>
            </a:pPr>
            <a:r>
              <a:rPr lang="tr"/>
              <a:t>Entropy is a measure of the uncertainty of a random variable. The higher the entropy, the more information obtained.</a:t>
            </a:r>
            <a:endParaRPr/>
          </a:p>
          <a:p>
            <a:pPr marL="0" lvl="0" indent="0" algn="l" rtl="0">
              <a:spcBef>
                <a:spcPts val="1200"/>
              </a:spcBef>
              <a:spcAft>
                <a:spcPts val="1200"/>
              </a:spcAft>
              <a:buNone/>
            </a:pPr>
            <a:endParaRPr sz="1200" i="1"/>
          </a:p>
        </p:txBody>
      </p:sp>
      <p:pic>
        <p:nvPicPr>
          <p:cNvPr id="142" name="Google Shape;142;p25"/>
          <p:cNvPicPr preferRelativeResize="0"/>
          <p:nvPr/>
        </p:nvPicPr>
        <p:blipFill>
          <a:blip r:embed="rId3">
            <a:alphaModFix/>
          </a:blip>
          <a:stretch>
            <a:fillRect/>
          </a:stretch>
        </p:blipFill>
        <p:spPr>
          <a:xfrm>
            <a:off x="5699800" y="2057388"/>
            <a:ext cx="2762250" cy="1028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1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1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1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fade">
                                      <p:cBhvr>
                                        <p:cTn id="22" dur="1000"/>
                                        <p:tgtEl>
                                          <p:spTgt spid="1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Decision Trees Advantages</a:t>
            </a:r>
            <a:endParaRPr/>
          </a:p>
        </p:txBody>
      </p:sp>
      <p:sp>
        <p:nvSpPr>
          <p:cNvPr id="148" name="Google Shape;148;p2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SzPts val="1400"/>
              <a:buChar char="●"/>
            </a:pPr>
            <a:r>
              <a:rPr lang="tr"/>
              <a:t>It can work with both continuous and discrete data</a:t>
            </a:r>
            <a:endParaRPr/>
          </a:p>
          <a:p>
            <a:pPr marL="457200" lvl="0" indent="-317500" algn="l" rtl="0">
              <a:lnSpc>
                <a:spcPct val="150000"/>
              </a:lnSpc>
              <a:spcBef>
                <a:spcPts val="0"/>
              </a:spcBef>
              <a:spcAft>
                <a:spcPts val="0"/>
              </a:spcAft>
              <a:buSzPts val="1400"/>
              <a:buChar char="●"/>
            </a:pPr>
            <a:r>
              <a:rPr lang="tr"/>
              <a:t>It needs less data preprocessing. Does not require outlier detection or scaling</a:t>
            </a:r>
            <a:endParaRPr/>
          </a:p>
          <a:p>
            <a:pPr marL="457200" lvl="0" indent="-317500" algn="l" rtl="0">
              <a:lnSpc>
                <a:spcPct val="150000"/>
              </a:lnSpc>
              <a:spcBef>
                <a:spcPts val="0"/>
              </a:spcBef>
              <a:spcAft>
                <a:spcPts val="0"/>
              </a:spcAft>
              <a:buSzPts val="1400"/>
              <a:buChar char="●"/>
            </a:pPr>
            <a:r>
              <a:rPr lang="tr"/>
              <a:t>Decision trees are easily visualized and classification rules are clearly visible so they are easy to understand and interpret</a:t>
            </a:r>
            <a:endParaRPr/>
          </a:p>
          <a:p>
            <a:pPr marL="457200" lvl="0" indent="-317500" algn="l" rtl="0">
              <a:lnSpc>
                <a:spcPct val="150000"/>
              </a:lnSpc>
              <a:spcBef>
                <a:spcPts val="0"/>
              </a:spcBef>
              <a:spcAft>
                <a:spcPts val="0"/>
              </a:spcAft>
              <a:buSzPts val="1400"/>
              <a:buChar char="●"/>
            </a:pPr>
            <a:r>
              <a:rPr lang="tr"/>
              <a:t>It can be used for multiple output</a:t>
            </a:r>
            <a:endParaRPr/>
          </a:p>
          <a:p>
            <a:pPr marL="0" lvl="0" indent="0" algn="l" rtl="0">
              <a:spcBef>
                <a:spcPts val="1200"/>
              </a:spcBef>
              <a:spcAft>
                <a:spcPts val="1200"/>
              </a:spcAft>
              <a:buNone/>
            </a:pPr>
            <a:endParaRPr/>
          </a:p>
        </p:txBody>
      </p:sp>
      <p:pic>
        <p:nvPicPr>
          <p:cNvPr id="149" name="Google Shape;149;p26"/>
          <p:cNvPicPr preferRelativeResize="0"/>
          <p:nvPr/>
        </p:nvPicPr>
        <p:blipFill>
          <a:blip r:embed="rId3">
            <a:alphaModFix/>
          </a:blip>
          <a:stretch>
            <a:fillRect/>
          </a:stretch>
        </p:blipFill>
        <p:spPr>
          <a:xfrm>
            <a:off x="5059200" y="1241425"/>
            <a:ext cx="3543300" cy="3238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Effect transition="in" filter="fade">
                                      <p:cBhvr>
                                        <p:cTn id="7" dur="1000"/>
                                        <p:tgtEl>
                                          <p:spTgt spid="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xEl>
                                              <p:pRg st="1" end="1"/>
                                            </p:txEl>
                                          </p:spTgt>
                                        </p:tgtEl>
                                        <p:attrNameLst>
                                          <p:attrName>style.visibility</p:attrName>
                                        </p:attrNameLst>
                                      </p:cBhvr>
                                      <p:to>
                                        <p:strVal val="visible"/>
                                      </p:to>
                                    </p:set>
                                    <p:animEffect transition="in" filter="fade">
                                      <p:cBhvr>
                                        <p:cTn id="12" dur="1000"/>
                                        <p:tgtEl>
                                          <p:spTgt spid="1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8">
                                            <p:txEl>
                                              <p:pRg st="2" end="2"/>
                                            </p:txEl>
                                          </p:spTgt>
                                        </p:tgtEl>
                                        <p:attrNameLst>
                                          <p:attrName>style.visibility</p:attrName>
                                        </p:attrNameLst>
                                      </p:cBhvr>
                                      <p:to>
                                        <p:strVal val="visible"/>
                                      </p:to>
                                    </p:set>
                                    <p:animEffect transition="in" filter="fade">
                                      <p:cBhvr>
                                        <p:cTn id="17" dur="1000"/>
                                        <p:tgtEl>
                                          <p:spTgt spid="1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8">
                                            <p:txEl>
                                              <p:pRg st="3" end="3"/>
                                            </p:txEl>
                                          </p:spTgt>
                                        </p:tgtEl>
                                        <p:attrNameLst>
                                          <p:attrName>style.visibility</p:attrName>
                                        </p:attrNameLst>
                                      </p:cBhvr>
                                      <p:to>
                                        <p:strVal val="visible"/>
                                      </p:to>
                                    </p:set>
                                    <p:animEffect transition="in" filter="fade">
                                      <p:cBhvr>
                                        <p:cTn id="22" dur="1000"/>
                                        <p:tgtEl>
                                          <p:spTgt spid="1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8">
                                            <p:txEl>
                                              <p:pRg st="4" end="4"/>
                                            </p:txEl>
                                          </p:spTgt>
                                        </p:tgtEl>
                                        <p:attrNameLst>
                                          <p:attrName>style.visibility</p:attrName>
                                        </p:attrNameLst>
                                      </p:cBhvr>
                                      <p:to>
                                        <p:strVal val="visible"/>
                                      </p:to>
                                    </p:set>
                                    <p:animEffect transition="in" filter="fade">
                                      <p:cBhvr>
                                        <p:cTn id="27" dur="1000"/>
                                        <p:tgtEl>
                                          <p:spTgt spid="1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Decision Trees Visualization</a:t>
            </a:r>
            <a:endParaRPr/>
          </a:p>
        </p:txBody>
      </p:sp>
      <p:sp>
        <p:nvSpPr>
          <p:cNvPr id="155" name="Google Shape;155;p27"/>
          <p:cNvSpPr txBox="1">
            <a:spLocks noGrp="1"/>
          </p:cNvSpPr>
          <p:nvPr>
            <p:ph type="body" idx="1"/>
          </p:nvPr>
        </p:nvSpPr>
        <p:spPr>
          <a:xfrm>
            <a:off x="-785350" y="16294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56" name="Google Shape;156;p27"/>
          <p:cNvPicPr preferRelativeResize="0"/>
          <p:nvPr/>
        </p:nvPicPr>
        <p:blipFill>
          <a:blip r:embed="rId3">
            <a:alphaModFix/>
          </a:blip>
          <a:stretch>
            <a:fillRect/>
          </a:stretch>
        </p:blipFill>
        <p:spPr>
          <a:xfrm>
            <a:off x="2124025" y="1195150"/>
            <a:ext cx="4826699" cy="3487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Ensemble Learning</a:t>
            </a:r>
            <a:endParaRPr/>
          </a:p>
        </p:txBody>
      </p:sp>
      <p:sp>
        <p:nvSpPr>
          <p:cNvPr id="162" name="Google Shape;162;p28"/>
          <p:cNvSpPr txBox="1">
            <a:spLocks noGrp="1"/>
          </p:cNvSpPr>
          <p:nvPr>
            <p:ph type="body" idx="1"/>
          </p:nvPr>
        </p:nvSpPr>
        <p:spPr>
          <a:xfrm>
            <a:off x="311700" y="1152475"/>
            <a:ext cx="4980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solidFill>
                  <a:srgbClr val="292929"/>
                </a:solidFill>
                <a:highlight>
                  <a:srgbClr val="FFFFFF"/>
                </a:highlight>
              </a:rPr>
              <a:t>More than one classification is called the event that the estimation algorithm gives more successful results with the logic of working together.</a:t>
            </a:r>
            <a:endParaRPr>
              <a:solidFill>
                <a:srgbClr val="292929"/>
              </a:solidFill>
              <a:highlight>
                <a:srgbClr val="FFFFFF"/>
              </a:highlight>
            </a:endParaRPr>
          </a:p>
          <a:p>
            <a:pPr marL="0" lvl="0" indent="0" algn="l" rtl="0">
              <a:spcBef>
                <a:spcPts val="1200"/>
              </a:spcBef>
              <a:spcAft>
                <a:spcPts val="0"/>
              </a:spcAft>
              <a:buNone/>
            </a:pPr>
            <a:r>
              <a:rPr lang="tr" sz="1200" b="1" i="1">
                <a:solidFill>
                  <a:schemeClr val="dk2"/>
                </a:solidFill>
                <a:highlight>
                  <a:srgbClr val="FFFFFF"/>
                </a:highlight>
              </a:rPr>
              <a:t>Example:</a:t>
            </a:r>
            <a:r>
              <a:rPr lang="tr" sz="1200" i="1">
                <a:solidFill>
                  <a:schemeClr val="dk2"/>
                </a:solidFill>
                <a:highlight>
                  <a:srgbClr val="FFFFFF"/>
                </a:highlight>
              </a:rPr>
              <a:t> Random forest is the drawing of more than one decision tree algorithm for the same problem several times and using them together to solve the problem.</a:t>
            </a:r>
            <a:endParaRPr sz="1200" i="1">
              <a:solidFill>
                <a:schemeClr val="dk2"/>
              </a:solidFill>
              <a:highlight>
                <a:srgbClr val="FFFFFF"/>
              </a:highlight>
            </a:endParaRPr>
          </a:p>
          <a:p>
            <a:pPr marL="457200" lvl="0" indent="-317500" algn="l" rtl="0">
              <a:spcBef>
                <a:spcPts val="1200"/>
              </a:spcBef>
              <a:spcAft>
                <a:spcPts val="0"/>
              </a:spcAft>
              <a:buClr>
                <a:srgbClr val="292929"/>
              </a:buClr>
              <a:buSzPts val="1400"/>
              <a:buChar char="●"/>
            </a:pPr>
            <a:r>
              <a:rPr lang="tr">
                <a:solidFill>
                  <a:srgbClr val="292929"/>
                </a:solidFill>
                <a:highlight>
                  <a:srgbClr val="FFFFFF"/>
                </a:highlight>
              </a:rPr>
              <a:t>Max Voting</a:t>
            </a:r>
            <a:endParaRPr>
              <a:solidFill>
                <a:srgbClr val="292929"/>
              </a:solidFill>
              <a:highlight>
                <a:srgbClr val="FFFFFF"/>
              </a:highlight>
            </a:endParaRPr>
          </a:p>
          <a:p>
            <a:pPr marL="457200" lvl="0" indent="-317500" algn="l" rtl="0">
              <a:spcBef>
                <a:spcPts val="0"/>
              </a:spcBef>
              <a:spcAft>
                <a:spcPts val="0"/>
              </a:spcAft>
              <a:buClr>
                <a:srgbClr val="292929"/>
              </a:buClr>
              <a:buSzPts val="1400"/>
              <a:buChar char="●"/>
            </a:pPr>
            <a:r>
              <a:rPr lang="tr">
                <a:solidFill>
                  <a:srgbClr val="292929"/>
                </a:solidFill>
                <a:highlight>
                  <a:srgbClr val="FFFFFF"/>
                </a:highlight>
              </a:rPr>
              <a:t>Averaging</a:t>
            </a:r>
            <a:endParaRPr>
              <a:solidFill>
                <a:srgbClr val="292929"/>
              </a:solidFill>
              <a:highlight>
                <a:srgbClr val="FFFFFF"/>
              </a:highlight>
            </a:endParaRPr>
          </a:p>
          <a:p>
            <a:pPr marL="457200" lvl="0" indent="-317500" algn="l" rtl="0">
              <a:spcBef>
                <a:spcPts val="0"/>
              </a:spcBef>
              <a:spcAft>
                <a:spcPts val="0"/>
              </a:spcAft>
              <a:buClr>
                <a:srgbClr val="292929"/>
              </a:buClr>
              <a:buSzPts val="1400"/>
              <a:buChar char="●"/>
            </a:pPr>
            <a:r>
              <a:rPr lang="tr">
                <a:solidFill>
                  <a:srgbClr val="292929"/>
                </a:solidFill>
                <a:highlight>
                  <a:srgbClr val="FFFFFF"/>
                </a:highlight>
              </a:rPr>
              <a:t>Weighted Averaging</a:t>
            </a:r>
            <a:endParaRPr>
              <a:solidFill>
                <a:srgbClr val="292929"/>
              </a:solidFill>
              <a:highlight>
                <a:srgbClr val="FFFFFF"/>
              </a:highlight>
            </a:endParaRPr>
          </a:p>
          <a:p>
            <a:pPr marL="457200" lvl="0" indent="-317500" algn="l" rtl="0">
              <a:spcBef>
                <a:spcPts val="0"/>
              </a:spcBef>
              <a:spcAft>
                <a:spcPts val="0"/>
              </a:spcAft>
              <a:buClr>
                <a:srgbClr val="292929"/>
              </a:buClr>
              <a:buSzPts val="1400"/>
              <a:buChar char="●"/>
            </a:pPr>
            <a:r>
              <a:rPr lang="tr">
                <a:solidFill>
                  <a:srgbClr val="292929"/>
                </a:solidFill>
                <a:highlight>
                  <a:srgbClr val="FFFFFF"/>
                </a:highlight>
              </a:rPr>
              <a:t>Stacking</a:t>
            </a:r>
            <a:endParaRPr>
              <a:solidFill>
                <a:srgbClr val="292929"/>
              </a:solidFill>
              <a:highlight>
                <a:srgbClr val="FFFFFF"/>
              </a:highlight>
            </a:endParaRPr>
          </a:p>
          <a:p>
            <a:pPr marL="457200" lvl="0" indent="-317500" algn="l" rtl="0">
              <a:spcBef>
                <a:spcPts val="0"/>
              </a:spcBef>
              <a:spcAft>
                <a:spcPts val="0"/>
              </a:spcAft>
              <a:buClr>
                <a:srgbClr val="292929"/>
              </a:buClr>
              <a:buSzPts val="1400"/>
              <a:buChar char="●"/>
            </a:pPr>
            <a:r>
              <a:rPr lang="tr">
                <a:solidFill>
                  <a:srgbClr val="292929"/>
                </a:solidFill>
                <a:highlight>
                  <a:srgbClr val="FFFFFF"/>
                </a:highlight>
              </a:rPr>
              <a:t>Blending</a:t>
            </a:r>
            <a:endParaRPr>
              <a:solidFill>
                <a:srgbClr val="292929"/>
              </a:solidFill>
              <a:highlight>
                <a:srgbClr val="FFFFFF"/>
              </a:highlight>
            </a:endParaRPr>
          </a:p>
        </p:txBody>
      </p:sp>
      <p:pic>
        <p:nvPicPr>
          <p:cNvPr id="163" name="Google Shape;163;p28"/>
          <p:cNvPicPr preferRelativeResize="0"/>
          <p:nvPr/>
        </p:nvPicPr>
        <p:blipFill>
          <a:blip r:embed="rId3">
            <a:alphaModFix/>
          </a:blip>
          <a:stretch>
            <a:fillRect/>
          </a:stretch>
        </p:blipFill>
        <p:spPr>
          <a:xfrm>
            <a:off x="5292600" y="1497488"/>
            <a:ext cx="3611375" cy="27263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Bootstrapping</a:t>
            </a:r>
            <a:endParaRPr/>
          </a:p>
        </p:txBody>
      </p:sp>
      <p:pic>
        <p:nvPicPr>
          <p:cNvPr id="169" name="Google Shape;169;p29"/>
          <p:cNvPicPr preferRelativeResize="0"/>
          <p:nvPr/>
        </p:nvPicPr>
        <p:blipFill rotWithShape="1">
          <a:blip r:embed="rId3">
            <a:alphaModFix/>
          </a:blip>
          <a:srcRect t="8498" b="9075"/>
          <a:stretch/>
        </p:blipFill>
        <p:spPr>
          <a:xfrm>
            <a:off x="982825" y="1284000"/>
            <a:ext cx="7178350" cy="3328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Bagging</a:t>
            </a:r>
            <a:endParaRPr/>
          </a:p>
        </p:txBody>
      </p:sp>
      <p:sp>
        <p:nvSpPr>
          <p:cNvPr id="175" name="Google Shape;175;p30"/>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b="1"/>
              <a:t>Bootstrap Aggregation or Bagging,</a:t>
            </a:r>
            <a:r>
              <a:rPr lang="tr"/>
              <a:t> It is a widely used ensemble learning method to reduce the variance in a noisy dataset.</a:t>
            </a:r>
            <a:endParaRPr/>
          </a:p>
          <a:p>
            <a:pPr marL="0" lvl="0" indent="0" algn="l" rtl="0">
              <a:spcBef>
                <a:spcPts val="1200"/>
              </a:spcBef>
              <a:spcAft>
                <a:spcPts val="0"/>
              </a:spcAft>
              <a:buClr>
                <a:schemeClr val="dk1"/>
              </a:buClr>
              <a:buSzPts val="1100"/>
              <a:buFont typeface="Arial"/>
              <a:buNone/>
            </a:pPr>
            <a:r>
              <a:rPr lang="tr"/>
              <a:t>After generating random data subsets from the main dataset, multiple weak models are trained independently.</a:t>
            </a:r>
            <a:endParaRPr/>
          </a:p>
          <a:p>
            <a:pPr marL="0" lvl="0" indent="0" algn="l" rtl="0">
              <a:spcBef>
                <a:spcPts val="1200"/>
              </a:spcBef>
              <a:spcAft>
                <a:spcPts val="0"/>
              </a:spcAft>
              <a:buClr>
                <a:schemeClr val="dk1"/>
              </a:buClr>
              <a:buSzPts val="1100"/>
              <a:buFont typeface="Arial"/>
              <a:buNone/>
            </a:pPr>
            <a:r>
              <a:rPr lang="tr" sz="1200" i="1">
                <a:solidFill>
                  <a:schemeClr val="dk2"/>
                </a:solidFill>
              </a:rPr>
              <a:t>The random forest algorithm is an extension of the bagging method that uses both bagging and feature randomness to generate a random forest from unrelated decision trees.</a:t>
            </a:r>
            <a:endParaRPr sz="1200" i="1">
              <a:solidFill>
                <a:schemeClr val="dk2"/>
              </a:solidFill>
            </a:endParaRPr>
          </a:p>
          <a:p>
            <a:pPr marL="0" lvl="0" indent="0" algn="l" rtl="0">
              <a:spcBef>
                <a:spcPts val="1200"/>
              </a:spcBef>
              <a:spcAft>
                <a:spcPts val="1200"/>
              </a:spcAft>
              <a:buNone/>
            </a:pPr>
            <a:endParaRPr/>
          </a:p>
        </p:txBody>
      </p:sp>
      <p:pic>
        <p:nvPicPr>
          <p:cNvPr id="176" name="Google Shape;176;p30"/>
          <p:cNvPicPr preferRelativeResize="0"/>
          <p:nvPr/>
        </p:nvPicPr>
        <p:blipFill rotWithShape="1">
          <a:blip r:embed="rId3">
            <a:alphaModFix/>
          </a:blip>
          <a:srcRect t="6276" r="54889" b="7038"/>
          <a:stretch/>
        </p:blipFill>
        <p:spPr>
          <a:xfrm>
            <a:off x="5593025" y="1344787"/>
            <a:ext cx="2739826" cy="29616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Random Forest</a:t>
            </a:r>
            <a:endParaRPr/>
          </a:p>
        </p:txBody>
      </p:sp>
      <p:sp>
        <p:nvSpPr>
          <p:cNvPr id="182" name="Google Shape;182;p31"/>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This concept operates under an ensemble method called bagging, in which multiple fit estimators can be combined to reduce the effect of overfitting.</a:t>
            </a:r>
            <a:endParaRPr/>
          </a:p>
          <a:p>
            <a:pPr marL="0" lvl="0" indent="0" algn="l" rtl="0">
              <a:spcBef>
                <a:spcPts val="1200"/>
              </a:spcBef>
              <a:spcAft>
                <a:spcPts val="0"/>
              </a:spcAft>
              <a:buNone/>
            </a:pPr>
            <a:r>
              <a:rPr lang="tr"/>
              <a:t>Bagging uses a collection of parallel estimators, each of which fits the data well and averages the results to find a better classification.</a:t>
            </a:r>
            <a:endParaRPr/>
          </a:p>
          <a:p>
            <a:pPr marL="0" lvl="0" indent="0" algn="l" rtl="0">
              <a:spcBef>
                <a:spcPts val="1200"/>
              </a:spcBef>
              <a:spcAft>
                <a:spcPts val="1200"/>
              </a:spcAft>
              <a:buNone/>
            </a:pPr>
            <a:r>
              <a:rPr lang="tr"/>
              <a:t>A collection of random decision trees is known as a random forest.</a:t>
            </a:r>
            <a:endParaRPr/>
          </a:p>
        </p:txBody>
      </p:sp>
      <p:pic>
        <p:nvPicPr>
          <p:cNvPr id="183" name="Google Shape;183;p31"/>
          <p:cNvPicPr preferRelativeResize="0"/>
          <p:nvPr/>
        </p:nvPicPr>
        <p:blipFill>
          <a:blip r:embed="rId3">
            <a:alphaModFix/>
          </a:blip>
          <a:stretch>
            <a:fillRect/>
          </a:stretch>
        </p:blipFill>
        <p:spPr>
          <a:xfrm>
            <a:off x="4565100" y="1229250"/>
            <a:ext cx="4267200" cy="326284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Boosting</a:t>
            </a:r>
            <a:endParaRPr/>
          </a:p>
        </p:txBody>
      </p:sp>
      <p:sp>
        <p:nvSpPr>
          <p:cNvPr id="189" name="Google Shape;189;p32"/>
          <p:cNvSpPr txBox="1">
            <a:spLocks noGrp="1"/>
          </p:cNvSpPr>
          <p:nvPr>
            <p:ph type="body" idx="1"/>
          </p:nvPr>
        </p:nvSpPr>
        <p:spPr>
          <a:xfrm>
            <a:off x="311700" y="1152475"/>
            <a:ext cx="4884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b="1"/>
              <a:t>Boosting </a:t>
            </a:r>
            <a:r>
              <a:rPr lang="tr"/>
              <a:t>is an ensemble learning method that combines a set of weak learners into a strong learner to minimize training errors.</a:t>
            </a:r>
            <a:endParaRPr/>
          </a:p>
          <a:p>
            <a:pPr marL="0" lvl="0" indent="0" algn="l" rtl="0">
              <a:spcBef>
                <a:spcPts val="1200"/>
              </a:spcBef>
              <a:spcAft>
                <a:spcPts val="0"/>
              </a:spcAft>
              <a:buNone/>
            </a:pPr>
            <a:r>
              <a:rPr lang="tr"/>
              <a:t>In reinforcement, a random sample of data is selected and then sequentially trained – that is, each model tries to compensate for the weaknesses of the previous one.</a:t>
            </a:r>
            <a:endParaRPr/>
          </a:p>
          <a:p>
            <a:pPr marL="0" lvl="0" indent="0" algn="l" rtl="0">
              <a:spcBef>
                <a:spcPts val="1200"/>
              </a:spcBef>
              <a:spcAft>
                <a:spcPts val="1200"/>
              </a:spcAft>
              <a:buNone/>
            </a:pPr>
            <a:r>
              <a:rPr lang="tr"/>
              <a:t>At each iteration, the weak rules from each classifier are combined to form a single strong prediction rule.</a:t>
            </a:r>
            <a:endParaRPr/>
          </a:p>
        </p:txBody>
      </p:sp>
      <p:pic>
        <p:nvPicPr>
          <p:cNvPr id="190" name="Google Shape;190;p32"/>
          <p:cNvPicPr preferRelativeResize="0"/>
          <p:nvPr/>
        </p:nvPicPr>
        <p:blipFill rotWithShape="1">
          <a:blip r:embed="rId3">
            <a:alphaModFix/>
          </a:blip>
          <a:srcRect l="55993" t="5770" b="4204"/>
          <a:stretch/>
        </p:blipFill>
        <p:spPr>
          <a:xfrm>
            <a:off x="5686750" y="1277688"/>
            <a:ext cx="2751398" cy="3165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94"/>
        <p:cNvGrpSpPr/>
        <p:nvPr/>
      </p:nvGrpSpPr>
      <p:grpSpPr>
        <a:xfrm>
          <a:off x="0" y="0"/>
          <a:ext cx="0" cy="0"/>
          <a:chOff x="0" y="0"/>
          <a:chExt cx="0" cy="0"/>
        </a:xfrm>
      </p:grpSpPr>
      <p:sp>
        <p:nvSpPr>
          <p:cNvPr id="195" name="Google Shape;19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Boosting App</a:t>
            </a:r>
            <a:endParaRPr/>
          </a:p>
        </p:txBody>
      </p:sp>
      <p:sp>
        <p:nvSpPr>
          <p:cNvPr id="196" name="Google Shape;19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1000" b="1" i="1">
                <a:solidFill>
                  <a:schemeClr val="dk2"/>
                </a:solidFill>
              </a:rPr>
              <a:t>Source:</a:t>
            </a:r>
            <a:r>
              <a:rPr lang="tr" sz="1000" i="1">
                <a:solidFill>
                  <a:schemeClr val="dk2"/>
                </a:solidFill>
              </a:rPr>
              <a:t> https://medium.com/@sertacozker/boosting-algoritmalar%C4%B1-nas%C4%B1l-%C3%A7al%C4%B1%C5%9F%C4%B1r-edac1174e971</a:t>
            </a:r>
            <a:endParaRPr sz="1000" i="1">
              <a:solidFill>
                <a:schemeClr val="dk2"/>
              </a:solidFill>
            </a:endParaRPr>
          </a:p>
        </p:txBody>
      </p:sp>
      <p:pic>
        <p:nvPicPr>
          <p:cNvPr id="197" name="Google Shape;197;p33"/>
          <p:cNvPicPr preferRelativeResize="0"/>
          <p:nvPr/>
        </p:nvPicPr>
        <p:blipFill>
          <a:blip r:embed="rId3">
            <a:alphaModFix/>
          </a:blip>
          <a:stretch>
            <a:fillRect/>
          </a:stretch>
        </p:blipFill>
        <p:spPr>
          <a:xfrm>
            <a:off x="224070" y="1518320"/>
            <a:ext cx="2854250" cy="2854275"/>
          </a:xfrm>
          <a:prstGeom prst="rect">
            <a:avLst/>
          </a:prstGeom>
          <a:noFill/>
          <a:ln>
            <a:noFill/>
          </a:ln>
        </p:spPr>
      </p:pic>
      <p:pic>
        <p:nvPicPr>
          <p:cNvPr id="198" name="Google Shape;198;p33"/>
          <p:cNvPicPr preferRelativeResize="0"/>
          <p:nvPr/>
        </p:nvPicPr>
        <p:blipFill>
          <a:blip r:embed="rId4">
            <a:alphaModFix/>
          </a:blip>
          <a:stretch>
            <a:fillRect/>
          </a:stretch>
        </p:blipFill>
        <p:spPr>
          <a:xfrm>
            <a:off x="3144874" y="1518324"/>
            <a:ext cx="2854250" cy="2854272"/>
          </a:xfrm>
          <a:prstGeom prst="rect">
            <a:avLst/>
          </a:prstGeom>
          <a:noFill/>
          <a:ln>
            <a:noFill/>
          </a:ln>
        </p:spPr>
      </p:pic>
      <p:pic>
        <p:nvPicPr>
          <p:cNvPr id="199" name="Google Shape;199;p33"/>
          <p:cNvPicPr preferRelativeResize="0"/>
          <p:nvPr/>
        </p:nvPicPr>
        <p:blipFill>
          <a:blip r:embed="rId5">
            <a:alphaModFix/>
          </a:blip>
          <a:stretch>
            <a:fillRect/>
          </a:stretch>
        </p:blipFill>
        <p:spPr>
          <a:xfrm>
            <a:off x="6065675" y="1518325"/>
            <a:ext cx="2854250" cy="2854273"/>
          </a:xfrm>
          <a:prstGeom prst="rect">
            <a:avLst/>
          </a:prstGeom>
          <a:noFill/>
          <a:ln>
            <a:noFill/>
          </a:ln>
        </p:spPr>
      </p:pic>
      <p:sp>
        <p:nvSpPr>
          <p:cNvPr id="200" name="Google Shape;200;p33"/>
          <p:cNvSpPr txBox="1"/>
          <p:nvPr/>
        </p:nvSpPr>
        <p:spPr>
          <a:xfrm>
            <a:off x="1191150" y="1518325"/>
            <a:ext cx="92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solidFill>
                  <a:schemeClr val="lt1"/>
                </a:solidFill>
                <a:latin typeface="Century"/>
                <a:ea typeface="Century"/>
                <a:cs typeface="Century"/>
                <a:sym typeface="Century"/>
              </a:rPr>
              <a:t>7/3 = 2.33</a:t>
            </a:r>
            <a:endParaRPr>
              <a:solidFill>
                <a:schemeClr val="lt1"/>
              </a:solidFill>
              <a:latin typeface="Century"/>
              <a:ea typeface="Century"/>
              <a:cs typeface="Century"/>
              <a:sym typeface="Century"/>
            </a:endParaRPr>
          </a:p>
        </p:txBody>
      </p:sp>
      <p:sp>
        <p:nvSpPr>
          <p:cNvPr id="201" name="Google Shape;201;p33"/>
          <p:cNvSpPr txBox="1"/>
          <p:nvPr/>
        </p:nvSpPr>
        <p:spPr>
          <a:xfrm>
            <a:off x="7032750" y="1518325"/>
            <a:ext cx="103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a:solidFill>
                  <a:schemeClr val="lt1"/>
                </a:solidFill>
                <a:latin typeface="Century"/>
                <a:ea typeface="Century"/>
                <a:cs typeface="Century"/>
                <a:sym typeface="Century"/>
              </a:rPr>
              <a:t>11/3 = 3.66</a:t>
            </a:r>
            <a:endParaRPr>
              <a:solidFill>
                <a:schemeClr val="lt1"/>
              </a:solidFill>
              <a:latin typeface="Century"/>
              <a:ea typeface="Century"/>
              <a:cs typeface="Century"/>
              <a:sym typeface="Centur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pic>
        <p:nvPicPr>
          <p:cNvPr id="206" name="Google Shape;206;p34"/>
          <p:cNvPicPr preferRelativeResize="0"/>
          <p:nvPr/>
        </p:nvPicPr>
        <p:blipFill>
          <a:blip r:embed="rId3">
            <a:alphaModFix/>
          </a:blip>
          <a:stretch>
            <a:fillRect/>
          </a:stretch>
        </p:blipFill>
        <p:spPr>
          <a:xfrm>
            <a:off x="224070" y="2070345"/>
            <a:ext cx="2854250" cy="2854275"/>
          </a:xfrm>
          <a:prstGeom prst="rect">
            <a:avLst/>
          </a:prstGeom>
          <a:noFill/>
          <a:ln>
            <a:noFill/>
          </a:ln>
        </p:spPr>
      </p:pic>
      <p:pic>
        <p:nvPicPr>
          <p:cNvPr id="207" name="Google Shape;207;p34"/>
          <p:cNvPicPr preferRelativeResize="0"/>
          <p:nvPr/>
        </p:nvPicPr>
        <p:blipFill>
          <a:blip r:embed="rId4">
            <a:alphaModFix/>
          </a:blip>
          <a:stretch>
            <a:fillRect/>
          </a:stretch>
        </p:blipFill>
        <p:spPr>
          <a:xfrm>
            <a:off x="3144874" y="2070349"/>
            <a:ext cx="2854250" cy="2854272"/>
          </a:xfrm>
          <a:prstGeom prst="rect">
            <a:avLst/>
          </a:prstGeom>
          <a:noFill/>
          <a:ln>
            <a:noFill/>
          </a:ln>
        </p:spPr>
      </p:pic>
      <p:pic>
        <p:nvPicPr>
          <p:cNvPr id="208" name="Google Shape;208;p34"/>
          <p:cNvPicPr preferRelativeResize="0"/>
          <p:nvPr/>
        </p:nvPicPr>
        <p:blipFill>
          <a:blip r:embed="rId5">
            <a:alphaModFix/>
          </a:blip>
          <a:stretch>
            <a:fillRect/>
          </a:stretch>
        </p:blipFill>
        <p:spPr>
          <a:xfrm>
            <a:off x="6065675" y="2070350"/>
            <a:ext cx="2854250" cy="2854273"/>
          </a:xfrm>
          <a:prstGeom prst="rect">
            <a:avLst/>
          </a:prstGeom>
          <a:noFill/>
          <a:ln>
            <a:noFill/>
          </a:ln>
        </p:spPr>
      </p:pic>
      <p:pic>
        <p:nvPicPr>
          <p:cNvPr id="209" name="Google Shape;209;p34"/>
          <p:cNvPicPr preferRelativeResize="0"/>
          <p:nvPr/>
        </p:nvPicPr>
        <p:blipFill>
          <a:blip r:embed="rId6">
            <a:alphaModFix/>
          </a:blip>
          <a:stretch>
            <a:fillRect/>
          </a:stretch>
        </p:blipFill>
        <p:spPr>
          <a:xfrm>
            <a:off x="224074" y="2070362"/>
            <a:ext cx="2854250" cy="2854250"/>
          </a:xfrm>
          <a:prstGeom prst="rect">
            <a:avLst/>
          </a:prstGeom>
          <a:noFill/>
          <a:ln>
            <a:noFill/>
          </a:ln>
        </p:spPr>
      </p:pic>
      <p:pic>
        <p:nvPicPr>
          <p:cNvPr id="210" name="Google Shape;210;p34"/>
          <p:cNvPicPr preferRelativeResize="0"/>
          <p:nvPr/>
        </p:nvPicPr>
        <p:blipFill>
          <a:blip r:embed="rId7">
            <a:alphaModFix/>
          </a:blip>
          <a:stretch>
            <a:fillRect/>
          </a:stretch>
        </p:blipFill>
        <p:spPr>
          <a:xfrm>
            <a:off x="3144874" y="2070363"/>
            <a:ext cx="2854250" cy="2854250"/>
          </a:xfrm>
          <a:prstGeom prst="rect">
            <a:avLst/>
          </a:prstGeom>
          <a:noFill/>
          <a:ln>
            <a:noFill/>
          </a:ln>
        </p:spPr>
      </p:pic>
      <p:pic>
        <p:nvPicPr>
          <p:cNvPr id="211" name="Google Shape;211;p34"/>
          <p:cNvPicPr preferRelativeResize="0"/>
          <p:nvPr/>
        </p:nvPicPr>
        <p:blipFill>
          <a:blip r:embed="rId8">
            <a:alphaModFix/>
          </a:blip>
          <a:stretch>
            <a:fillRect/>
          </a:stretch>
        </p:blipFill>
        <p:spPr>
          <a:xfrm>
            <a:off x="6065674" y="2070362"/>
            <a:ext cx="2854250" cy="2854250"/>
          </a:xfrm>
          <a:prstGeom prst="rect">
            <a:avLst/>
          </a:prstGeom>
          <a:noFill/>
          <a:ln>
            <a:noFill/>
          </a:ln>
        </p:spPr>
      </p:pic>
      <p:pic>
        <p:nvPicPr>
          <p:cNvPr id="212" name="Google Shape;212;p34"/>
          <p:cNvPicPr preferRelativeResize="0"/>
          <p:nvPr/>
        </p:nvPicPr>
        <p:blipFill>
          <a:blip r:embed="rId9">
            <a:alphaModFix/>
          </a:blip>
          <a:stretch>
            <a:fillRect/>
          </a:stretch>
        </p:blipFill>
        <p:spPr>
          <a:xfrm>
            <a:off x="1789950" y="-4"/>
            <a:ext cx="5564100" cy="220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tr"/>
              <a:t>Before Starting the Course</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77800" lvl="0" indent="-177800" algn="l" rtl="0">
              <a:lnSpc>
                <a:spcPct val="100000"/>
              </a:lnSpc>
              <a:spcBef>
                <a:spcPts val="0"/>
              </a:spcBef>
              <a:spcAft>
                <a:spcPts val="0"/>
              </a:spcAft>
              <a:buSzPts val="1400"/>
              <a:buChar char="●"/>
            </a:pPr>
            <a:r>
              <a:rPr lang="tr"/>
              <a:t>Upon completion of this course, you will have acquired general knowledge of introductory artificial intelligence algorithms and data analysis.</a:t>
            </a:r>
            <a:endParaRPr/>
          </a:p>
          <a:p>
            <a:pPr marL="177800" lvl="0" indent="-177800" algn="l" rtl="0">
              <a:lnSpc>
                <a:spcPct val="100000"/>
              </a:lnSpc>
              <a:spcBef>
                <a:spcPts val="800"/>
              </a:spcBef>
              <a:spcAft>
                <a:spcPts val="0"/>
              </a:spcAft>
              <a:buSzPts val="1400"/>
              <a:buChar char="●"/>
            </a:pPr>
            <a:r>
              <a:rPr lang="tr"/>
              <a:t>Since the specific topics are difficult to understand and it will not be easy for the person to settle the logic during the lesson, a lot of individual practice is required.</a:t>
            </a:r>
            <a:endParaRPr/>
          </a:p>
          <a:p>
            <a:pPr marL="177800" lvl="0" indent="-177800" algn="l" rtl="0">
              <a:lnSpc>
                <a:spcPct val="100000"/>
              </a:lnSpc>
              <a:spcBef>
                <a:spcPts val="800"/>
              </a:spcBef>
              <a:spcAft>
                <a:spcPts val="0"/>
              </a:spcAft>
              <a:buSzPts val="1400"/>
              <a:buChar char="●"/>
            </a:pPr>
            <a:r>
              <a:rPr lang="tr"/>
              <a:t>Slides will be explained with visuals without drowning in texts. That is why it is extremely important to take notes during the lesson.</a:t>
            </a:r>
            <a:endParaRPr/>
          </a:p>
          <a:p>
            <a:pPr marL="177800" lvl="0" indent="-177800" algn="l" rtl="0">
              <a:lnSpc>
                <a:spcPct val="100000"/>
              </a:lnSpc>
              <a:spcBef>
                <a:spcPts val="800"/>
              </a:spcBef>
              <a:spcAft>
                <a:spcPts val="0"/>
              </a:spcAft>
              <a:buSzPts val="1400"/>
              <a:buChar char="●"/>
            </a:pPr>
            <a:r>
              <a:rPr lang="tr"/>
              <a:t>Since the titles are sufficient for basic level algorithms, the titles should be researched, and research should be done on sites that contain plenty of practice and theoretical information.</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Decision Trees</a:t>
            </a:r>
            <a:endParaRPr/>
          </a:p>
        </p:txBody>
      </p:sp>
      <p:sp>
        <p:nvSpPr>
          <p:cNvPr id="92" name="Google Shape;92;p18"/>
          <p:cNvSpPr txBox="1">
            <a:spLocks noGrp="1"/>
          </p:cNvSpPr>
          <p:nvPr>
            <p:ph type="body" idx="1"/>
          </p:nvPr>
        </p:nvSpPr>
        <p:spPr>
          <a:xfrm>
            <a:off x="311700" y="1152475"/>
            <a:ext cx="3429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A decision tree uses a tree structure to represent a set of possible decision paths and an outcome for each path.</a:t>
            </a:r>
            <a:endParaRPr/>
          </a:p>
          <a:p>
            <a:pPr marL="0" lvl="0" indent="0" algn="l" rtl="0">
              <a:spcBef>
                <a:spcPts val="1200"/>
              </a:spcBef>
              <a:spcAft>
                <a:spcPts val="0"/>
              </a:spcAft>
              <a:buNone/>
            </a:pPr>
            <a:r>
              <a:rPr lang="tr"/>
              <a:t>The decision tree is one of the most commonly used classification techniques.</a:t>
            </a:r>
            <a:endParaRPr/>
          </a:p>
          <a:p>
            <a:pPr marL="0" lvl="0" indent="0" algn="l" rtl="0">
              <a:spcBef>
                <a:spcPts val="1200"/>
              </a:spcBef>
              <a:spcAft>
                <a:spcPts val="1200"/>
              </a:spcAft>
              <a:buNone/>
            </a:pPr>
            <a:r>
              <a:rPr lang="tr"/>
              <a:t>It is very easy to understand and interpret and the process of arriving at an estimate is completely transparent.</a:t>
            </a:r>
            <a:endParaRPr/>
          </a:p>
        </p:txBody>
      </p:sp>
      <p:pic>
        <p:nvPicPr>
          <p:cNvPr id="93" name="Google Shape;93;p18"/>
          <p:cNvPicPr preferRelativeResize="0"/>
          <p:nvPr/>
        </p:nvPicPr>
        <p:blipFill>
          <a:blip r:embed="rId3">
            <a:alphaModFix/>
          </a:blip>
          <a:stretch>
            <a:fillRect/>
          </a:stretch>
        </p:blipFill>
        <p:spPr>
          <a:xfrm>
            <a:off x="4076100" y="1121525"/>
            <a:ext cx="4518625" cy="347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Structure of Decision Trees</a:t>
            </a:r>
            <a:endParaRPr/>
          </a:p>
        </p:txBody>
      </p:sp>
      <p:sp>
        <p:nvSpPr>
          <p:cNvPr id="99" name="Google Shape;99;p19"/>
          <p:cNvSpPr txBox="1">
            <a:spLocks noGrp="1"/>
          </p:cNvSpPr>
          <p:nvPr>
            <p:ph type="body" idx="1"/>
          </p:nvPr>
        </p:nvSpPr>
        <p:spPr>
          <a:xfrm>
            <a:off x="311700" y="1152475"/>
            <a:ext cx="4043100" cy="3416400"/>
          </a:xfrm>
          <a:prstGeom prst="rect">
            <a:avLst/>
          </a:prstGeom>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tr" b="1">
                <a:solidFill>
                  <a:srgbClr val="292929"/>
                </a:solidFill>
                <a:highlight>
                  <a:srgbClr val="FFFFFF"/>
                </a:highlight>
                <a:latin typeface="Georgia"/>
                <a:ea typeface="Georgia"/>
                <a:cs typeface="Georgia"/>
                <a:sym typeface="Georgia"/>
              </a:rPr>
              <a:t>Root:</a:t>
            </a:r>
            <a:r>
              <a:rPr lang="tr">
                <a:solidFill>
                  <a:srgbClr val="292929"/>
                </a:solidFill>
                <a:highlight>
                  <a:srgbClr val="FFFFFF"/>
                </a:highlight>
                <a:latin typeface="Georgia"/>
                <a:ea typeface="Georgia"/>
                <a:cs typeface="Georgia"/>
                <a:sym typeface="Georgia"/>
              </a:rPr>
              <a:t> The first cells of the decision trees are called the </a:t>
            </a:r>
            <a:r>
              <a:rPr lang="tr">
                <a:solidFill>
                  <a:srgbClr val="292929"/>
                </a:solidFill>
                <a:highlight>
                  <a:srgbClr val="C9DAF8"/>
                </a:highlight>
                <a:latin typeface="Georgia"/>
                <a:ea typeface="Georgia"/>
                <a:cs typeface="Georgia"/>
                <a:sym typeface="Georgia"/>
              </a:rPr>
              <a:t>root (root or root node)</a:t>
            </a:r>
            <a:r>
              <a:rPr lang="tr">
                <a:solidFill>
                  <a:srgbClr val="292929"/>
                </a:solidFill>
                <a:highlight>
                  <a:srgbClr val="FFFFFF"/>
                </a:highlight>
                <a:latin typeface="Georgia"/>
                <a:ea typeface="Georgia"/>
                <a:cs typeface="Georgia"/>
                <a:sym typeface="Georgia"/>
              </a:rPr>
              <a:t>. Each observation is classified as </a:t>
            </a:r>
            <a:r>
              <a:rPr lang="tr" b="1">
                <a:solidFill>
                  <a:srgbClr val="292929"/>
                </a:solidFill>
                <a:highlight>
                  <a:srgbClr val="FFFFFF"/>
                </a:highlight>
                <a:latin typeface="Georgia"/>
                <a:ea typeface="Georgia"/>
                <a:cs typeface="Georgia"/>
                <a:sym typeface="Georgia"/>
              </a:rPr>
              <a:t>“Yes”</a:t>
            </a:r>
            <a:r>
              <a:rPr lang="tr">
                <a:solidFill>
                  <a:srgbClr val="292929"/>
                </a:solidFill>
                <a:highlight>
                  <a:srgbClr val="FFFFFF"/>
                </a:highlight>
                <a:latin typeface="Georgia"/>
                <a:ea typeface="Georgia"/>
                <a:cs typeface="Georgia"/>
                <a:sym typeface="Georgia"/>
              </a:rPr>
              <a:t> or </a:t>
            </a:r>
            <a:r>
              <a:rPr lang="tr" b="1">
                <a:solidFill>
                  <a:srgbClr val="292929"/>
                </a:solidFill>
                <a:highlight>
                  <a:srgbClr val="FFFFFF"/>
                </a:highlight>
                <a:latin typeface="Georgia"/>
                <a:ea typeface="Georgia"/>
                <a:cs typeface="Georgia"/>
                <a:sym typeface="Georgia"/>
              </a:rPr>
              <a:t>“No” </a:t>
            </a:r>
            <a:r>
              <a:rPr lang="tr">
                <a:solidFill>
                  <a:srgbClr val="292929"/>
                </a:solidFill>
                <a:highlight>
                  <a:srgbClr val="FFFFFF"/>
                </a:highlight>
                <a:latin typeface="Georgia"/>
                <a:ea typeface="Georgia"/>
                <a:cs typeface="Georgia"/>
                <a:sym typeface="Georgia"/>
              </a:rPr>
              <a:t>according to the root condition.</a:t>
            </a:r>
            <a:endParaRPr>
              <a:solidFill>
                <a:srgbClr val="292929"/>
              </a:solidFill>
              <a:highlight>
                <a:srgbClr val="FFFFFF"/>
              </a:highlight>
              <a:latin typeface="Georgia"/>
              <a:ea typeface="Georgia"/>
              <a:cs typeface="Georgia"/>
              <a:sym typeface="Georgia"/>
            </a:endParaRPr>
          </a:p>
          <a:p>
            <a:pPr marL="0" lvl="0" indent="0" algn="l" rtl="0">
              <a:lnSpc>
                <a:spcPct val="105000"/>
              </a:lnSpc>
              <a:spcBef>
                <a:spcPts val="1200"/>
              </a:spcBef>
              <a:spcAft>
                <a:spcPts val="0"/>
              </a:spcAft>
              <a:buNone/>
            </a:pPr>
            <a:r>
              <a:rPr lang="tr" b="1">
                <a:solidFill>
                  <a:srgbClr val="292929"/>
                </a:solidFill>
                <a:highlight>
                  <a:srgbClr val="FFFFFF"/>
                </a:highlight>
                <a:latin typeface="Georgia"/>
                <a:ea typeface="Georgia"/>
                <a:cs typeface="Georgia"/>
                <a:sym typeface="Georgia"/>
              </a:rPr>
              <a:t>Node: </a:t>
            </a:r>
            <a:r>
              <a:rPr lang="tr">
                <a:solidFill>
                  <a:srgbClr val="292929"/>
                </a:solidFill>
                <a:highlight>
                  <a:srgbClr val="FFFFFF"/>
                </a:highlight>
                <a:latin typeface="Georgia"/>
                <a:ea typeface="Georgia"/>
                <a:cs typeface="Georgia"/>
                <a:sym typeface="Georgia"/>
              </a:rPr>
              <a:t>Root cells contain nodes </a:t>
            </a:r>
            <a:r>
              <a:rPr lang="tr">
                <a:solidFill>
                  <a:srgbClr val="292929"/>
                </a:solidFill>
                <a:highlight>
                  <a:srgbClr val="C9DAF8"/>
                </a:highlight>
                <a:latin typeface="Georgia"/>
                <a:ea typeface="Georgia"/>
                <a:cs typeface="Georgia"/>
                <a:sym typeface="Georgia"/>
              </a:rPr>
              <a:t>(interval nodes or nodes)</a:t>
            </a:r>
            <a:r>
              <a:rPr lang="tr">
                <a:solidFill>
                  <a:srgbClr val="292929"/>
                </a:solidFill>
                <a:highlight>
                  <a:srgbClr val="FFFFFF"/>
                </a:highlight>
                <a:latin typeface="Georgia"/>
                <a:ea typeface="Georgia"/>
                <a:cs typeface="Georgia"/>
                <a:sym typeface="Georgia"/>
              </a:rPr>
              <a:t>. Each observation is classified with the help of nodes. The complexity of the model increases as the number of nodes increases.</a:t>
            </a:r>
            <a:endParaRPr>
              <a:solidFill>
                <a:srgbClr val="292929"/>
              </a:solidFill>
              <a:highlight>
                <a:srgbClr val="FFFFFF"/>
              </a:highlight>
              <a:latin typeface="Georgia"/>
              <a:ea typeface="Georgia"/>
              <a:cs typeface="Georgia"/>
              <a:sym typeface="Georgia"/>
            </a:endParaRPr>
          </a:p>
          <a:p>
            <a:pPr marL="0" lvl="0" indent="0" algn="l" rtl="0">
              <a:lnSpc>
                <a:spcPct val="105000"/>
              </a:lnSpc>
              <a:spcBef>
                <a:spcPts val="1200"/>
              </a:spcBef>
              <a:spcAft>
                <a:spcPts val="1200"/>
              </a:spcAft>
              <a:buNone/>
            </a:pPr>
            <a:r>
              <a:rPr lang="tr" b="1">
                <a:solidFill>
                  <a:srgbClr val="292929"/>
                </a:solidFill>
                <a:highlight>
                  <a:srgbClr val="FFFFFF"/>
                </a:highlight>
                <a:latin typeface="Georgia"/>
                <a:ea typeface="Georgia"/>
                <a:cs typeface="Georgia"/>
                <a:sym typeface="Georgia"/>
              </a:rPr>
              <a:t>Leaf: </a:t>
            </a:r>
            <a:r>
              <a:rPr lang="tr">
                <a:solidFill>
                  <a:srgbClr val="292929"/>
                </a:solidFill>
                <a:highlight>
                  <a:srgbClr val="FFFFFF"/>
                </a:highlight>
                <a:latin typeface="Georgia"/>
                <a:ea typeface="Georgia"/>
                <a:cs typeface="Georgia"/>
                <a:sym typeface="Georgia"/>
              </a:rPr>
              <a:t>At the bottom of the decision tree are </a:t>
            </a:r>
            <a:r>
              <a:rPr lang="tr">
                <a:solidFill>
                  <a:srgbClr val="292929"/>
                </a:solidFill>
                <a:highlight>
                  <a:srgbClr val="C9DAF8"/>
                </a:highlight>
                <a:latin typeface="Georgia"/>
                <a:ea typeface="Georgia"/>
                <a:cs typeface="Georgia"/>
                <a:sym typeface="Georgia"/>
              </a:rPr>
              <a:t>leaves (leaf nodes or leaves).</a:t>
            </a:r>
            <a:r>
              <a:rPr lang="tr">
                <a:solidFill>
                  <a:srgbClr val="292929"/>
                </a:solidFill>
                <a:highlight>
                  <a:srgbClr val="FFFFFF"/>
                </a:highlight>
                <a:latin typeface="Georgia"/>
                <a:ea typeface="Georgia"/>
                <a:cs typeface="Georgia"/>
                <a:sym typeface="Georgia"/>
              </a:rPr>
              <a:t> The leaves give us the result.</a:t>
            </a:r>
            <a:endParaRPr>
              <a:solidFill>
                <a:srgbClr val="292929"/>
              </a:solidFill>
              <a:highlight>
                <a:srgbClr val="FFFFFF"/>
              </a:highlight>
              <a:latin typeface="Georgia"/>
              <a:ea typeface="Georgia"/>
              <a:cs typeface="Georgia"/>
              <a:sym typeface="Georgia"/>
            </a:endParaRPr>
          </a:p>
        </p:txBody>
      </p:sp>
      <p:pic>
        <p:nvPicPr>
          <p:cNvPr id="100" name="Google Shape;100;p19"/>
          <p:cNvPicPr preferRelativeResize="0"/>
          <p:nvPr/>
        </p:nvPicPr>
        <p:blipFill rotWithShape="1">
          <a:blip r:embed="rId3">
            <a:alphaModFix/>
          </a:blip>
          <a:srcRect l="43152"/>
          <a:stretch/>
        </p:blipFill>
        <p:spPr>
          <a:xfrm>
            <a:off x="4236720" y="1219200"/>
            <a:ext cx="4813575" cy="270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Decision Trees Application</a:t>
            </a:r>
            <a:endParaRPr/>
          </a:p>
        </p:txBody>
      </p:sp>
      <p:pic>
        <p:nvPicPr>
          <p:cNvPr id="106" name="Google Shape;106;p20"/>
          <p:cNvPicPr preferRelativeResize="0"/>
          <p:nvPr/>
        </p:nvPicPr>
        <p:blipFill>
          <a:blip r:embed="rId3">
            <a:alphaModFix/>
          </a:blip>
          <a:stretch>
            <a:fillRect/>
          </a:stretch>
        </p:blipFill>
        <p:spPr>
          <a:xfrm>
            <a:off x="1536287" y="1152475"/>
            <a:ext cx="6071430" cy="341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Decision Trees Application</a:t>
            </a:r>
            <a:endParaRPr/>
          </a:p>
        </p:txBody>
      </p:sp>
      <p:sp>
        <p:nvSpPr>
          <p:cNvPr id="112" name="Google Shape;112;p21"/>
          <p:cNvSpPr txBox="1">
            <a:spLocks noGrp="1"/>
          </p:cNvSpPr>
          <p:nvPr>
            <p:ph type="body" idx="1"/>
          </p:nvPr>
        </p:nvSpPr>
        <p:spPr>
          <a:xfrm>
            <a:off x="311700" y="1152475"/>
            <a:ext cx="8389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t>Let's examine the following two-dimensional data, which has four class labels</a:t>
            </a:r>
            <a:endParaRPr/>
          </a:p>
        </p:txBody>
      </p:sp>
      <p:pic>
        <p:nvPicPr>
          <p:cNvPr id="113" name="Google Shape;113;p21"/>
          <p:cNvPicPr preferRelativeResize="0"/>
          <p:nvPr/>
        </p:nvPicPr>
        <p:blipFill>
          <a:blip r:embed="rId3">
            <a:alphaModFix/>
          </a:blip>
          <a:stretch>
            <a:fillRect/>
          </a:stretch>
        </p:blipFill>
        <p:spPr>
          <a:xfrm>
            <a:off x="586163" y="2362859"/>
            <a:ext cx="4407226" cy="1698353"/>
          </a:xfrm>
          <a:prstGeom prst="rect">
            <a:avLst/>
          </a:prstGeom>
          <a:noFill/>
          <a:ln>
            <a:noFill/>
          </a:ln>
        </p:spPr>
      </p:pic>
      <p:pic>
        <p:nvPicPr>
          <p:cNvPr id="114" name="Google Shape;114;p21"/>
          <p:cNvPicPr preferRelativeResize="0"/>
          <p:nvPr/>
        </p:nvPicPr>
        <p:blipFill>
          <a:blip r:embed="rId4">
            <a:alphaModFix/>
          </a:blip>
          <a:stretch>
            <a:fillRect/>
          </a:stretch>
        </p:blipFill>
        <p:spPr>
          <a:xfrm>
            <a:off x="5328238" y="2066249"/>
            <a:ext cx="3267536" cy="2291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tr"/>
              <a:t>Decision Trees Application</a:t>
            </a:r>
            <a:endParaRPr/>
          </a:p>
          <a:p>
            <a:pPr marL="0" lvl="0" indent="0" algn="l" rtl="0">
              <a:spcBef>
                <a:spcPts val="0"/>
              </a:spcBef>
              <a:spcAft>
                <a:spcPts val="0"/>
              </a:spcAft>
              <a:buNone/>
            </a:pPr>
            <a:endParaRPr/>
          </a:p>
        </p:txBody>
      </p:sp>
      <p:sp>
        <p:nvSpPr>
          <p:cNvPr id="120" name="Google Shape;120;p22"/>
          <p:cNvSpPr txBox="1">
            <a:spLocks noGrp="1"/>
          </p:cNvSpPr>
          <p:nvPr>
            <p:ph type="body" idx="1"/>
          </p:nvPr>
        </p:nvSpPr>
        <p:spPr>
          <a:xfrm>
            <a:off x="311700" y="1152475"/>
            <a:ext cx="8520600" cy="15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a:t>A simple decision tree built on this data will iteratively split the data along one or the other axis according to some quantitative criteria and, at each level, assign the label of the new region by a majority vote of the scores in it.		</a:t>
            </a:r>
            <a:endParaRPr/>
          </a:p>
          <a:p>
            <a:pPr marL="0" lvl="0" indent="0" algn="l" rtl="0">
              <a:spcBef>
                <a:spcPts val="1200"/>
              </a:spcBef>
              <a:spcAft>
                <a:spcPts val="0"/>
              </a:spcAft>
              <a:buNone/>
            </a:pPr>
            <a:r>
              <a:rPr lang="tr"/>
              <a:t>			 			 			 			 			 		</a:t>
            </a:r>
            <a:endParaRPr/>
          </a:p>
          <a:p>
            <a:pPr marL="0" lvl="0" indent="0" algn="l" rtl="0">
              <a:spcBef>
                <a:spcPts val="1200"/>
              </a:spcBef>
              <a:spcAft>
                <a:spcPts val="1200"/>
              </a:spcAft>
              <a:buNone/>
            </a:pPr>
            <a:endParaRPr/>
          </a:p>
        </p:txBody>
      </p:sp>
      <p:pic>
        <p:nvPicPr>
          <p:cNvPr id="121" name="Google Shape;121;p22"/>
          <p:cNvPicPr preferRelativeResize="0"/>
          <p:nvPr/>
        </p:nvPicPr>
        <p:blipFill>
          <a:blip r:embed="rId3">
            <a:alphaModFix/>
          </a:blip>
          <a:stretch>
            <a:fillRect/>
          </a:stretch>
        </p:blipFill>
        <p:spPr>
          <a:xfrm>
            <a:off x="311700" y="2160278"/>
            <a:ext cx="8520602" cy="1489447"/>
          </a:xfrm>
          <a:prstGeom prst="rect">
            <a:avLst/>
          </a:prstGeom>
          <a:noFill/>
          <a:ln>
            <a:noFill/>
          </a:ln>
        </p:spPr>
      </p:pic>
      <p:sp>
        <p:nvSpPr>
          <p:cNvPr id="122" name="Google Shape;122;p22"/>
          <p:cNvSpPr txBox="1">
            <a:spLocks noGrp="1"/>
          </p:cNvSpPr>
          <p:nvPr>
            <p:ph type="body" idx="1"/>
          </p:nvPr>
        </p:nvSpPr>
        <p:spPr>
          <a:xfrm>
            <a:off x="311700" y="3854950"/>
            <a:ext cx="8520600" cy="178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a:t>Note that after the first split, every point in the parent branch remains unchanged, so there is no need to further subdivide this branch. At each level, each region is split again along one of the two features, except for nodes containing an entire color.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26"/>
        <p:cNvGrpSpPr/>
        <p:nvPr/>
      </p:nvGrpSpPr>
      <p:grpSpPr>
        <a:xfrm>
          <a:off x="0" y="0"/>
          <a:ext cx="0" cy="0"/>
          <a:chOff x="0" y="0"/>
          <a:chExt cx="0" cy="0"/>
        </a:xfrm>
      </p:grpSpPr>
      <p:sp>
        <p:nvSpPr>
          <p:cNvPr id="127" name="Google Shape;127;p2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tr"/>
              <a:t>How to Calculate Decision Trees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31"/>
        <p:cNvGrpSpPr/>
        <p:nvPr/>
      </p:nvGrpSpPr>
      <p:grpSpPr>
        <a:xfrm>
          <a:off x="0" y="0"/>
          <a:ext cx="0" cy="0"/>
          <a:chOff x="0" y="0"/>
          <a:chExt cx="0" cy="0"/>
        </a:xfrm>
      </p:grpSpPr>
      <p:sp>
        <p:nvSpPr>
          <p:cNvPr id="132" name="Google Shape;132;p24"/>
          <p:cNvSpPr txBox="1">
            <a:spLocks noGrp="1"/>
          </p:cNvSpPr>
          <p:nvPr>
            <p:ph type="body" idx="1"/>
          </p:nvPr>
        </p:nvSpPr>
        <p:spPr>
          <a:xfrm>
            <a:off x="311700" y="1152475"/>
            <a:ext cx="8100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 b="1" dirty="0"/>
              <a:t>Pure</a:t>
            </a:r>
            <a:r>
              <a:rPr lang="tr" dirty="0"/>
              <a:t>, means that all data in a selected dataset instance belongs to the same class.</a:t>
            </a:r>
            <a:endParaRPr dirty="0"/>
          </a:p>
          <a:p>
            <a:pPr marL="0" lvl="0" indent="0" algn="l" rtl="0">
              <a:spcBef>
                <a:spcPts val="1200"/>
              </a:spcBef>
              <a:spcAft>
                <a:spcPts val="0"/>
              </a:spcAft>
              <a:buClr>
                <a:schemeClr val="dk1"/>
              </a:buClr>
              <a:buSzPts val="1100"/>
              <a:buFont typeface="Arial"/>
              <a:buNone/>
            </a:pPr>
            <a:r>
              <a:rPr lang="tr" b="1" dirty="0"/>
              <a:t>Impure</a:t>
            </a:r>
            <a:r>
              <a:rPr lang="tr" dirty="0"/>
              <a:t>, means that the data is a mix of different classes.</a:t>
            </a:r>
            <a:endParaRPr dirty="0"/>
          </a:p>
          <a:p>
            <a:pPr marL="0" lvl="0" indent="0" algn="l" rtl="0">
              <a:spcBef>
                <a:spcPts val="1200"/>
              </a:spcBef>
              <a:spcAft>
                <a:spcPts val="0"/>
              </a:spcAft>
              <a:buClr>
                <a:schemeClr val="dk1"/>
              </a:buClr>
              <a:buSzPts val="1100"/>
              <a:buFont typeface="Arial"/>
              <a:buNone/>
            </a:pPr>
            <a:r>
              <a:rPr lang="tr" b="1" dirty="0"/>
              <a:t>Gini Impurity</a:t>
            </a:r>
            <a:r>
              <a:rPr lang="tr" dirty="0"/>
              <a:t>, It is a measure of the probability that a new sample of a random variable will be misclassified if a new sample is randomly classified based on the distribution of class labels from the dataset.</a:t>
            </a:r>
            <a:endParaRPr dirty="0"/>
          </a:p>
          <a:p>
            <a:pPr marL="0" lvl="0" indent="0" algn="l" rtl="0">
              <a:spcBef>
                <a:spcPts val="1200"/>
              </a:spcBef>
              <a:spcAft>
                <a:spcPts val="1200"/>
              </a:spcAft>
              <a:buClr>
                <a:schemeClr val="dk1"/>
              </a:buClr>
              <a:buSzPts val="1100"/>
              <a:buFont typeface="Arial"/>
              <a:buNone/>
            </a:pPr>
            <a:r>
              <a:rPr lang="tr" dirty="0"/>
              <a:t>If our dataset is Pure, the probability of misclassification is 0. If our sample is a mix of different classes, the probability of misclassification will be high.</a:t>
            </a:r>
            <a:endParaRPr dirty="0"/>
          </a:p>
        </p:txBody>
      </p:sp>
      <p:sp>
        <p:nvSpPr>
          <p:cNvPr id="134" name="Google Shape;13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tr"/>
              <a:t>Gini Index</a:t>
            </a:r>
            <a:endParaRPr/>
          </a:p>
        </p:txBody>
      </p:sp>
      <p:pic>
        <p:nvPicPr>
          <p:cNvPr id="135" name="Google Shape;135;p24"/>
          <p:cNvPicPr preferRelativeResize="0"/>
          <p:nvPr/>
        </p:nvPicPr>
        <p:blipFill>
          <a:blip r:embed="rId3">
            <a:alphaModFix/>
          </a:blip>
          <a:stretch>
            <a:fillRect/>
          </a:stretch>
        </p:blipFill>
        <p:spPr>
          <a:xfrm>
            <a:off x="405663" y="3513800"/>
            <a:ext cx="3162300" cy="11906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1000</Words>
  <Application>Microsoft Macintosh PowerPoint</Application>
  <PresentationFormat>On-screen Show (16:9)</PresentationFormat>
  <Paragraphs>62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Georgia</vt:lpstr>
      <vt:lpstr>Arial</vt:lpstr>
      <vt:lpstr>Fira Sans ExtraBold</vt:lpstr>
      <vt:lpstr>Century</vt:lpstr>
      <vt:lpstr>Simple Light</vt:lpstr>
      <vt:lpstr>Introduction to Decision Trees</vt:lpstr>
      <vt:lpstr>Before Starting the Course</vt:lpstr>
      <vt:lpstr>Decision Trees</vt:lpstr>
      <vt:lpstr>Structure of Decision Trees</vt:lpstr>
      <vt:lpstr>Decision Trees Application</vt:lpstr>
      <vt:lpstr>Decision Trees Application</vt:lpstr>
      <vt:lpstr>Decision Trees Application </vt:lpstr>
      <vt:lpstr>How to Calculate Decision Trees</vt:lpstr>
      <vt:lpstr>Gini Index</vt:lpstr>
      <vt:lpstr>Entropy</vt:lpstr>
      <vt:lpstr>Decision Trees Advantages</vt:lpstr>
      <vt:lpstr>Decision Trees Visualization</vt:lpstr>
      <vt:lpstr>Ensemble Learning</vt:lpstr>
      <vt:lpstr>Bootstrapping</vt:lpstr>
      <vt:lpstr>Bagging</vt:lpstr>
      <vt:lpstr>Random Forest</vt:lpstr>
      <vt:lpstr>Boosting</vt:lpstr>
      <vt:lpstr>Boosting App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Decision Trees</dc:title>
  <cp:lastModifiedBy>Akashdeep Makkar</cp:lastModifiedBy>
  <cp:revision>4</cp:revision>
  <dcterms:modified xsi:type="dcterms:W3CDTF">2023-03-11T03:27:23Z</dcterms:modified>
</cp:coreProperties>
</file>