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3" r:id="rId3"/>
    <p:sldId id="264" r:id="rId4"/>
    <p:sldId id="266" r:id="rId5"/>
    <p:sldId id="267" r:id="rId6"/>
    <p:sldId id="269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7"/>
  </p:normalViewPr>
  <p:slideViewPr>
    <p:cSldViewPr>
      <p:cViewPr varScale="1">
        <p:scale>
          <a:sx n="90" d="100"/>
          <a:sy n="90" d="100"/>
        </p:scale>
        <p:origin x="232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264" y="130194"/>
            <a:ext cx="1120147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tx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849630"/>
          </a:xfrm>
          <a:custGeom>
            <a:avLst/>
            <a:gdLst/>
            <a:ahLst/>
            <a:cxnLst/>
            <a:rect l="l" t="t" r="r" b="b"/>
            <a:pathLst>
              <a:path w="12192000" h="849630">
                <a:moveTo>
                  <a:pt x="12191999" y="849199"/>
                </a:moveTo>
                <a:lnTo>
                  <a:pt x="0" y="849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49199"/>
                </a:lnTo>
                <a:close/>
              </a:path>
            </a:pathLst>
          </a:custGeom>
          <a:solidFill>
            <a:srgbClr val="F43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2384" y="280085"/>
            <a:ext cx="1084839" cy="289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833" y="130206"/>
            <a:ext cx="11144333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965" y="1813054"/>
            <a:ext cx="1092073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64" y="130194"/>
            <a:ext cx="3965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chemeClr val="tx1"/>
                </a:solidFill>
              </a:rPr>
              <a:t>WHAT</a:t>
            </a:r>
            <a:r>
              <a:rPr spc="-175" dirty="0">
                <a:solidFill>
                  <a:schemeClr val="tx1"/>
                </a:solidFill>
              </a:rPr>
              <a:t> </a:t>
            </a:r>
            <a:r>
              <a:rPr spc="105" dirty="0">
                <a:solidFill>
                  <a:schemeClr val="tx1"/>
                </a:solidFill>
              </a:rPr>
              <a:t>IS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85" dirty="0">
                <a:solidFill>
                  <a:schemeClr val="tx1"/>
                </a:solidFill>
              </a:rPr>
              <a:t>STATISTICS?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045" y="952224"/>
            <a:ext cx="1151953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goal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statistics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5" dirty="0">
                <a:latin typeface="Calibri"/>
                <a:cs typeface="Calibri"/>
              </a:rPr>
              <a:t> guesses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draw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conclusions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Types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Statistics?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b="1" spc="-10" dirty="0">
                <a:latin typeface="Calibri"/>
                <a:cs typeface="Calibri"/>
              </a:rPr>
              <a:t>Descriptive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Statistics</a:t>
            </a:r>
            <a:r>
              <a:rPr sz="2400" b="1" dirty="0">
                <a:latin typeface="Calibri"/>
                <a:cs typeface="Calibri"/>
              </a:rPr>
              <a:t> -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organize,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summarize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meaningful</a:t>
            </a:r>
            <a:endParaRPr sz="2400" dirty="0">
              <a:latin typeface="Calibri"/>
              <a:cs typeface="Calibri"/>
            </a:endParaRPr>
          </a:p>
          <a:p>
            <a:pPr marL="486409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Calibri"/>
                <a:cs typeface="Calibri"/>
              </a:rPr>
              <a:t>insights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driven </a:t>
            </a:r>
            <a:r>
              <a:rPr sz="2400" spc="-5" dirty="0">
                <a:latin typeface="Calibri"/>
                <a:cs typeface="Calibri"/>
              </a:rPr>
              <a:t>decision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making</a:t>
            </a:r>
            <a:endParaRPr sz="2400" dirty="0">
              <a:latin typeface="Calibri"/>
              <a:cs typeface="Calibri"/>
            </a:endParaRPr>
          </a:p>
          <a:p>
            <a:pPr marL="486409" marR="354965" indent="-474345">
              <a:lnSpc>
                <a:spcPct val="150000"/>
              </a:lnSpc>
              <a:tabLst>
                <a:tab pos="486409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b="1" spc="-15" dirty="0">
                <a:latin typeface="Calibri"/>
                <a:cs typeface="Calibri"/>
              </a:rPr>
              <a:t>Inferential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Statistics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estimate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property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characteristic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sample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86409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b="1" spc="-10" dirty="0">
                <a:latin typeface="Calibri"/>
                <a:cs typeface="Calibri"/>
              </a:rPr>
              <a:t>Predictive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Statistics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 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future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analyzing </a:t>
            </a:r>
            <a:r>
              <a:rPr sz="2400" spc="-10" dirty="0">
                <a:latin typeface="Calibri"/>
                <a:cs typeface="Calibri"/>
              </a:rPr>
              <a:t>historical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86409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b="1" spc="-10" dirty="0">
                <a:latin typeface="Calibri"/>
                <a:cs typeface="Calibri"/>
              </a:rPr>
              <a:t>Prescriptive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Statistics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multiple solutions,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 one is the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5" dirty="0">
                <a:latin typeface="Calibri"/>
                <a:cs typeface="Calibri"/>
              </a:rPr>
              <a:t> solution?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64" y="130194"/>
            <a:ext cx="5329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chemeClr val="tx1"/>
                </a:solidFill>
              </a:rPr>
              <a:t>Null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and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80" dirty="0">
                <a:solidFill>
                  <a:schemeClr val="tx1"/>
                </a:solidFill>
              </a:rPr>
              <a:t>Alternate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264" y="1402739"/>
            <a:ext cx="11118215" cy="37287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hypothesis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tested 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null hypothesis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given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symbol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H0.</a:t>
            </a:r>
            <a:endParaRPr sz="1800">
              <a:latin typeface="Arial MT"/>
              <a:cs typeface="Arial MT"/>
            </a:endParaRPr>
          </a:p>
          <a:p>
            <a:pPr marL="12700" marR="109855" algn="just">
              <a:lnSpc>
                <a:spcPct val="150000"/>
              </a:lnSpc>
            </a:pPr>
            <a:r>
              <a:rPr sz="1800" spc="-5" dirty="0">
                <a:latin typeface="Arial MT"/>
                <a:cs typeface="Arial MT"/>
              </a:rPr>
              <a:t>The null hypothesis </a:t>
            </a:r>
            <a:r>
              <a:rPr sz="1800" dirty="0">
                <a:latin typeface="Arial MT"/>
                <a:cs typeface="Arial MT"/>
              </a:rPr>
              <a:t>states </a:t>
            </a:r>
            <a:r>
              <a:rPr sz="1800" spc="-5" dirty="0">
                <a:latin typeface="Arial MT"/>
                <a:cs typeface="Arial MT"/>
              </a:rPr>
              <a:t>that there is no </a:t>
            </a:r>
            <a:r>
              <a:rPr sz="1800" spc="-10" dirty="0">
                <a:latin typeface="Arial MT"/>
                <a:cs typeface="Arial MT"/>
              </a:rPr>
              <a:t>difference </a:t>
            </a:r>
            <a:r>
              <a:rPr sz="1800" spc="-5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hypothesized population </a:t>
            </a:r>
            <a:r>
              <a:rPr sz="1800" dirty="0">
                <a:latin typeface="Arial MT"/>
                <a:cs typeface="Arial MT"/>
              </a:rPr>
              <a:t>mean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a sample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mean. </a:t>
            </a:r>
            <a:r>
              <a:rPr sz="1800" spc="-5" dirty="0">
                <a:latin typeface="Arial MT"/>
                <a:cs typeface="Arial MT"/>
              </a:rPr>
              <a:t>It is the </a:t>
            </a:r>
            <a:r>
              <a:rPr sz="1800" dirty="0">
                <a:latin typeface="Arial MT"/>
                <a:cs typeface="Arial MT"/>
              </a:rPr>
              <a:t>status </a:t>
            </a:r>
            <a:r>
              <a:rPr sz="1800" spc="-5" dirty="0">
                <a:latin typeface="Arial MT"/>
                <a:cs typeface="Arial MT"/>
              </a:rPr>
              <a:t>quo hypothesis. For example, if we were to test the hypothesis that employees work 70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hours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 week, Can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tell what would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null hypothesis?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12700" marR="280035">
              <a:lnSpc>
                <a:spcPct val="150000"/>
              </a:lnSpc>
            </a:pPr>
            <a:r>
              <a:rPr sz="1800" spc="-2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test the null hypothesis against an alternative hypothesis, which is given the </a:t>
            </a:r>
            <a:r>
              <a:rPr sz="1800" dirty="0">
                <a:latin typeface="Arial MT"/>
                <a:cs typeface="Arial MT"/>
              </a:rPr>
              <a:t>symbol </a:t>
            </a:r>
            <a:r>
              <a:rPr sz="1800" spc="-5" dirty="0">
                <a:latin typeface="Arial MT"/>
                <a:cs typeface="Arial MT"/>
              </a:rPr>
              <a:t>Ha. The alternative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hypothesis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often the hypothesis that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believe </a:t>
            </a:r>
            <a:r>
              <a:rPr sz="1800" dirty="0">
                <a:latin typeface="Arial MT"/>
                <a:cs typeface="Arial MT"/>
              </a:rPr>
              <a:t>yourself!</a:t>
            </a:r>
            <a:endParaRPr sz="1800">
              <a:latin typeface="Arial MT"/>
              <a:cs typeface="Arial MT"/>
            </a:endParaRPr>
          </a:p>
          <a:p>
            <a:pPr marL="12700" marR="5080" indent="62865">
              <a:lnSpc>
                <a:spcPct val="150000"/>
              </a:lnSpc>
            </a:pPr>
            <a:r>
              <a:rPr sz="1800" spc="-5" dirty="0">
                <a:latin typeface="Arial MT"/>
                <a:cs typeface="Arial MT"/>
              </a:rPr>
              <a:t>It includes the outcomes not </a:t>
            </a:r>
            <a:r>
              <a:rPr sz="1800" dirty="0">
                <a:latin typeface="Arial MT"/>
                <a:cs typeface="Arial MT"/>
              </a:rPr>
              <a:t>covered </a:t>
            </a:r>
            <a:r>
              <a:rPr sz="1800" spc="-5" dirty="0">
                <a:latin typeface="Arial MT"/>
                <a:cs typeface="Arial MT"/>
              </a:rPr>
              <a:t>by the null hypothesis. In this example, our alternative hypothesis would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express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employees do not work for 70 hours 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week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64" y="130194"/>
            <a:ext cx="3397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chemeClr val="tx1"/>
                </a:solidFill>
              </a:rPr>
              <a:t>Hypothesis</a:t>
            </a:r>
            <a:r>
              <a:rPr spc="-185" dirty="0">
                <a:solidFill>
                  <a:schemeClr val="tx1"/>
                </a:solidFill>
              </a:rPr>
              <a:t> </a:t>
            </a:r>
            <a:r>
              <a:rPr spc="-65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251" y="1271827"/>
            <a:ext cx="10260330" cy="268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The primary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objective</a:t>
            </a:r>
            <a:r>
              <a:rPr sz="1800" b="1" spc="-5" dirty="0">
                <a:latin typeface="Calibri"/>
                <a:cs typeface="Calibri"/>
              </a:rPr>
              <a:t> of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statistics</a:t>
            </a:r>
            <a:r>
              <a:rPr sz="1800" b="1" spc="-5" dirty="0">
                <a:latin typeface="Calibri"/>
                <a:cs typeface="Calibri"/>
              </a:rPr>
              <a:t> 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test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hypothesis.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92710" marR="5080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hypothesis</a:t>
            </a:r>
            <a:r>
              <a:rPr sz="1800" spc="-5" dirty="0">
                <a:latin typeface="Calibri"/>
                <a:cs typeface="Calibri"/>
              </a:rPr>
              <a:t> is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educated</a:t>
            </a:r>
            <a:r>
              <a:rPr sz="1800" b="1" spc="-5" dirty="0">
                <a:latin typeface="Calibri"/>
                <a:cs typeface="Calibri"/>
              </a:rPr>
              <a:t> guess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5" dirty="0">
                <a:latin typeface="Calibri"/>
                <a:cs typeface="Calibri"/>
              </a:rPr>
              <a:t> something.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hypothesis</a:t>
            </a:r>
            <a:r>
              <a:rPr sz="1800" spc="-5" dirty="0">
                <a:latin typeface="Calibri"/>
                <a:cs typeface="Calibri"/>
              </a:rPr>
              <a:t> should be </a:t>
            </a:r>
            <a:r>
              <a:rPr sz="1800" spc="-10" dirty="0">
                <a:latin typeface="Calibri"/>
                <a:cs typeface="Calibri"/>
              </a:rPr>
              <a:t>testable,</a:t>
            </a:r>
            <a:r>
              <a:rPr sz="1800" spc="-5" dirty="0">
                <a:latin typeface="Calibri"/>
                <a:cs typeface="Calibri"/>
              </a:rPr>
              <a:t> either by </a:t>
            </a:r>
            <a:r>
              <a:rPr sz="1800" spc="-10" dirty="0">
                <a:latin typeface="Calibri"/>
                <a:cs typeface="Calibri"/>
              </a:rPr>
              <a:t>experiment</a:t>
            </a:r>
            <a:r>
              <a:rPr sz="1800" spc="-5" dirty="0">
                <a:latin typeface="Calibri"/>
                <a:cs typeface="Calibri"/>
              </a:rPr>
              <a:t> 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observation.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medicine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someone </a:t>
            </a:r>
            <a:r>
              <a:rPr sz="1800" spc="-10" dirty="0">
                <a:latin typeface="Calibri"/>
                <a:cs typeface="Calibri"/>
              </a:rPr>
              <a:t>thinks might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better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new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Fairness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cream 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-10" dirty="0">
                <a:latin typeface="Calibri"/>
                <a:cs typeface="Calibri"/>
              </a:rPr>
              <a:t> 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fair </a:t>
            </a:r>
            <a:r>
              <a:rPr sz="1800" spc="-5" dirty="0">
                <a:latin typeface="Calibri"/>
                <a:cs typeface="Calibri"/>
              </a:rPr>
              <a:t>or not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23" y="4217432"/>
            <a:ext cx="10906125" cy="12007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 marR="24574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Hypothesis </a:t>
            </a:r>
            <a:r>
              <a:rPr sz="1800" spc="-10" dirty="0">
                <a:latin typeface="Calibri"/>
                <a:cs typeface="Calibri"/>
              </a:rPr>
              <a:t>testing</a:t>
            </a:r>
            <a:r>
              <a:rPr sz="1800" spc="-5" dirty="0">
                <a:latin typeface="Calibri"/>
                <a:cs typeface="Calibri"/>
              </a:rPr>
              <a:t> in </a:t>
            </a:r>
            <a:r>
              <a:rPr sz="1800" spc="-15" dirty="0">
                <a:latin typeface="Calibri"/>
                <a:cs typeface="Calibri"/>
              </a:rPr>
              <a:t>statistics</a:t>
            </a:r>
            <a:r>
              <a:rPr sz="1800" spc="-5" dirty="0">
                <a:latin typeface="Calibri"/>
                <a:cs typeface="Calibri"/>
              </a:rPr>
              <a:t> 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survey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experiment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see if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meaningful </a:t>
            </a:r>
            <a:r>
              <a:rPr sz="1800" spc="-10" dirty="0">
                <a:latin typeface="Calibri"/>
                <a:cs typeface="Calibri"/>
              </a:rPr>
              <a:t>results.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You’re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</a:t>
            </a:r>
            <a:r>
              <a:rPr sz="1800" spc="-5" dirty="0">
                <a:latin typeface="Calibri"/>
                <a:cs typeface="Calibri"/>
              </a:rPr>
              <a:t> 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figuring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odds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happened by chance. If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happened by chance, the </a:t>
            </a:r>
            <a:r>
              <a:rPr sz="1800" spc="-10" dirty="0">
                <a:latin typeface="Calibri"/>
                <a:cs typeface="Calibri"/>
              </a:rPr>
              <a:t>experiment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won’t</a:t>
            </a:r>
            <a:r>
              <a:rPr sz="1800" spc="-5" dirty="0">
                <a:latin typeface="Calibri"/>
                <a:cs typeface="Calibri"/>
              </a:rPr>
              <a:t> be </a:t>
            </a:r>
            <a:r>
              <a:rPr sz="1800" spc="-10" dirty="0">
                <a:latin typeface="Calibri"/>
                <a:cs typeface="Calibri"/>
              </a:rPr>
              <a:t>repeatable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 you</a:t>
            </a:r>
            <a:r>
              <a:rPr sz="1800" spc="-5" dirty="0">
                <a:latin typeface="Calibri"/>
                <a:cs typeface="Calibri"/>
              </a:rPr>
              <a:t> can’t </a:t>
            </a:r>
            <a:r>
              <a:rPr sz="1800" spc="-10" dirty="0">
                <a:latin typeface="Calibri"/>
                <a:cs typeface="Calibri"/>
              </a:rPr>
              <a:t>conclude</a:t>
            </a:r>
            <a:r>
              <a:rPr sz="1800" spc="-5" dirty="0">
                <a:latin typeface="Calibri"/>
                <a:cs typeface="Calibri"/>
              </a:rPr>
              <a:t> if it is true.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63" y="130194"/>
            <a:ext cx="5329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chemeClr val="tx1"/>
                </a:solidFill>
              </a:rPr>
              <a:t>Null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and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80" dirty="0">
                <a:solidFill>
                  <a:schemeClr val="tx1"/>
                </a:solidFill>
              </a:rPr>
              <a:t>Alternate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Hypothesis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452" y="1204931"/>
            <a:ext cx="9403945" cy="5268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63" y="130194"/>
            <a:ext cx="8853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Converting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spc="80" dirty="0">
                <a:solidFill>
                  <a:schemeClr val="tx1"/>
                </a:solidFill>
              </a:rPr>
              <a:t>Business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Hypothesis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110" dirty="0">
                <a:solidFill>
                  <a:schemeClr val="tx1"/>
                </a:solidFill>
              </a:rPr>
              <a:t>to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105" dirty="0">
                <a:solidFill>
                  <a:schemeClr val="tx1"/>
                </a:solidFill>
              </a:rPr>
              <a:t>Statistical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125" dirty="0">
                <a:solidFill>
                  <a:schemeClr val="tx1"/>
                </a:solidFill>
              </a:rPr>
              <a:t>Test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1782" y="934669"/>
            <a:ext cx="9740900" cy="803910"/>
            <a:chOff x="701782" y="934669"/>
            <a:chExt cx="9740900" cy="803910"/>
          </a:xfrm>
        </p:grpSpPr>
        <p:sp>
          <p:nvSpPr>
            <p:cNvPr id="4" name="object 4"/>
            <p:cNvSpPr/>
            <p:nvPr/>
          </p:nvSpPr>
          <p:spPr>
            <a:xfrm>
              <a:off x="701782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39" h="778510">
                  <a:moveTo>
                    <a:pt x="1556473" y="778236"/>
                  </a:moveTo>
                  <a:lnTo>
                    <a:pt x="0" y="778236"/>
                  </a:lnTo>
                  <a:lnTo>
                    <a:pt x="0" y="0"/>
                  </a:lnTo>
                  <a:lnTo>
                    <a:pt x="1556473" y="0"/>
                  </a:lnTo>
                  <a:lnTo>
                    <a:pt x="1945591" y="389118"/>
                  </a:lnTo>
                  <a:lnTo>
                    <a:pt x="1556473" y="778236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256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39" h="778510">
                  <a:moveTo>
                    <a:pt x="1556473" y="778236"/>
                  </a:moveTo>
                  <a:lnTo>
                    <a:pt x="0" y="778236"/>
                  </a:lnTo>
                  <a:lnTo>
                    <a:pt x="389118" y="389118"/>
                  </a:lnTo>
                  <a:lnTo>
                    <a:pt x="0" y="0"/>
                  </a:lnTo>
                  <a:lnTo>
                    <a:pt x="1556473" y="0"/>
                  </a:lnTo>
                  <a:lnTo>
                    <a:pt x="1945591" y="389118"/>
                  </a:lnTo>
                  <a:lnTo>
                    <a:pt x="1556473" y="778236"/>
                  </a:lnTo>
                  <a:close/>
                </a:path>
              </a:pathLst>
            </a:custGeom>
            <a:solidFill>
              <a:srgbClr val="00C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256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39" h="778510">
                  <a:moveTo>
                    <a:pt x="0" y="0"/>
                  </a:moveTo>
                  <a:lnTo>
                    <a:pt x="1556473" y="0"/>
                  </a:lnTo>
                  <a:lnTo>
                    <a:pt x="1945591" y="389118"/>
                  </a:lnTo>
                  <a:lnTo>
                    <a:pt x="1556473" y="778236"/>
                  </a:lnTo>
                  <a:lnTo>
                    <a:pt x="0" y="778236"/>
                  </a:lnTo>
                  <a:lnTo>
                    <a:pt x="389118" y="38911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4730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39" h="778510">
                  <a:moveTo>
                    <a:pt x="1556473" y="778236"/>
                  </a:moveTo>
                  <a:lnTo>
                    <a:pt x="0" y="778236"/>
                  </a:lnTo>
                  <a:lnTo>
                    <a:pt x="389118" y="389118"/>
                  </a:lnTo>
                  <a:lnTo>
                    <a:pt x="0" y="0"/>
                  </a:lnTo>
                  <a:lnTo>
                    <a:pt x="1556473" y="0"/>
                  </a:lnTo>
                  <a:lnTo>
                    <a:pt x="1945592" y="389118"/>
                  </a:lnTo>
                  <a:lnTo>
                    <a:pt x="1556473" y="778236"/>
                  </a:lnTo>
                  <a:close/>
                </a:path>
              </a:pathLst>
            </a:custGeom>
            <a:solidFill>
              <a:srgbClr val="004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4730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39" h="778510">
                  <a:moveTo>
                    <a:pt x="0" y="0"/>
                  </a:moveTo>
                  <a:lnTo>
                    <a:pt x="1556473" y="0"/>
                  </a:lnTo>
                  <a:lnTo>
                    <a:pt x="1945592" y="389118"/>
                  </a:lnTo>
                  <a:lnTo>
                    <a:pt x="1556473" y="778236"/>
                  </a:lnTo>
                  <a:lnTo>
                    <a:pt x="0" y="778236"/>
                  </a:lnTo>
                  <a:lnTo>
                    <a:pt x="389118" y="38911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1205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40" h="778510">
                  <a:moveTo>
                    <a:pt x="1556473" y="778236"/>
                  </a:moveTo>
                  <a:lnTo>
                    <a:pt x="0" y="778236"/>
                  </a:lnTo>
                  <a:lnTo>
                    <a:pt x="389118" y="389118"/>
                  </a:lnTo>
                  <a:lnTo>
                    <a:pt x="0" y="0"/>
                  </a:lnTo>
                  <a:lnTo>
                    <a:pt x="1556473" y="0"/>
                  </a:lnTo>
                  <a:lnTo>
                    <a:pt x="1945591" y="389118"/>
                  </a:lnTo>
                  <a:lnTo>
                    <a:pt x="1556473" y="778236"/>
                  </a:lnTo>
                  <a:close/>
                </a:path>
              </a:pathLst>
            </a:custGeom>
            <a:solidFill>
              <a:srgbClr val="1CFF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1205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40" h="778510">
                  <a:moveTo>
                    <a:pt x="0" y="0"/>
                  </a:moveTo>
                  <a:lnTo>
                    <a:pt x="1556473" y="0"/>
                  </a:lnTo>
                  <a:lnTo>
                    <a:pt x="1945591" y="389118"/>
                  </a:lnTo>
                  <a:lnTo>
                    <a:pt x="1556473" y="778236"/>
                  </a:lnTo>
                  <a:lnTo>
                    <a:pt x="0" y="778236"/>
                  </a:lnTo>
                  <a:lnTo>
                    <a:pt x="389118" y="38911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7679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40" h="778510">
                  <a:moveTo>
                    <a:pt x="1556473" y="778236"/>
                  </a:moveTo>
                  <a:lnTo>
                    <a:pt x="0" y="778236"/>
                  </a:lnTo>
                  <a:lnTo>
                    <a:pt x="389118" y="389118"/>
                  </a:lnTo>
                  <a:lnTo>
                    <a:pt x="0" y="0"/>
                  </a:lnTo>
                  <a:lnTo>
                    <a:pt x="1556473" y="0"/>
                  </a:lnTo>
                  <a:lnTo>
                    <a:pt x="1945591" y="389118"/>
                  </a:lnTo>
                  <a:lnTo>
                    <a:pt x="1556473" y="778236"/>
                  </a:lnTo>
                  <a:close/>
                </a:path>
              </a:pathLst>
            </a:custGeom>
            <a:solidFill>
              <a:srgbClr val="92F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27679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40" h="778510">
                  <a:moveTo>
                    <a:pt x="0" y="0"/>
                  </a:moveTo>
                  <a:lnTo>
                    <a:pt x="1556473" y="0"/>
                  </a:lnTo>
                  <a:lnTo>
                    <a:pt x="1945591" y="389118"/>
                  </a:lnTo>
                  <a:lnTo>
                    <a:pt x="1556473" y="778236"/>
                  </a:lnTo>
                  <a:lnTo>
                    <a:pt x="0" y="778236"/>
                  </a:lnTo>
                  <a:lnTo>
                    <a:pt x="389118" y="38911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84152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40" h="778510">
                  <a:moveTo>
                    <a:pt x="1556473" y="778236"/>
                  </a:moveTo>
                  <a:lnTo>
                    <a:pt x="0" y="778236"/>
                  </a:lnTo>
                  <a:lnTo>
                    <a:pt x="389117" y="389118"/>
                  </a:lnTo>
                  <a:lnTo>
                    <a:pt x="0" y="0"/>
                  </a:lnTo>
                  <a:lnTo>
                    <a:pt x="1556473" y="0"/>
                  </a:lnTo>
                  <a:lnTo>
                    <a:pt x="1945591" y="389118"/>
                  </a:lnTo>
                  <a:lnTo>
                    <a:pt x="1556473" y="778236"/>
                  </a:lnTo>
                  <a:close/>
                </a:path>
              </a:pathLst>
            </a:custGeom>
            <a:solidFill>
              <a:srgbClr val="EDFD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84152" y="947369"/>
              <a:ext cx="1945639" cy="778510"/>
            </a:xfrm>
            <a:custGeom>
              <a:avLst/>
              <a:gdLst/>
              <a:ahLst/>
              <a:cxnLst/>
              <a:rect l="l" t="t" r="r" b="b"/>
              <a:pathLst>
                <a:path w="1945640" h="778510">
                  <a:moveTo>
                    <a:pt x="0" y="0"/>
                  </a:moveTo>
                  <a:lnTo>
                    <a:pt x="1556473" y="0"/>
                  </a:lnTo>
                  <a:lnTo>
                    <a:pt x="1945591" y="389118"/>
                  </a:lnTo>
                  <a:lnTo>
                    <a:pt x="1556473" y="778236"/>
                  </a:lnTo>
                  <a:lnTo>
                    <a:pt x="0" y="778236"/>
                  </a:lnTo>
                  <a:lnTo>
                    <a:pt x="389117" y="38911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5858" y="1195010"/>
            <a:ext cx="9181465" cy="524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3725" algn="l"/>
                <a:tab pos="3346450" algn="l"/>
                <a:tab pos="4955540" algn="l"/>
                <a:tab pos="6536055" algn="l"/>
                <a:tab pos="8211184" algn="l"/>
              </a:tabLst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Understanding	</a:t>
            </a:r>
            <a:r>
              <a:rPr sz="1500" spc="30" dirty="0">
                <a:solidFill>
                  <a:srgbClr val="FFFFFF"/>
                </a:solidFill>
                <a:latin typeface="Trebuchet MS"/>
                <a:cs typeface="Trebuchet MS"/>
              </a:rPr>
              <a:t>Diagnosis	</a:t>
            </a:r>
            <a:r>
              <a:rPr sz="1500" b="1" spc="-5" dirty="0">
                <a:solidFill>
                  <a:srgbClr val="FFFFFF"/>
                </a:solidFill>
                <a:latin typeface="Trebuchet MS"/>
                <a:cs typeface="Trebuchet MS"/>
              </a:rPr>
              <a:t>Hypothesis	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Evaluation	Prototype	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rebuchet MS"/>
              <a:cs typeface="Trebuchet MS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2100" spc="30" dirty="0">
                <a:latin typeface="Trebuchet MS"/>
                <a:cs typeface="Trebuchet MS"/>
              </a:rPr>
              <a:t>Hypothesis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enables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further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analysis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process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and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root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causes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of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investigation.</a:t>
            </a:r>
            <a:endParaRPr sz="2100">
              <a:latin typeface="Trebuchet MS"/>
              <a:cs typeface="Trebuchet MS"/>
            </a:endParaRPr>
          </a:p>
          <a:p>
            <a:pPr marL="114935">
              <a:lnSpc>
                <a:spcPct val="100000"/>
              </a:lnSpc>
              <a:spcBef>
                <a:spcPts val="780"/>
              </a:spcBef>
            </a:pPr>
            <a:r>
              <a:rPr sz="2100" spc="-114" dirty="0">
                <a:latin typeface="Trebuchet MS"/>
                <a:cs typeface="Trebuchet MS"/>
              </a:rPr>
              <a:t>E</a:t>
            </a:r>
            <a:r>
              <a:rPr sz="2100" spc="-95" dirty="0">
                <a:latin typeface="Trebuchet MS"/>
                <a:cs typeface="Trebuchet MS"/>
              </a:rPr>
              <a:t>.</a:t>
            </a:r>
            <a:r>
              <a:rPr sz="2100" spc="-60" dirty="0">
                <a:latin typeface="Trebuchet MS"/>
                <a:cs typeface="Trebuchet MS"/>
              </a:rPr>
              <a:t>g.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(Business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problem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examples)</a:t>
            </a:r>
            <a:endParaRPr sz="2100">
              <a:latin typeface="Trebuchet MS"/>
              <a:cs typeface="Trebuchet MS"/>
            </a:endParaRPr>
          </a:p>
          <a:p>
            <a:pPr marL="1029335" lvl="1" indent="-423545">
              <a:lnSpc>
                <a:spcPct val="100000"/>
              </a:lnSpc>
              <a:spcBef>
                <a:spcPts val="585"/>
              </a:spcBef>
              <a:buSzPct val="85714"/>
              <a:buFont typeface="Arial MT"/>
              <a:buChar char="•"/>
              <a:tabLst>
                <a:tab pos="1029335" algn="l"/>
                <a:tab pos="1029969" algn="l"/>
              </a:tabLst>
            </a:pPr>
            <a:r>
              <a:rPr sz="2100" spc="65" dirty="0">
                <a:latin typeface="Trebuchet MS"/>
                <a:cs typeface="Trebuchet MS"/>
              </a:rPr>
              <a:t>Most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Customers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in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my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target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segment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are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in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the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age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group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of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145" dirty="0">
                <a:latin typeface="Trebuchet MS"/>
                <a:cs typeface="Trebuchet MS"/>
              </a:rPr>
              <a:t>31-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80" dirty="0">
                <a:latin typeface="Trebuchet MS"/>
                <a:cs typeface="Trebuchet MS"/>
              </a:rPr>
              <a:t>50</a:t>
            </a:r>
            <a:endParaRPr sz="2100">
              <a:latin typeface="Trebuchet MS"/>
              <a:cs typeface="Trebuchet MS"/>
            </a:endParaRPr>
          </a:p>
          <a:p>
            <a:pPr marL="1029335" lvl="1" indent="-423545">
              <a:lnSpc>
                <a:spcPct val="100000"/>
              </a:lnSpc>
              <a:spcBef>
                <a:spcPts val="585"/>
              </a:spcBef>
              <a:buSzPct val="85714"/>
              <a:buFont typeface="Arial MT"/>
              <a:buChar char="•"/>
              <a:tabLst>
                <a:tab pos="1029335" algn="l"/>
                <a:tab pos="1029969" algn="l"/>
              </a:tabLst>
            </a:pPr>
            <a:r>
              <a:rPr sz="2100" spc="195" dirty="0">
                <a:latin typeface="Trebuchet MS"/>
                <a:cs typeface="Trebuchet MS"/>
              </a:rPr>
              <a:t>30%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of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patients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tested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for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cancer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are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detected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to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be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positive.</a:t>
            </a:r>
            <a:endParaRPr sz="2100">
              <a:latin typeface="Trebuchet MS"/>
              <a:cs typeface="Trebuchet MS"/>
            </a:endParaRPr>
          </a:p>
          <a:p>
            <a:pPr marL="114935">
              <a:lnSpc>
                <a:spcPct val="100000"/>
              </a:lnSpc>
              <a:spcBef>
                <a:spcPts val="985"/>
              </a:spcBef>
            </a:pPr>
            <a:r>
              <a:rPr sz="2100" spc="-60" dirty="0">
                <a:latin typeface="Trebuchet MS"/>
                <a:cs typeface="Trebuchet MS"/>
              </a:rPr>
              <a:t>Task: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What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is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the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Null/alternate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hypothesis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for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above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examples?</a:t>
            </a:r>
            <a:endParaRPr sz="2100">
              <a:latin typeface="Trebuchet MS"/>
              <a:cs typeface="Trebuchet MS"/>
            </a:endParaRPr>
          </a:p>
          <a:p>
            <a:pPr marL="114935">
              <a:lnSpc>
                <a:spcPct val="100000"/>
              </a:lnSpc>
              <a:spcBef>
                <a:spcPts val="1680"/>
              </a:spcBef>
            </a:pPr>
            <a:r>
              <a:rPr sz="2100" spc="-25" dirty="0">
                <a:latin typeface="Trebuchet MS"/>
                <a:cs typeface="Trebuchet MS"/>
              </a:rPr>
              <a:t>Null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vs.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Alternate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Hypothesis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(Loan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default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example)</a:t>
            </a:r>
            <a:endParaRPr sz="2100">
              <a:latin typeface="Trebuchet MS"/>
              <a:cs typeface="Trebuchet MS"/>
            </a:endParaRPr>
          </a:p>
          <a:p>
            <a:pPr marL="114935" marR="4342765">
              <a:lnSpc>
                <a:spcPct val="164300"/>
              </a:lnSpc>
              <a:spcBef>
                <a:spcPts val="60"/>
              </a:spcBef>
            </a:pPr>
            <a:r>
              <a:rPr sz="2100" spc="-90" dirty="0">
                <a:latin typeface="Trebuchet MS"/>
                <a:cs typeface="Trebuchet MS"/>
              </a:rPr>
              <a:t>Tip: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Best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way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to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identify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40" dirty="0">
                <a:latin typeface="Trebuchet MS"/>
                <a:cs typeface="Trebuchet MS"/>
              </a:rPr>
              <a:t>null/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alternate  </a:t>
            </a:r>
            <a:r>
              <a:rPr sz="2100" spc="-40" dirty="0">
                <a:latin typeface="Trebuchet MS"/>
                <a:cs typeface="Trebuchet MS"/>
              </a:rPr>
              <a:t>(Status </a:t>
            </a:r>
            <a:r>
              <a:rPr sz="2100" spc="110" dirty="0">
                <a:latin typeface="Trebuchet MS"/>
                <a:cs typeface="Trebuchet MS"/>
              </a:rPr>
              <a:t>Quo </a:t>
            </a:r>
            <a:r>
              <a:rPr sz="2100" spc="-45" dirty="0">
                <a:latin typeface="Trebuchet MS"/>
                <a:cs typeface="Trebuchet MS"/>
              </a:rPr>
              <a:t>vs. </a:t>
            </a:r>
            <a:r>
              <a:rPr sz="2100" spc="10" dirty="0">
                <a:latin typeface="Trebuchet MS"/>
                <a:cs typeface="Trebuchet MS"/>
              </a:rPr>
              <a:t>challenging </a:t>
            </a:r>
            <a:r>
              <a:rPr sz="2100" spc="-60" dirty="0">
                <a:latin typeface="Trebuchet MS"/>
                <a:cs typeface="Trebuchet MS"/>
              </a:rPr>
              <a:t>statement) 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p-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value: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L</a:t>
            </a:r>
            <a:r>
              <a:rPr sz="2400" b="1" spc="-60" dirty="0">
                <a:latin typeface="Trebuchet MS"/>
                <a:cs typeface="Trebuchet MS"/>
              </a:rPr>
              <a:t>evel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of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Signiﬁcance  </a:t>
            </a:r>
            <a:r>
              <a:rPr sz="2100" spc="15" dirty="0">
                <a:latin typeface="Trebuchet MS"/>
                <a:cs typeface="Trebuchet MS"/>
              </a:rPr>
              <a:t>Accept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70" dirty="0">
                <a:latin typeface="Trebuchet MS"/>
                <a:cs typeface="Trebuchet MS"/>
              </a:rPr>
              <a:t>/</a:t>
            </a:r>
            <a:r>
              <a:rPr sz="2100" spc="-40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reject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null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using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critical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regions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629" y="4183641"/>
            <a:ext cx="5461370" cy="21845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553" y="955160"/>
            <a:ext cx="11196955" cy="5675630"/>
          </a:xfrm>
          <a:custGeom>
            <a:avLst/>
            <a:gdLst/>
            <a:ahLst/>
            <a:cxnLst/>
            <a:rect l="l" t="t" r="r" b="b"/>
            <a:pathLst>
              <a:path w="11196955" h="5675630">
                <a:moveTo>
                  <a:pt x="11196661" y="5675482"/>
                </a:moveTo>
                <a:lnTo>
                  <a:pt x="0" y="5675482"/>
                </a:lnTo>
                <a:lnTo>
                  <a:pt x="0" y="0"/>
                </a:lnTo>
                <a:lnTo>
                  <a:pt x="11196661" y="0"/>
                </a:lnTo>
                <a:lnTo>
                  <a:pt x="11196661" y="567548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2371" y="849226"/>
            <a:ext cx="10368915" cy="51498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100" spc="-60" dirty="0">
                <a:latin typeface="Trebuchet MS"/>
                <a:cs typeface="Trebuchet MS"/>
              </a:rPr>
              <a:t>Infer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population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behaviour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using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sample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data</a:t>
            </a:r>
            <a:endParaRPr sz="2100">
              <a:latin typeface="Trebuchet MS"/>
              <a:cs typeface="Trebuchet MS"/>
            </a:endParaRPr>
          </a:p>
          <a:p>
            <a:pPr marL="393065" indent="-347345">
              <a:lnSpc>
                <a:spcPct val="100000"/>
              </a:lnSpc>
              <a:spcBef>
                <a:spcPts val="785"/>
              </a:spcBef>
              <a:buSzPct val="85714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30" dirty="0">
                <a:latin typeface="Trebuchet MS"/>
                <a:cs typeface="Trebuchet MS"/>
              </a:rPr>
              <a:t>Sample</a:t>
            </a:r>
            <a:r>
              <a:rPr sz="2100" spc="-105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mean</a:t>
            </a:r>
            <a:r>
              <a:rPr sz="2100" spc="-105" dirty="0">
                <a:latin typeface="Trebuchet MS"/>
                <a:cs typeface="Trebuchet MS"/>
              </a:rPr>
              <a:t> </a:t>
            </a:r>
            <a:r>
              <a:rPr sz="2100" spc="-145" dirty="0">
                <a:latin typeface="Trebuchet MS"/>
                <a:cs typeface="Trebuchet MS"/>
              </a:rPr>
              <a:t>(µ)</a:t>
            </a:r>
            <a:endParaRPr sz="2100">
              <a:latin typeface="Trebuchet MS"/>
              <a:cs typeface="Trebuchet MS"/>
            </a:endParaRPr>
          </a:p>
          <a:p>
            <a:pPr marL="393065" indent="-347345">
              <a:lnSpc>
                <a:spcPct val="100000"/>
              </a:lnSpc>
              <a:spcBef>
                <a:spcPts val="785"/>
              </a:spcBef>
              <a:buSzPct val="85714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30" dirty="0">
                <a:latin typeface="Trebuchet MS"/>
                <a:cs typeface="Trebuchet MS"/>
              </a:rPr>
              <a:t>Sample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Standard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error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(sigma/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√n)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where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n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=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count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of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observations</a:t>
            </a:r>
            <a:endParaRPr sz="2100">
              <a:latin typeface="Trebuchet MS"/>
              <a:cs typeface="Trebuchet MS"/>
            </a:endParaRPr>
          </a:p>
          <a:p>
            <a:pPr marL="393065" indent="-347345">
              <a:lnSpc>
                <a:spcPct val="100000"/>
              </a:lnSpc>
              <a:spcBef>
                <a:spcPts val="780"/>
              </a:spcBef>
              <a:buSzPct val="85714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40" dirty="0">
                <a:latin typeface="Trebuchet MS"/>
                <a:cs typeface="Trebuchet MS"/>
              </a:rPr>
              <a:t>Conﬁdence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interval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(Range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for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margin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of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error)</a:t>
            </a:r>
            <a:endParaRPr sz="2100">
              <a:latin typeface="Trebuchet MS"/>
              <a:cs typeface="Trebuchet MS"/>
            </a:endParaRPr>
          </a:p>
          <a:p>
            <a:pPr marL="1002665" lvl="1" indent="-347345">
              <a:lnSpc>
                <a:spcPct val="100000"/>
              </a:lnSpc>
              <a:spcBef>
                <a:spcPts val="585"/>
              </a:spcBef>
              <a:buSzPct val="85714"/>
              <a:buFont typeface="Arial MT"/>
              <a:buChar char="•"/>
              <a:tabLst>
                <a:tab pos="1002665" algn="l"/>
                <a:tab pos="1003300" algn="l"/>
              </a:tabLst>
            </a:pPr>
            <a:r>
              <a:rPr sz="2100" spc="85" dirty="0">
                <a:latin typeface="Trebuchet MS"/>
                <a:cs typeface="Trebuchet MS"/>
              </a:rPr>
              <a:t>Chosen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level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of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signiﬁcance</a:t>
            </a:r>
            <a:endParaRPr sz="2100">
              <a:latin typeface="Trebuchet MS"/>
              <a:cs typeface="Trebuchet MS"/>
            </a:endParaRPr>
          </a:p>
          <a:p>
            <a:pPr marL="1002665" marR="5080" lvl="1" indent="-347345">
              <a:lnSpc>
                <a:spcPts val="2300"/>
              </a:lnSpc>
              <a:spcBef>
                <a:spcPts val="844"/>
              </a:spcBef>
              <a:buSzPct val="85714"/>
              <a:buFont typeface="Arial MT"/>
              <a:buChar char="•"/>
              <a:tabLst>
                <a:tab pos="1002665" algn="l"/>
                <a:tab pos="1003300" algn="l"/>
              </a:tabLst>
            </a:pPr>
            <a:r>
              <a:rPr sz="2100" spc="20" dirty="0">
                <a:latin typeface="Trebuchet MS"/>
                <a:cs typeface="Trebuchet MS"/>
              </a:rPr>
              <a:t>Z-score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as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per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signiﬁcance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level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represents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acceptable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levels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of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deviation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from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mean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100" spc="-25" dirty="0">
                <a:latin typeface="Trebuchet MS"/>
                <a:cs typeface="Trebuchet MS"/>
              </a:rPr>
              <a:t>Prediction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using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the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Conﬁdence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intervals:</a:t>
            </a:r>
            <a:endParaRPr sz="2100">
              <a:latin typeface="Trebuchet MS"/>
              <a:cs typeface="Trebuchet MS"/>
            </a:endParaRPr>
          </a:p>
          <a:p>
            <a:pPr marL="393065" indent="-347345">
              <a:lnSpc>
                <a:spcPct val="100000"/>
              </a:lnSpc>
              <a:spcBef>
                <a:spcPts val="585"/>
              </a:spcBef>
              <a:buSzPct val="85714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-5" dirty="0">
                <a:latin typeface="Trebuchet MS"/>
                <a:cs typeface="Trebuchet MS"/>
              </a:rPr>
              <a:t>Wider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range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ensures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higher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tolerance,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but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precision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is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lowered.</a:t>
            </a:r>
            <a:endParaRPr sz="2100">
              <a:latin typeface="Trebuchet MS"/>
              <a:cs typeface="Trebuchet MS"/>
            </a:endParaRPr>
          </a:p>
          <a:p>
            <a:pPr marL="12700" marR="3760470" indent="33655">
              <a:lnSpc>
                <a:spcPts val="3100"/>
              </a:lnSpc>
              <a:spcBef>
                <a:spcPts val="204"/>
              </a:spcBef>
              <a:buSzPct val="85714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204" dirty="0">
                <a:latin typeface="Trebuchet MS"/>
                <a:cs typeface="Trebuchet MS"/>
              </a:rPr>
              <a:t>95%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conﬁdence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is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preferred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in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most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business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cases.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Business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example:</a:t>
            </a:r>
            <a:endParaRPr sz="2100">
              <a:latin typeface="Trebuchet MS"/>
              <a:cs typeface="Trebuchet MS"/>
            </a:endParaRPr>
          </a:p>
          <a:p>
            <a:pPr marL="393065" indent="-347345">
              <a:lnSpc>
                <a:spcPct val="100000"/>
              </a:lnSpc>
              <a:spcBef>
                <a:spcPts val="385"/>
              </a:spcBef>
              <a:buSzPct val="85714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-30" dirty="0">
                <a:latin typeface="Trebuchet MS"/>
                <a:cs typeface="Trebuchet MS"/>
              </a:rPr>
              <a:t>Estimation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of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expected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consumers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for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new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products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as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per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survey</a:t>
            </a:r>
            <a:endParaRPr sz="2100">
              <a:latin typeface="Trebuchet MS"/>
              <a:cs typeface="Trebuchet MS"/>
            </a:endParaRPr>
          </a:p>
          <a:p>
            <a:pPr marL="393065" indent="-347345">
              <a:lnSpc>
                <a:spcPct val="100000"/>
              </a:lnSpc>
              <a:spcBef>
                <a:spcPts val="585"/>
              </a:spcBef>
              <a:buSzPct val="85714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10" dirty="0">
                <a:latin typeface="Trebuchet MS"/>
                <a:cs typeface="Trebuchet MS"/>
              </a:rPr>
              <a:t>Expected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inventory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planning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using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tolerance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levels.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264" y="130194"/>
            <a:ext cx="3968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chemeClr val="tx1"/>
                </a:solidFill>
              </a:rPr>
              <a:t>Central</a:t>
            </a:r>
            <a:r>
              <a:rPr spc="-140" dirty="0">
                <a:solidFill>
                  <a:schemeClr val="tx1"/>
                </a:solidFill>
              </a:rPr>
              <a:t> </a:t>
            </a:r>
            <a:r>
              <a:rPr spc="-155" dirty="0">
                <a:solidFill>
                  <a:schemeClr val="tx1"/>
                </a:solidFill>
              </a:rPr>
              <a:t>Limit</a:t>
            </a:r>
            <a:r>
              <a:rPr spc="-14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Theorem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592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MT</vt:lpstr>
      <vt:lpstr>Calibri</vt:lpstr>
      <vt:lpstr>Segoe UI Symbol</vt:lpstr>
      <vt:lpstr>Trebuchet MS</vt:lpstr>
      <vt:lpstr>Office Theme</vt:lpstr>
      <vt:lpstr>WHAT IS STATISTICS?</vt:lpstr>
      <vt:lpstr>Null and Alternate Hypothesis</vt:lpstr>
      <vt:lpstr>Hypothesis Testing</vt:lpstr>
      <vt:lpstr>Null and Alternate Hypothesis</vt:lpstr>
      <vt:lpstr>Converting Business Hypothesis to Statistical Test</vt:lpstr>
      <vt:lpstr>Central Limit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PPT_(Week 10) CC Session 10 Theoretical Session on Inferential Statistics and Hypothesis Testing [Theory &amp; Doubt Resolution Session].pptx</dc:title>
  <cp:lastModifiedBy>Akashdeep Makkar</cp:lastModifiedBy>
  <cp:revision>6</cp:revision>
  <dcterms:created xsi:type="dcterms:W3CDTF">2023-02-04T19:45:04Z</dcterms:created>
  <dcterms:modified xsi:type="dcterms:W3CDTF">2023-02-04T19:50:50Z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