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3" r:id="rId4"/>
    <p:sldId id="258" r:id="rId5"/>
    <p:sldId id="270" r:id="rId6"/>
    <p:sldId id="262" r:id="rId7"/>
    <p:sldId id="260" r:id="rId8"/>
    <p:sldId id="271" r:id="rId9"/>
    <p:sldId id="265" r:id="rId10"/>
    <p:sldId id="266" r:id="rId11"/>
    <p:sldId id="268" r:id="rId12"/>
    <p:sldId id="267" r:id="rId13"/>
    <p:sldId id="269" r:id="rId14"/>
    <p:sldId id="272"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AC074-3696-47F8-8C5F-B34B75CBAD1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F5A6D30-55F3-4EF1-966B-6A8653705E9D}">
      <dgm:prSet phldrT="[Text]"/>
      <dgm:spPr/>
      <dgm:t>
        <a:bodyPr/>
        <a:lstStyle/>
        <a:p>
          <a:r>
            <a:rPr lang="en-US" dirty="0" smtClean="0"/>
            <a:t>       </a:t>
          </a:r>
          <a:r>
            <a:rPr lang="en-US" b="1" dirty="0" smtClean="0"/>
            <a:t>Stakeholder</a:t>
          </a:r>
          <a:r>
            <a:rPr lang="en-US" dirty="0" smtClean="0"/>
            <a:t>	</a:t>
          </a:r>
          <a:endParaRPr lang="en-US" dirty="0"/>
        </a:p>
      </dgm:t>
    </dgm:pt>
    <dgm:pt modelId="{29C6F45C-30E6-4B03-85A9-F10F3745B127}" type="parTrans" cxnId="{881FD0E2-62DC-4F3D-88EA-CCE6B1FAA00B}">
      <dgm:prSet/>
      <dgm:spPr/>
      <dgm:t>
        <a:bodyPr/>
        <a:lstStyle/>
        <a:p>
          <a:endParaRPr lang="en-US"/>
        </a:p>
      </dgm:t>
    </dgm:pt>
    <dgm:pt modelId="{FFF07462-BA13-46AF-A798-BC676AE1C2A0}" type="sibTrans" cxnId="{881FD0E2-62DC-4F3D-88EA-CCE6B1FAA00B}">
      <dgm:prSet/>
      <dgm:spPr/>
      <dgm:t>
        <a:bodyPr/>
        <a:lstStyle/>
        <a:p>
          <a:endParaRPr lang="en-US"/>
        </a:p>
      </dgm:t>
    </dgm:pt>
    <dgm:pt modelId="{19CE702E-D69D-43AF-8CEA-97DFE58BDDA8}">
      <dgm:prSet phldrT="[Text]"/>
      <dgm:spPr/>
      <dgm:t>
        <a:bodyPr anchor="ctr"/>
        <a:lstStyle/>
        <a:p>
          <a:r>
            <a:rPr lang="en-US" dirty="0" smtClean="0"/>
            <a:t>San Francisco Airport Authorities</a:t>
          </a:r>
          <a:endParaRPr lang="en-US" dirty="0"/>
        </a:p>
      </dgm:t>
    </dgm:pt>
    <dgm:pt modelId="{7D3703D9-3BE2-46EC-B336-527CD774ED50}" type="parTrans" cxnId="{AC4D55FD-071A-4BB9-B23D-179C7ED080E4}">
      <dgm:prSet/>
      <dgm:spPr/>
      <dgm:t>
        <a:bodyPr/>
        <a:lstStyle/>
        <a:p>
          <a:endParaRPr lang="en-US"/>
        </a:p>
      </dgm:t>
    </dgm:pt>
    <dgm:pt modelId="{29C13283-7A46-4600-B768-76A3CE83606A}" type="sibTrans" cxnId="{AC4D55FD-071A-4BB9-B23D-179C7ED080E4}">
      <dgm:prSet/>
      <dgm:spPr/>
      <dgm:t>
        <a:bodyPr/>
        <a:lstStyle/>
        <a:p>
          <a:endParaRPr lang="en-US"/>
        </a:p>
      </dgm:t>
    </dgm:pt>
    <dgm:pt modelId="{9B0A3E49-E9CC-4A89-BE20-5DE844C21D35}">
      <dgm:prSet phldrT="[Text]"/>
      <dgm:spPr/>
      <dgm:t>
        <a:bodyPr anchor="ctr"/>
        <a:lstStyle/>
        <a:p>
          <a:r>
            <a:rPr lang="en-US" dirty="0" smtClean="0"/>
            <a:t>Business decisions can be made to improve overall customer satisfaction </a:t>
          </a:r>
          <a:endParaRPr lang="en-US" dirty="0"/>
        </a:p>
      </dgm:t>
    </dgm:pt>
    <dgm:pt modelId="{0D0230A9-A9F3-4269-9EF8-4035510E581C}" type="parTrans" cxnId="{B5DEDD26-0ACE-4246-B2C4-DB8E6E009B32}">
      <dgm:prSet/>
      <dgm:spPr/>
      <dgm:t>
        <a:bodyPr/>
        <a:lstStyle/>
        <a:p>
          <a:endParaRPr lang="en-US"/>
        </a:p>
      </dgm:t>
    </dgm:pt>
    <dgm:pt modelId="{59C641F8-C8A8-4197-B147-548A2907E46C}" type="sibTrans" cxnId="{B5DEDD26-0ACE-4246-B2C4-DB8E6E009B32}">
      <dgm:prSet/>
      <dgm:spPr/>
      <dgm:t>
        <a:bodyPr/>
        <a:lstStyle/>
        <a:p>
          <a:endParaRPr lang="en-US"/>
        </a:p>
      </dgm:t>
    </dgm:pt>
    <dgm:pt modelId="{C15CFB39-2FE2-4559-B0FE-4242A33D8F77}">
      <dgm:prSet phldrT="[Text]"/>
      <dgm:spPr/>
      <dgm:t>
        <a:bodyPr/>
        <a:lstStyle/>
        <a:p>
          <a:r>
            <a:rPr lang="en-US" b="1" dirty="0" smtClean="0"/>
            <a:t>Objective</a:t>
          </a:r>
          <a:endParaRPr lang="en-US" b="1" dirty="0"/>
        </a:p>
      </dgm:t>
    </dgm:pt>
    <dgm:pt modelId="{B28A24D1-DE8C-48BE-96E5-E396E5BCD1D5}" type="parTrans" cxnId="{2AA76386-016C-43C2-9468-89D30D25FD1F}">
      <dgm:prSet/>
      <dgm:spPr/>
      <dgm:t>
        <a:bodyPr/>
        <a:lstStyle/>
        <a:p>
          <a:endParaRPr lang="en-US"/>
        </a:p>
      </dgm:t>
    </dgm:pt>
    <dgm:pt modelId="{5EEA4BD2-E0C7-4AD3-B3BB-A5830CA41F52}" type="sibTrans" cxnId="{2AA76386-016C-43C2-9468-89D30D25FD1F}">
      <dgm:prSet/>
      <dgm:spPr/>
      <dgm:t>
        <a:bodyPr/>
        <a:lstStyle/>
        <a:p>
          <a:endParaRPr lang="en-US"/>
        </a:p>
      </dgm:t>
    </dgm:pt>
    <dgm:pt modelId="{08D7809D-0868-4844-B290-27A4F225B8A7}">
      <dgm:prSet phldrT="[Text]"/>
      <dgm:spPr/>
      <dgm:t>
        <a:bodyPr/>
        <a:lstStyle/>
        <a:p>
          <a:r>
            <a:rPr lang="en-US" b="1" dirty="0" smtClean="0"/>
            <a:t>Benefit</a:t>
          </a:r>
          <a:endParaRPr lang="en-US" b="1" dirty="0"/>
        </a:p>
      </dgm:t>
    </dgm:pt>
    <dgm:pt modelId="{DF07F1C0-5E81-40F2-9724-DB4E158258BB}" type="parTrans" cxnId="{5836A7FE-0714-476F-A48B-6473FDBE268C}">
      <dgm:prSet/>
      <dgm:spPr/>
      <dgm:t>
        <a:bodyPr/>
        <a:lstStyle/>
        <a:p>
          <a:endParaRPr lang="en-US"/>
        </a:p>
      </dgm:t>
    </dgm:pt>
    <dgm:pt modelId="{7A81CFBF-D7B1-4898-8D3D-9A670E296C97}" type="sibTrans" cxnId="{5836A7FE-0714-476F-A48B-6473FDBE268C}">
      <dgm:prSet/>
      <dgm:spPr/>
      <dgm:t>
        <a:bodyPr/>
        <a:lstStyle/>
        <a:p>
          <a:endParaRPr lang="en-US"/>
        </a:p>
      </dgm:t>
    </dgm:pt>
    <dgm:pt modelId="{2CBFE41E-B031-4FC7-924B-DBABD0EB64A3}">
      <dgm:prSet phldrT="[Text]"/>
      <dgm:spPr/>
      <dgm:t>
        <a:bodyPr/>
        <a:lstStyle/>
        <a:p>
          <a:r>
            <a:rPr lang="en-US" b="1" dirty="0" smtClean="0"/>
            <a:t>Use Case</a:t>
          </a:r>
          <a:endParaRPr lang="en-US" b="1" dirty="0"/>
        </a:p>
      </dgm:t>
    </dgm:pt>
    <dgm:pt modelId="{5D7FF737-D660-4A1D-988F-D59DC939A4E4}" type="sibTrans" cxnId="{44F6BD3C-4659-434A-94DB-906F177ADD83}">
      <dgm:prSet/>
      <dgm:spPr/>
      <dgm:t>
        <a:bodyPr/>
        <a:lstStyle/>
        <a:p>
          <a:endParaRPr lang="en-US"/>
        </a:p>
      </dgm:t>
    </dgm:pt>
    <dgm:pt modelId="{90236B6A-4F0C-4D0D-83CE-CA91001A4582}" type="parTrans" cxnId="{44F6BD3C-4659-434A-94DB-906F177ADD83}">
      <dgm:prSet/>
      <dgm:spPr/>
      <dgm:t>
        <a:bodyPr/>
        <a:lstStyle/>
        <a:p>
          <a:endParaRPr lang="en-US"/>
        </a:p>
      </dgm:t>
    </dgm:pt>
    <dgm:pt modelId="{44E4F757-489A-4CB4-BB4E-70912C60928E}">
      <dgm:prSet phldrT="[Text]"/>
      <dgm:spPr/>
      <dgm:t>
        <a:bodyPr anchor="ctr"/>
        <a:lstStyle/>
        <a:p>
          <a:pPr algn="l"/>
          <a:r>
            <a:rPr lang="en-US" dirty="0" smtClean="0"/>
            <a:t>Customers using airport facilities</a:t>
          </a:r>
          <a:endParaRPr lang="en-US" dirty="0"/>
        </a:p>
      </dgm:t>
    </dgm:pt>
    <dgm:pt modelId="{F81C3B88-B06A-4FCF-900C-4A817BB7EDF4}" type="parTrans" cxnId="{2F49C81D-B7E2-45D3-9183-912DC90DC496}">
      <dgm:prSet/>
      <dgm:spPr/>
      <dgm:t>
        <a:bodyPr/>
        <a:lstStyle/>
        <a:p>
          <a:endParaRPr lang="en-US"/>
        </a:p>
      </dgm:t>
    </dgm:pt>
    <dgm:pt modelId="{2D7669BA-B0A2-42D7-A860-3A886D7BFDC6}" type="sibTrans" cxnId="{2F49C81D-B7E2-45D3-9183-912DC90DC496}">
      <dgm:prSet/>
      <dgm:spPr/>
      <dgm:t>
        <a:bodyPr/>
        <a:lstStyle/>
        <a:p>
          <a:endParaRPr lang="en-US"/>
        </a:p>
      </dgm:t>
    </dgm:pt>
    <dgm:pt modelId="{4A04ED97-2CF4-4BC1-B2EF-9734424FA5FD}">
      <dgm:prSet phldrT="[Text]"/>
      <dgm:spPr/>
      <dgm:t>
        <a:bodyPr anchor="ctr"/>
        <a:lstStyle/>
        <a:p>
          <a:r>
            <a:rPr lang="en-US" smtClean="0"/>
            <a:t>To </a:t>
          </a:r>
          <a:r>
            <a:rPr lang="en-US" dirty="0" smtClean="0"/>
            <a:t>visualize what influence features have on overall customer satisfaction.  </a:t>
          </a:r>
          <a:endParaRPr lang="en-US" dirty="0"/>
        </a:p>
      </dgm:t>
    </dgm:pt>
    <dgm:pt modelId="{A57B15E9-413F-4D30-8105-15BE0664D49D}" type="parTrans" cxnId="{0BF37916-068E-4A09-8A6D-ACF2679376BF}">
      <dgm:prSet/>
      <dgm:spPr/>
      <dgm:t>
        <a:bodyPr/>
        <a:lstStyle/>
        <a:p>
          <a:endParaRPr lang="en-US"/>
        </a:p>
      </dgm:t>
    </dgm:pt>
    <dgm:pt modelId="{746AC767-05E1-4ABC-BB3B-7AD4137B9D25}" type="sibTrans" cxnId="{0BF37916-068E-4A09-8A6D-ACF2679376BF}">
      <dgm:prSet/>
      <dgm:spPr/>
      <dgm:t>
        <a:bodyPr/>
        <a:lstStyle/>
        <a:p>
          <a:endParaRPr lang="en-US"/>
        </a:p>
      </dgm:t>
    </dgm:pt>
    <dgm:pt modelId="{36A882F4-6EEA-4DF7-972F-6A3C3D108AA2}" type="pres">
      <dgm:prSet presAssocID="{723AC074-3696-47F8-8C5F-B34B75CBAD14}" presName="Name0" presStyleCnt="0">
        <dgm:presLayoutVars>
          <dgm:dir/>
          <dgm:animLvl val="lvl"/>
          <dgm:resizeHandles/>
        </dgm:presLayoutVars>
      </dgm:prSet>
      <dgm:spPr/>
      <dgm:t>
        <a:bodyPr/>
        <a:lstStyle/>
        <a:p>
          <a:endParaRPr lang="en-US"/>
        </a:p>
      </dgm:t>
    </dgm:pt>
    <dgm:pt modelId="{E7AAA71C-8E88-41F2-B024-521438B61C29}" type="pres">
      <dgm:prSet presAssocID="{7F5A6D30-55F3-4EF1-966B-6A8653705E9D}" presName="linNode" presStyleCnt="0"/>
      <dgm:spPr/>
    </dgm:pt>
    <dgm:pt modelId="{F00F6D58-9B9E-42EE-9910-F076358AC415}" type="pres">
      <dgm:prSet presAssocID="{7F5A6D30-55F3-4EF1-966B-6A8653705E9D}" presName="parentShp" presStyleLbl="node1" presStyleIdx="0" presStyleCnt="4" custScaleY="93496">
        <dgm:presLayoutVars>
          <dgm:bulletEnabled val="1"/>
        </dgm:presLayoutVars>
      </dgm:prSet>
      <dgm:spPr/>
      <dgm:t>
        <a:bodyPr/>
        <a:lstStyle/>
        <a:p>
          <a:endParaRPr lang="en-US"/>
        </a:p>
      </dgm:t>
    </dgm:pt>
    <dgm:pt modelId="{5E17FBE3-1D20-4D7B-9FF0-490D13DA404C}" type="pres">
      <dgm:prSet presAssocID="{7F5A6D30-55F3-4EF1-966B-6A8653705E9D}" presName="childShp" presStyleLbl="bgAccFollowNode1" presStyleIdx="0" presStyleCnt="4">
        <dgm:presLayoutVars>
          <dgm:bulletEnabled val="1"/>
        </dgm:presLayoutVars>
      </dgm:prSet>
      <dgm:spPr/>
      <dgm:t>
        <a:bodyPr/>
        <a:lstStyle/>
        <a:p>
          <a:endParaRPr lang="en-US"/>
        </a:p>
      </dgm:t>
    </dgm:pt>
    <dgm:pt modelId="{43142CF8-D3DC-465D-B612-3A3A09C6EAD7}" type="pres">
      <dgm:prSet presAssocID="{FFF07462-BA13-46AF-A798-BC676AE1C2A0}" presName="spacing" presStyleCnt="0"/>
      <dgm:spPr/>
    </dgm:pt>
    <dgm:pt modelId="{D2C0A6E7-888B-4F83-ABF9-71802FD31E16}" type="pres">
      <dgm:prSet presAssocID="{2CBFE41E-B031-4FC7-924B-DBABD0EB64A3}" presName="linNode" presStyleCnt="0"/>
      <dgm:spPr/>
    </dgm:pt>
    <dgm:pt modelId="{3D5F6D8A-17A4-48A6-B6B4-D5CCDE80F757}" type="pres">
      <dgm:prSet presAssocID="{2CBFE41E-B031-4FC7-924B-DBABD0EB64A3}" presName="parentShp" presStyleLbl="node1" presStyleIdx="1" presStyleCnt="4">
        <dgm:presLayoutVars>
          <dgm:bulletEnabled val="1"/>
        </dgm:presLayoutVars>
      </dgm:prSet>
      <dgm:spPr/>
      <dgm:t>
        <a:bodyPr/>
        <a:lstStyle/>
        <a:p>
          <a:endParaRPr lang="en-US"/>
        </a:p>
      </dgm:t>
    </dgm:pt>
    <dgm:pt modelId="{9EDF26EC-5C94-467F-AD69-46A748E26C93}" type="pres">
      <dgm:prSet presAssocID="{2CBFE41E-B031-4FC7-924B-DBABD0EB64A3}" presName="childShp" presStyleLbl="bgAccFollowNode1" presStyleIdx="1" presStyleCnt="4">
        <dgm:presLayoutVars>
          <dgm:bulletEnabled val="1"/>
        </dgm:presLayoutVars>
      </dgm:prSet>
      <dgm:spPr/>
      <dgm:t>
        <a:bodyPr/>
        <a:lstStyle/>
        <a:p>
          <a:endParaRPr lang="en-US"/>
        </a:p>
      </dgm:t>
    </dgm:pt>
    <dgm:pt modelId="{0EE4305F-0B38-43CD-BE27-5AD8585C3D1E}" type="pres">
      <dgm:prSet presAssocID="{5D7FF737-D660-4A1D-988F-D59DC939A4E4}" presName="spacing" presStyleCnt="0"/>
      <dgm:spPr/>
    </dgm:pt>
    <dgm:pt modelId="{FD5BC166-84E5-476F-BCFB-1C19C45593CC}" type="pres">
      <dgm:prSet presAssocID="{C15CFB39-2FE2-4559-B0FE-4242A33D8F77}" presName="linNode" presStyleCnt="0"/>
      <dgm:spPr/>
    </dgm:pt>
    <dgm:pt modelId="{F0B905E9-B4CC-4673-8E7B-AFB8604A5068}" type="pres">
      <dgm:prSet presAssocID="{C15CFB39-2FE2-4559-B0FE-4242A33D8F77}" presName="parentShp" presStyleLbl="node1" presStyleIdx="2" presStyleCnt="4">
        <dgm:presLayoutVars>
          <dgm:bulletEnabled val="1"/>
        </dgm:presLayoutVars>
      </dgm:prSet>
      <dgm:spPr/>
      <dgm:t>
        <a:bodyPr/>
        <a:lstStyle/>
        <a:p>
          <a:endParaRPr lang="en-US"/>
        </a:p>
      </dgm:t>
    </dgm:pt>
    <dgm:pt modelId="{C7B36A83-B92B-4B06-B301-1C2D83F20837}" type="pres">
      <dgm:prSet presAssocID="{C15CFB39-2FE2-4559-B0FE-4242A33D8F77}" presName="childShp" presStyleLbl="bgAccFollowNode1" presStyleIdx="2" presStyleCnt="4">
        <dgm:presLayoutVars>
          <dgm:bulletEnabled val="1"/>
        </dgm:presLayoutVars>
      </dgm:prSet>
      <dgm:spPr/>
      <dgm:t>
        <a:bodyPr/>
        <a:lstStyle/>
        <a:p>
          <a:endParaRPr lang="en-US"/>
        </a:p>
      </dgm:t>
    </dgm:pt>
    <dgm:pt modelId="{70063543-D3B4-4455-AC85-BA1065717D28}" type="pres">
      <dgm:prSet presAssocID="{5EEA4BD2-E0C7-4AD3-B3BB-A5830CA41F52}" presName="spacing" presStyleCnt="0"/>
      <dgm:spPr/>
    </dgm:pt>
    <dgm:pt modelId="{F5416938-3CB2-47F3-BB40-74A74758A3AC}" type="pres">
      <dgm:prSet presAssocID="{08D7809D-0868-4844-B290-27A4F225B8A7}" presName="linNode" presStyleCnt="0"/>
      <dgm:spPr/>
    </dgm:pt>
    <dgm:pt modelId="{3742AB04-8960-4F12-85C6-F7D088970AE8}" type="pres">
      <dgm:prSet presAssocID="{08D7809D-0868-4844-B290-27A4F225B8A7}" presName="parentShp" presStyleLbl="node1" presStyleIdx="3" presStyleCnt="4">
        <dgm:presLayoutVars>
          <dgm:bulletEnabled val="1"/>
        </dgm:presLayoutVars>
      </dgm:prSet>
      <dgm:spPr/>
      <dgm:t>
        <a:bodyPr/>
        <a:lstStyle/>
        <a:p>
          <a:endParaRPr lang="en-US"/>
        </a:p>
      </dgm:t>
    </dgm:pt>
    <dgm:pt modelId="{EED440BA-E055-4AB4-96C9-A45FB43EDC4A}" type="pres">
      <dgm:prSet presAssocID="{08D7809D-0868-4844-B290-27A4F225B8A7}" presName="childShp" presStyleLbl="bgAccFollowNode1" presStyleIdx="3" presStyleCnt="4">
        <dgm:presLayoutVars>
          <dgm:bulletEnabled val="1"/>
        </dgm:presLayoutVars>
      </dgm:prSet>
      <dgm:spPr/>
      <dgm:t>
        <a:bodyPr/>
        <a:lstStyle/>
        <a:p>
          <a:endParaRPr lang="en-US"/>
        </a:p>
      </dgm:t>
    </dgm:pt>
  </dgm:ptLst>
  <dgm:cxnLst>
    <dgm:cxn modelId="{AC4D55FD-071A-4BB9-B23D-179C7ED080E4}" srcId="{7F5A6D30-55F3-4EF1-966B-6A8653705E9D}" destId="{19CE702E-D69D-43AF-8CEA-97DFE58BDDA8}" srcOrd="0" destOrd="0" parTransId="{7D3703D9-3BE2-46EC-B336-527CD774ED50}" sibTransId="{29C13283-7A46-4600-B768-76A3CE83606A}"/>
    <dgm:cxn modelId="{456A1B8F-F1DE-44D9-BBAF-4BE397AEFEBE}" type="presOf" srcId="{9B0A3E49-E9CC-4A89-BE20-5DE844C21D35}" destId="{EED440BA-E055-4AB4-96C9-A45FB43EDC4A}" srcOrd="0" destOrd="0" presId="urn:microsoft.com/office/officeart/2005/8/layout/vList6"/>
    <dgm:cxn modelId="{27B827AF-563D-44BB-99BB-9DA1400585D9}" type="presOf" srcId="{4A04ED97-2CF4-4BC1-B2EF-9734424FA5FD}" destId="{C7B36A83-B92B-4B06-B301-1C2D83F20837}" srcOrd="0" destOrd="0" presId="urn:microsoft.com/office/officeart/2005/8/layout/vList6"/>
    <dgm:cxn modelId="{881FD0E2-62DC-4F3D-88EA-CCE6B1FAA00B}" srcId="{723AC074-3696-47F8-8C5F-B34B75CBAD14}" destId="{7F5A6D30-55F3-4EF1-966B-6A8653705E9D}" srcOrd="0" destOrd="0" parTransId="{29C6F45C-30E6-4B03-85A9-F10F3745B127}" sibTransId="{FFF07462-BA13-46AF-A798-BC676AE1C2A0}"/>
    <dgm:cxn modelId="{2AA76386-016C-43C2-9468-89D30D25FD1F}" srcId="{723AC074-3696-47F8-8C5F-B34B75CBAD14}" destId="{C15CFB39-2FE2-4559-B0FE-4242A33D8F77}" srcOrd="2" destOrd="0" parTransId="{B28A24D1-DE8C-48BE-96E5-E396E5BCD1D5}" sibTransId="{5EEA4BD2-E0C7-4AD3-B3BB-A5830CA41F52}"/>
    <dgm:cxn modelId="{2F49C81D-B7E2-45D3-9183-912DC90DC496}" srcId="{2CBFE41E-B031-4FC7-924B-DBABD0EB64A3}" destId="{44E4F757-489A-4CB4-BB4E-70912C60928E}" srcOrd="0" destOrd="0" parTransId="{F81C3B88-B06A-4FCF-900C-4A817BB7EDF4}" sibTransId="{2D7669BA-B0A2-42D7-A860-3A886D7BFDC6}"/>
    <dgm:cxn modelId="{5E78F201-F398-43FF-81D1-7C86488FC3D5}" type="presOf" srcId="{C15CFB39-2FE2-4559-B0FE-4242A33D8F77}" destId="{F0B905E9-B4CC-4673-8E7B-AFB8604A5068}" srcOrd="0" destOrd="0" presId="urn:microsoft.com/office/officeart/2005/8/layout/vList6"/>
    <dgm:cxn modelId="{0BF37916-068E-4A09-8A6D-ACF2679376BF}" srcId="{C15CFB39-2FE2-4559-B0FE-4242A33D8F77}" destId="{4A04ED97-2CF4-4BC1-B2EF-9734424FA5FD}" srcOrd="0" destOrd="0" parTransId="{A57B15E9-413F-4D30-8105-15BE0664D49D}" sibTransId="{746AC767-05E1-4ABC-BB3B-7AD4137B9D25}"/>
    <dgm:cxn modelId="{5BFD5C89-073A-4AC1-8651-7948AFE4F554}" type="presOf" srcId="{7F5A6D30-55F3-4EF1-966B-6A8653705E9D}" destId="{F00F6D58-9B9E-42EE-9910-F076358AC415}" srcOrd="0" destOrd="0" presId="urn:microsoft.com/office/officeart/2005/8/layout/vList6"/>
    <dgm:cxn modelId="{B5DEDD26-0ACE-4246-B2C4-DB8E6E009B32}" srcId="{08D7809D-0868-4844-B290-27A4F225B8A7}" destId="{9B0A3E49-E9CC-4A89-BE20-5DE844C21D35}" srcOrd="0" destOrd="0" parTransId="{0D0230A9-A9F3-4269-9EF8-4035510E581C}" sibTransId="{59C641F8-C8A8-4197-B147-548A2907E46C}"/>
    <dgm:cxn modelId="{77EFBFEA-41AA-4870-90F4-CCE573CAD9DC}" type="presOf" srcId="{44E4F757-489A-4CB4-BB4E-70912C60928E}" destId="{9EDF26EC-5C94-467F-AD69-46A748E26C93}" srcOrd="0" destOrd="0" presId="urn:microsoft.com/office/officeart/2005/8/layout/vList6"/>
    <dgm:cxn modelId="{C61A7039-2A04-47B5-95A2-FA83820C321B}" type="presOf" srcId="{19CE702E-D69D-43AF-8CEA-97DFE58BDDA8}" destId="{5E17FBE3-1D20-4D7B-9FF0-490D13DA404C}" srcOrd="0" destOrd="0" presId="urn:microsoft.com/office/officeart/2005/8/layout/vList6"/>
    <dgm:cxn modelId="{5836A7FE-0714-476F-A48B-6473FDBE268C}" srcId="{723AC074-3696-47F8-8C5F-B34B75CBAD14}" destId="{08D7809D-0868-4844-B290-27A4F225B8A7}" srcOrd="3" destOrd="0" parTransId="{DF07F1C0-5E81-40F2-9724-DB4E158258BB}" sibTransId="{7A81CFBF-D7B1-4898-8D3D-9A670E296C97}"/>
    <dgm:cxn modelId="{44F6BD3C-4659-434A-94DB-906F177ADD83}" srcId="{723AC074-3696-47F8-8C5F-B34B75CBAD14}" destId="{2CBFE41E-B031-4FC7-924B-DBABD0EB64A3}" srcOrd="1" destOrd="0" parTransId="{90236B6A-4F0C-4D0D-83CE-CA91001A4582}" sibTransId="{5D7FF737-D660-4A1D-988F-D59DC939A4E4}"/>
    <dgm:cxn modelId="{B0719B8E-3419-4E9E-90E6-4131C5B731B2}" type="presOf" srcId="{08D7809D-0868-4844-B290-27A4F225B8A7}" destId="{3742AB04-8960-4F12-85C6-F7D088970AE8}" srcOrd="0" destOrd="0" presId="urn:microsoft.com/office/officeart/2005/8/layout/vList6"/>
    <dgm:cxn modelId="{077066C3-A9EB-45F5-82E3-A52D7C824848}" type="presOf" srcId="{723AC074-3696-47F8-8C5F-B34B75CBAD14}" destId="{36A882F4-6EEA-4DF7-972F-6A3C3D108AA2}" srcOrd="0" destOrd="0" presId="urn:microsoft.com/office/officeart/2005/8/layout/vList6"/>
    <dgm:cxn modelId="{287CE99D-7B57-442F-8923-FA5E885D8FC7}" type="presOf" srcId="{2CBFE41E-B031-4FC7-924B-DBABD0EB64A3}" destId="{3D5F6D8A-17A4-48A6-B6B4-D5CCDE80F757}" srcOrd="0" destOrd="0" presId="urn:microsoft.com/office/officeart/2005/8/layout/vList6"/>
    <dgm:cxn modelId="{57BB3E54-A359-4BA7-AA3C-57F2BD8035A2}" type="presParOf" srcId="{36A882F4-6EEA-4DF7-972F-6A3C3D108AA2}" destId="{E7AAA71C-8E88-41F2-B024-521438B61C29}" srcOrd="0" destOrd="0" presId="urn:microsoft.com/office/officeart/2005/8/layout/vList6"/>
    <dgm:cxn modelId="{E1033E67-86C4-441C-BB51-0707E6AF9986}" type="presParOf" srcId="{E7AAA71C-8E88-41F2-B024-521438B61C29}" destId="{F00F6D58-9B9E-42EE-9910-F076358AC415}" srcOrd="0" destOrd="0" presId="urn:microsoft.com/office/officeart/2005/8/layout/vList6"/>
    <dgm:cxn modelId="{9C964282-E9B7-4216-95ED-ECA6FECFA007}" type="presParOf" srcId="{E7AAA71C-8E88-41F2-B024-521438B61C29}" destId="{5E17FBE3-1D20-4D7B-9FF0-490D13DA404C}" srcOrd="1" destOrd="0" presId="urn:microsoft.com/office/officeart/2005/8/layout/vList6"/>
    <dgm:cxn modelId="{B0949C3B-4E23-495A-809B-EFBB9B5E203C}" type="presParOf" srcId="{36A882F4-6EEA-4DF7-972F-6A3C3D108AA2}" destId="{43142CF8-D3DC-465D-B612-3A3A09C6EAD7}" srcOrd="1" destOrd="0" presId="urn:microsoft.com/office/officeart/2005/8/layout/vList6"/>
    <dgm:cxn modelId="{5A60D993-B336-46E4-8157-02A004B282ED}" type="presParOf" srcId="{36A882F4-6EEA-4DF7-972F-6A3C3D108AA2}" destId="{D2C0A6E7-888B-4F83-ABF9-71802FD31E16}" srcOrd="2" destOrd="0" presId="urn:microsoft.com/office/officeart/2005/8/layout/vList6"/>
    <dgm:cxn modelId="{047447A0-BD81-4012-990E-19D79CCA1A6D}" type="presParOf" srcId="{D2C0A6E7-888B-4F83-ABF9-71802FD31E16}" destId="{3D5F6D8A-17A4-48A6-B6B4-D5CCDE80F757}" srcOrd="0" destOrd="0" presId="urn:microsoft.com/office/officeart/2005/8/layout/vList6"/>
    <dgm:cxn modelId="{99D36BC0-DA8B-4E1D-8FC9-325C87959CAB}" type="presParOf" srcId="{D2C0A6E7-888B-4F83-ABF9-71802FD31E16}" destId="{9EDF26EC-5C94-467F-AD69-46A748E26C93}" srcOrd="1" destOrd="0" presId="urn:microsoft.com/office/officeart/2005/8/layout/vList6"/>
    <dgm:cxn modelId="{BF2AB840-E7C7-48A1-BAEB-23890C649C51}" type="presParOf" srcId="{36A882F4-6EEA-4DF7-972F-6A3C3D108AA2}" destId="{0EE4305F-0B38-43CD-BE27-5AD8585C3D1E}" srcOrd="3" destOrd="0" presId="urn:microsoft.com/office/officeart/2005/8/layout/vList6"/>
    <dgm:cxn modelId="{F4028F55-D103-4452-B33D-CC543D0B8B56}" type="presParOf" srcId="{36A882F4-6EEA-4DF7-972F-6A3C3D108AA2}" destId="{FD5BC166-84E5-476F-BCFB-1C19C45593CC}" srcOrd="4" destOrd="0" presId="urn:microsoft.com/office/officeart/2005/8/layout/vList6"/>
    <dgm:cxn modelId="{AB2FA7EA-5EF0-4799-A67C-79663BFF61FC}" type="presParOf" srcId="{FD5BC166-84E5-476F-BCFB-1C19C45593CC}" destId="{F0B905E9-B4CC-4673-8E7B-AFB8604A5068}" srcOrd="0" destOrd="0" presId="urn:microsoft.com/office/officeart/2005/8/layout/vList6"/>
    <dgm:cxn modelId="{B28012DD-61D4-4083-B569-558D6276665B}" type="presParOf" srcId="{FD5BC166-84E5-476F-BCFB-1C19C45593CC}" destId="{C7B36A83-B92B-4B06-B301-1C2D83F20837}" srcOrd="1" destOrd="0" presId="urn:microsoft.com/office/officeart/2005/8/layout/vList6"/>
    <dgm:cxn modelId="{7FD9F5E2-CBA5-4B41-985E-20C6F396B8A3}" type="presParOf" srcId="{36A882F4-6EEA-4DF7-972F-6A3C3D108AA2}" destId="{70063543-D3B4-4455-AC85-BA1065717D28}" srcOrd="5" destOrd="0" presId="urn:microsoft.com/office/officeart/2005/8/layout/vList6"/>
    <dgm:cxn modelId="{2D0490D3-1867-4286-8A7E-BAECEB3B41D2}" type="presParOf" srcId="{36A882F4-6EEA-4DF7-972F-6A3C3D108AA2}" destId="{F5416938-3CB2-47F3-BB40-74A74758A3AC}" srcOrd="6" destOrd="0" presId="urn:microsoft.com/office/officeart/2005/8/layout/vList6"/>
    <dgm:cxn modelId="{29C4CB73-65E0-48EB-926C-FC654BC085EA}" type="presParOf" srcId="{F5416938-3CB2-47F3-BB40-74A74758A3AC}" destId="{3742AB04-8960-4F12-85C6-F7D088970AE8}" srcOrd="0" destOrd="0" presId="urn:microsoft.com/office/officeart/2005/8/layout/vList6"/>
    <dgm:cxn modelId="{9F4E91D9-54C9-4BFC-8A2C-1DABFD04AF52}" type="presParOf" srcId="{F5416938-3CB2-47F3-BB40-74A74758A3AC}" destId="{EED440BA-E055-4AB4-96C9-A45FB43EDC4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7FBE3-1D20-4D7B-9FF0-490D13DA404C}">
      <dsp:nvSpPr>
        <dsp:cNvPr id="0" name=""/>
        <dsp:cNvSpPr/>
      </dsp:nvSpPr>
      <dsp:spPr>
        <a:xfrm>
          <a:off x="3200400" y="890"/>
          <a:ext cx="4800600" cy="7067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San Francisco Airport Authorities</a:t>
          </a:r>
          <a:endParaRPr lang="en-US" sz="1800" kern="1200" dirty="0"/>
        </a:p>
      </dsp:txBody>
      <dsp:txXfrm>
        <a:off x="3200400" y="89236"/>
        <a:ext cx="4535562" cy="530075"/>
      </dsp:txXfrm>
    </dsp:sp>
    <dsp:sp modelId="{F00F6D58-9B9E-42EE-9910-F076358AC415}">
      <dsp:nvSpPr>
        <dsp:cNvPr id="0" name=""/>
        <dsp:cNvSpPr/>
      </dsp:nvSpPr>
      <dsp:spPr>
        <a:xfrm>
          <a:off x="0" y="23874"/>
          <a:ext cx="3200400" cy="6607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       </a:t>
          </a:r>
          <a:r>
            <a:rPr lang="en-US" sz="3200" b="1" kern="1200" dirty="0" smtClean="0"/>
            <a:t>Stakeholder</a:t>
          </a:r>
          <a:r>
            <a:rPr lang="en-US" sz="3200" kern="1200" dirty="0" smtClean="0"/>
            <a:t>	</a:t>
          </a:r>
          <a:endParaRPr lang="en-US" sz="3200" kern="1200" dirty="0"/>
        </a:p>
      </dsp:txBody>
      <dsp:txXfrm>
        <a:off x="32258" y="56132"/>
        <a:ext cx="3135884" cy="596283"/>
      </dsp:txXfrm>
    </dsp:sp>
    <dsp:sp modelId="{9EDF26EC-5C94-467F-AD69-46A748E26C93}">
      <dsp:nvSpPr>
        <dsp:cNvPr id="0" name=""/>
        <dsp:cNvSpPr/>
      </dsp:nvSpPr>
      <dsp:spPr>
        <a:xfrm>
          <a:off x="3200400" y="778335"/>
          <a:ext cx="4800600" cy="7067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Customers using airport facilities</a:t>
          </a:r>
          <a:endParaRPr lang="en-US" sz="1800" kern="1200" dirty="0"/>
        </a:p>
      </dsp:txBody>
      <dsp:txXfrm>
        <a:off x="3200400" y="866681"/>
        <a:ext cx="4535562" cy="530075"/>
      </dsp:txXfrm>
    </dsp:sp>
    <dsp:sp modelId="{3D5F6D8A-17A4-48A6-B6B4-D5CCDE80F757}">
      <dsp:nvSpPr>
        <dsp:cNvPr id="0" name=""/>
        <dsp:cNvSpPr/>
      </dsp:nvSpPr>
      <dsp:spPr>
        <a:xfrm>
          <a:off x="0" y="778335"/>
          <a:ext cx="3200400" cy="7067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Use Case</a:t>
          </a:r>
          <a:endParaRPr lang="en-US" sz="3200" b="1" kern="1200" dirty="0"/>
        </a:p>
      </dsp:txBody>
      <dsp:txXfrm>
        <a:off x="34502" y="812837"/>
        <a:ext cx="3131396" cy="637763"/>
      </dsp:txXfrm>
    </dsp:sp>
    <dsp:sp modelId="{C7B36A83-B92B-4B06-B301-1C2D83F20837}">
      <dsp:nvSpPr>
        <dsp:cNvPr id="0" name=""/>
        <dsp:cNvSpPr/>
      </dsp:nvSpPr>
      <dsp:spPr>
        <a:xfrm>
          <a:off x="3200400" y="1555779"/>
          <a:ext cx="4800600" cy="7067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smtClean="0"/>
            <a:t>To </a:t>
          </a:r>
          <a:r>
            <a:rPr lang="en-US" sz="1800" kern="1200" dirty="0" smtClean="0"/>
            <a:t>visualize what influence features have on overall customer satisfaction.  </a:t>
          </a:r>
          <a:endParaRPr lang="en-US" sz="1800" kern="1200" dirty="0"/>
        </a:p>
      </dsp:txBody>
      <dsp:txXfrm>
        <a:off x="3200400" y="1644125"/>
        <a:ext cx="4535562" cy="530075"/>
      </dsp:txXfrm>
    </dsp:sp>
    <dsp:sp modelId="{F0B905E9-B4CC-4673-8E7B-AFB8604A5068}">
      <dsp:nvSpPr>
        <dsp:cNvPr id="0" name=""/>
        <dsp:cNvSpPr/>
      </dsp:nvSpPr>
      <dsp:spPr>
        <a:xfrm>
          <a:off x="0" y="1555779"/>
          <a:ext cx="3200400" cy="7067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Objective</a:t>
          </a:r>
          <a:endParaRPr lang="en-US" sz="3200" b="1" kern="1200" dirty="0"/>
        </a:p>
      </dsp:txBody>
      <dsp:txXfrm>
        <a:off x="34502" y="1590281"/>
        <a:ext cx="3131396" cy="637763"/>
      </dsp:txXfrm>
    </dsp:sp>
    <dsp:sp modelId="{EED440BA-E055-4AB4-96C9-A45FB43EDC4A}">
      <dsp:nvSpPr>
        <dsp:cNvPr id="0" name=""/>
        <dsp:cNvSpPr/>
      </dsp:nvSpPr>
      <dsp:spPr>
        <a:xfrm>
          <a:off x="3200400" y="2333224"/>
          <a:ext cx="4800600" cy="70676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Business decisions can be made to improve overall customer satisfaction </a:t>
          </a:r>
          <a:endParaRPr lang="en-US" sz="1800" kern="1200" dirty="0"/>
        </a:p>
      </dsp:txBody>
      <dsp:txXfrm>
        <a:off x="3200400" y="2421570"/>
        <a:ext cx="4535562" cy="530075"/>
      </dsp:txXfrm>
    </dsp:sp>
    <dsp:sp modelId="{3742AB04-8960-4F12-85C6-F7D088970AE8}">
      <dsp:nvSpPr>
        <dsp:cNvPr id="0" name=""/>
        <dsp:cNvSpPr/>
      </dsp:nvSpPr>
      <dsp:spPr>
        <a:xfrm>
          <a:off x="0" y="2333224"/>
          <a:ext cx="3200400" cy="7067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1" kern="1200" dirty="0" smtClean="0"/>
            <a:t>Benefit</a:t>
          </a:r>
          <a:endParaRPr lang="en-US" sz="3200" b="1" kern="1200" dirty="0"/>
        </a:p>
      </dsp:txBody>
      <dsp:txXfrm>
        <a:off x="34502" y="2367726"/>
        <a:ext cx="3131396" cy="63776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E0BEA2B-1908-4C83-8819-97B9F350EFD5}" type="datetimeFigureOut">
              <a:rPr lang="en-US" smtClean="0"/>
              <a:t>12/11/2014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3B25519-A520-4A22-8BE5-03C243718C93}" type="slidenum">
              <a:rPr lang="en-US" smtClean="0"/>
              <a:t>‹#›</a:t>
            </a:fld>
            <a:endParaRPr lang="en-US"/>
          </a:p>
        </p:txBody>
      </p:sp>
    </p:spTree>
    <p:extLst>
      <p:ext uri="{BB962C8B-B14F-4D97-AF65-F5344CB8AC3E}">
        <p14:creationId xmlns:p14="http://schemas.microsoft.com/office/powerpoint/2010/main" val="281513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B25519-A520-4A22-8BE5-03C243718C93}" type="slidenum">
              <a:rPr lang="en-US" smtClean="0"/>
              <a:t>4</a:t>
            </a:fld>
            <a:endParaRPr lang="en-US"/>
          </a:p>
        </p:txBody>
      </p:sp>
    </p:spTree>
    <p:extLst>
      <p:ext uri="{BB962C8B-B14F-4D97-AF65-F5344CB8AC3E}">
        <p14:creationId xmlns:p14="http://schemas.microsoft.com/office/powerpoint/2010/main" val="126415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2.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6.png"/><Relationship Id="rId5" Type="http://schemas.openxmlformats.org/officeDocument/2006/relationships/image" Target="../media/image2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image" Target="../media/image22.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2" name="object 2"/>
          <p:cNvSpPr txBox="1"/>
          <p:nvPr/>
        </p:nvSpPr>
        <p:spPr>
          <a:xfrm>
            <a:off x="764540" y="1820929"/>
            <a:ext cx="7364867" cy="4239383"/>
          </a:xfrm>
          <a:prstGeom prst="rect">
            <a:avLst/>
          </a:prstGeom>
        </p:spPr>
        <p:txBody>
          <a:bodyPr wrap="square" lIns="0" tIns="0" rIns="0" bIns="0" rtlCol="0">
            <a:noAutofit/>
          </a:bodyPr>
          <a:lstStyle/>
          <a:p>
            <a:pPr marL="12700">
              <a:lnSpc>
                <a:spcPts val="6295"/>
              </a:lnSpc>
              <a:spcBef>
                <a:spcPts val="314"/>
              </a:spcBef>
            </a:pPr>
            <a:r>
              <a:rPr lang="en-US" sz="6000" spc="-94" dirty="0" smtClean="0">
                <a:solidFill>
                  <a:srgbClr val="675E46"/>
                </a:solidFill>
                <a:latin typeface="Cambria"/>
                <a:cs typeface="Cambria"/>
              </a:rPr>
              <a:t>Mining Customer Survey Data for SFO Airport Authority</a:t>
            </a:r>
            <a:endParaRPr sz="6000" dirty="0">
              <a:latin typeface="Cambria"/>
              <a:cs typeface="Cambria"/>
            </a:endParaRPr>
          </a:p>
          <a:p>
            <a:pPr marL="12700" marR="114300">
              <a:lnSpc>
                <a:spcPts val="3981"/>
              </a:lnSpc>
              <a:spcBef>
                <a:spcPts val="2829"/>
              </a:spcBef>
            </a:pPr>
            <a:r>
              <a:rPr lang="en-US" sz="3200" spc="-89" dirty="0" smtClean="0">
                <a:solidFill>
                  <a:srgbClr val="675E46"/>
                </a:solidFill>
                <a:latin typeface="Cambria"/>
                <a:cs typeface="Cambria"/>
              </a:rPr>
              <a:t>December</a:t>
            </a:r>
            <a:r>
              <a:rPr sz="3200" spc="-234" dirty="0" smtClean="0">
                <a:solidFill>
                  <a:srgbClr val="675E46"/>
                </a:solidFill>
                <a:latin typeface="Cambria"/>
                <a:cs typeface="Cambria"/>
              </a:rPr>
              <a:t> </a:t>
            </a:r>
            <a:r>
              <a:rPr lang="en-US" sz="3200" spc="-89" dirty="0">
                <a:solidFill>
                  <a:srgbClr val="675E46"/>
                </a:solidFill>
                <a:latin typeface="Cambria"/>
                <a:cs typeface="Cambria"/>
              </a:rPr>
              <a:t>6</a:t>
            </a:r>
            <a:r>
              <a:rPr sz="3150" spc="-69" baseline="25724" dirty="0" smtClean="0">
                <a:solidFill>
                  <a:srgbClr val="675E46"/>
                </a:solidFill>
                <a:latin typeface="Cambria"/>
                <a:cs typeface="Cambria"/>
              </a:rPr>
              <a:t>t</a:t>
            </a:r>
            <a:r>
              <a:rPr sz="3150" spc="-79" baseline="25724" dirty="0" smtClean="0">
                <a:solidFill>
                  <a:srgbClr val="675E46"/>
                </a:solidFill>
                <a:latin typeface="Cambria"/>
                <a:cs typeface="Cambria"/>
              </a:rPr>
              <a:t>h</a:t>
            </a:r>
            <a:r>
              <a:rPr sz="3200" spc="0" dirty="0" smtClean="0">
                <a:solidFill>
                  <a:srgbClr val="675E46"/>
                </a:solidFill>
                <a:latin typeface="Cambria"/>
                <a:cs typeface="Cambria"/>
              </a:rPr>
              <a:t>,</a:t>
            </a:r>
            <a:r>
              <a:rPr sz="3200" spc="-171" dirty="0" smtClean="0">
                <a:solidFill>
                  <a:srgbClr val="675E46"/>
                </a:solidFill>
                <a:latin typeface="Cambria"/>
                <a:cs typeface="Cambria"/>
              </a:rPr>
              <a:t> </a:t>
            </a:r>
            <a:r>
              <a:rPr sz="3200" spc="-89" dirty="0" smtClean="0">
                <a:solidFill>
                  <a:srgbClr val="675E46"/>
                </a:solidFill>
                <a:latin typeface="Cambria"/>
                <a:cs typeface="Cambria"/>
              </a:rPr>
              <a:t>201</a:t>
            </a:r>
            <a:r>
              <a:rPr sz="3200" spc="0" dirty="0" smtClean="0">
                <a:solidFill>
                  <a:srgbClr val="675E46"/>
                </a:solidFill>
                <a:latin typeface="Cambria"/>
                <a:cs typeface="Cambria"/>
              </a:rPr>
              <a:t>2</a:t>
            </a:r>
            <a:endParaRPr sz="3200" dirty="0">
              <a:latin typeface="Cambria"/>
              <a:cs typeface="Cambria"/>
            </a:endParaRPr>
          </a:p>
          <a:p>
            <a:pPr marL="12700" marR="114300">
              <a:lnSpc>
                <a:spcPct val="101725"/>
              </a:lnSpc>
              <a:spcBef>
                <a:spcPts val="1558"/>
              </a:spcBef>
            </a:pPr>
            <a:endParaRPr sz="1700" dirty="0">
              <a:latin typeface="Calibri"/>
              <a:cs typeface="Calibri"/>
            </a:endParaRPr>
          </a:p>
          <a:p>
            <a:pPr marL="12700" marR="114300">
              <a:lnSpc>
                <a:spcPts val="1914"/>
              </a:lnSpc>
              <a:spcBef>
                <a:spcPts val="95"/>
              </a:spcBef>
            </a:pPr>
            <a:r>
              <a:rPr lang="en-US" sz="2800" b="1" spc="0" baseline="1706" dirty="0" smtClean="0">
                <a:latin typeface="Calibri"/>
                <a:cs typeface="Calibri"/>
              </a:rPr>
              <a:t>Ankit Jain (5009 7432)</a:t>
            </a:r>
            <a:endParaRPr b="1" dirty="0">
              <a:latin typeface="Calibri"/>
              <a:cs typeface="Calibri"/>
            </a:endParaRPr>
          </a:p>
          <a:p>
            <a:pPr marL="12700" marR="114300">
              <a:lnSpc>
                <a:spcPts val="1920"/>
              </a:lnSpc>
              <a:spcBef>
                <a:spcPts val="0"/>
              </a:spcBef>
            </a:pPr>
            <a:r>
              <a:rPr lang="en-US" sz="2800" b="1" baseline="1706" dirty="0" smtClean="0">
                <a:latin typeface="Calibri"/>
                <a:cs typeface="Calibri"/>
              </a:rPr>
              <a:t>Deepak</a:t>
            </a:r>
            <a:r>
              <a:rPr lang="en-US" sz="2800" b="1" dirty="0" smtClean="0">
                <a:latin typeface="Calibri"/>
                <a:cs typeface="Calibri"/>
              </a:rPr>
              <a:t> </a:t>
            </a:r>
            <a:r>
              <a:rPr lang="en-US" sz="2800" b="1" baseline="1706" dirty="0" err="1">
                <a:latin typeface="Calibri"/>
                <a:cs typeface="Calibri"/>
              </a:rPr>
              <a:t>Veerupapuram</a:t>
            </a:r>
            <a:r>
              <a:rPr lang="en-US" sz="2800" b="1" dirty="0" smtClean="0">
                <a:latin typeface="Calibri"/>
                <a:cs typeface="Calibri"/>
              </a:rPr>
              <a:t> </a:t>
            </a:r>
            <a:r>
              <a:rPr lang="en-US" sz="2800" b="1" baseline="1706" dirty="0">
                <a:latin typeface="Calibri"/>
                <a:cs typeface="Calibri"/>
              </a:rPr>
              <a:t>(5009 8125)</a:t>
            </a:r>
            <a:endParaRPr sz="2800" b="1" baseline="1706" dirty="0">
              <a:latin typeface="Calibri"/>
              <a:cs typeface="Calibri"/>
            </a:endParaRPr>
          </a:p>
          <a:p>
            <a:pPr marL="12700" marR="114300">
              <a:lnSpc>
                <a:spcPts val="1920"/>
              </a:lnSpc>
            </a:pPr>
            <a:r>
              <a:rPr lang="en-US" sz="2800" b="1" baseline="1706" dirty="0" smtClean="0">
                <a:latin typeface="Calibri"/>
                <a:cs typeface="Calibri"/>
              </a:rPr>
              <a:t>Milky</a:t>
            </a:r>
            <a:r>
              <a:rPr lang="en-US" sz="2800" b="1" dirty="0" smtClean="0">
                <a:latin typeface="Calibri"/>
                <a:cs typeface="Calibri"/>
              </a:rPr>
              <a:t> </a:t>
            </a:r>
            <a:r>
              <a:rPr lang="en-US" sz="2800" b="1" baseline="1706" dirty="0" err="1" smtClean="0">
                <a:latin typeface="Calibri"/>
                <a:cs typeface="Calibri"/>
              </a:rPr>
              <a:t>Sahu</a:t>
            </a:r>
            <a:r>
              <a:rPr lang="en-US" sz="2800" b="1" baseline="1706" dirty="0" smtClean="0">
                <a:latin typeface="Calibri"/>
                <a:cs typeface="Calibri"/>
              </a:rPr>
              <a:t> (5009 6350)</a:t>
            </a:r>
            <a:endParaRPr sz="2800" b="1" baseline="1706"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bject 10"/>
          <p:cNvSpPr/>
          <p:nvPr/>
        </p:nvSpPr>
        <p:spPr>
          <a:xfrm>
            <a:off x="1137" y="0"/>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r>
              <a:rPr lang="en-US" dirty="0" smtClean="0"/>
              <a:t>        </a:t>
            </a:r>
            <a:r>
              <a:rPr lang="en-US" sz="4600" spc="-100" dirty="0">
                <a:solidFill>
                  <a:srgbClr val="675E46"/>
                </a:solidFill>
                <a:latin typeface="Cambria"/>
              </a:rPr>
              <a:t>ALGORITHM 3:  </a:t>
            </a:r>
            <a:r>
              <a:rPr lang="en-US" sz="4000" spc="-100" dirty="0" smtClean="0">
                <a:solidFill>
                  <a:srgbClr val="675E46"/>
                </a:solidFill>
                <a:latin typeface="Cambria"/>
              </a:rPr>
              <a:t>k-Means </a:t>
            </a:r>
            <a:r>
              <a:rPr lang="en-US" sz="4000" spc="-100" dirty="0">
                <a:solidFill>
                  <a:srgbClr val="675E46"/>
                </a:solidFill>
                <a:latin typeface="Cambria"/>
              </a:rPr>
              <a:t>Clustering</a:t>
            </a:r>
          </a:p>
          <a:p>
            <a:endParaRPr lang="en-US" sz="1400" dirty="0" smtClean="0"/>
          </a:p>
          <a:p>
            <a:endParaRPr lang="en-US" dirty="0"/>
          </a:p>
          <a:p>
            <a:endParaRPr lang="en-US" dirty="0" smtClean="0"/>
          </a:p>
          <a:p>
            <a:r>
              <a:rPr lang="en-US" dirty="0" smtClean="0"/>
              <a:t> </a:t>
            </a:r>
            <a:endParaRPr dirty="0"/>
          </a:p>
        </p:txBody>
      </p:sp>
      <p:sp>
        <p:nvSpPr>
          <p:cNvPr id="413"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414"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415"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graphicFrame>
        <p:nvGraphicFramePr>
          <p:cNvPr id="419" name="Object 418"/>
          <p:cNvGraphicFramePr>
            <a:graphicFrameLocks noChangeAspect="1"/>
          </p:cNvGraphicFramePr>
          <p:nvPr>
            <p:extLst>
              <p:ext uri="{D42A27DB-BD31-4B8C-83A1-F6EECF244321}">
                <p14:modId xmlns:p14="http://schemas.microsoft.com/office/powerpoint/2010/main" val="568105996"/>
              </p:ext>
            </p:extLst>
          </p:nvPr>
        </p:nvGraphicFramePr>
        <p:xfrm>
          <a:off x="8595859" y="910995"/>
          <a:ext cx="410479" cy="702135"/>
        </p:xfrm>
        <a:graphic>
          <a:graphicData uri="http://schemas.openxmlformats.org/presentationml/2006/ole">
            <mc:AlternateContent xmlns:mc="http://schemas.openxmlformats.org/markup-compatibility/2006">
              <mc:Choice xmlns:v="urn:schemas-microsoft-com:vml" Requires="v">
                <p:oleObj spid="_x0000_s3208" name="Acrobat Document" r:id="rId4" imgW="2533680" imgH="4334040" progId="AcroExch.Document.11">
                  <p:embed/>
                </p:oleObj>
              </mc:Choice>
              <mc:Fallback>
                <p:oleObj name="Acrobat Document" r:id="rId4" imgW="2533680" imgH="4334040" progId="AcroExch.Document.11">
                  <p:embed/>
                  <p:pic>
                    <p:nvPicPr>
                      <p:cNvPr id="0" name=""/>
                      <p:cNvPicPr/>
                      <p:nvPr/>
                    </p:nvPicPr>
                    <p:blipFill>
                      <a:blip r:embed="rId5"/>
                      <a:stretch>
                        <a:fillRect/>
                      </a:stretch>
                    </p:blipFill>
                    <p:spPr>
                      <a:xfrm>
                        <a:off x="8595859" y="910995"/>
                        <a:ext cx="410479" cy="702135"/>
                      </a:xfrm>
                      <a:prstGeom prst="rect">
                        <a:avLst/>
                      </a:prstGeom>
                    </p:spPr>
                  </p:pic>
                </p:oleObj>
              </mc:Fallback>
            </mc:AlternateContent>
          </a:graphicData>
        </a:graphic>
      </p:graphicFrame>
      <p:sp>
        <p:nvSpPr>
          <p:cNvPr id="2" name="TextBox 1"/>
          <p:cNvSpPr txBox="1"/>
          <p:nvPr/>
        </p:nvSpPr>
        <p:spPr>
          <a:xfrm>
            <a:off x="380999" y="892730"/>
            <a:ext cx="7409849" cy="369332"/>
          </a:xfrm>
          <a:prstGeom prst="rect">
            <a:avLst/>
          </a:prstGeom>
          <a:noFill/>
        </p:spPr>
        <p:txBody>
          <a:bodyPr wrap="none" rtlCol="0">
            <a:spAutoFit/>
          </a:bodyPr>
          <a:lstStyle/>
          <a:p>
            <a:r>
              <a:rPr lang="en-US" b="1" spc="-94" dirty="0" smtClean="0">
                <a:solidFill>
                  <a:srgbClr val="675E46"/>
                </a:solidFill>
                <a:latin typeface="Cambria"/>
              </a:rPr>
              <a:t>1</a:t>
            </a:r>
            <a:r>
              <a:rPr lang="en-US" b="1" spc="-94" dirty="0">
                <a:solidFill>
                  <a:srgbClr val="675E46"/>
                </a:solidFill>
                <a:latin typeface="Cambria"/>
              </a:rPr>
              <a:t>. Clustering on full dataset to determine if the customers are satisfied or not</a:t>
            </a:r>
            <a:r>
              <a:rPr lang="en-US" dirty="0" smtClean="0"/>
              <a:t>.</a:t>
            </a:r>
            <a:endParaRPr lang="en-US" dirty="0"/>
          </a:p>
        </p:txBody>
      </p:sp>
      <p:pic>
        <p:nvPicPr>
          <p:cNvPr id="3" name="Picture 2"/>
          <p:cNvPicPr>
            <a:picLocks noChangeAspect="1"/>
          </p:cNvPicPr>
          <p:nvPr/>
        </p:nvPicPr>
        <p:blipFill>
          <a:blip r:embed="rId6"/>
          <a:stretch>
            <a:fillRect/>
          </a:stretch>
        </p:blipFill>
        <p:spPr>
          <a:xfrm>
            <a:off x="190661" y="1262062"/>
            <a:ext cx="4367691" cy="4633912"/>
          </a:xfrm>
          <a:prstGeom prst="rect">
            <a:avLst/>
          </a:prstGeom>
        </p:spPr>
      </p:pic>
      <p:pic>
        <p:nvPicPr>
          <p:cNvPr id="4" name="Picture 3"/>
          <p:cNvPicPr>
            <a:picLocks noChangeAspect="1"/>
          </p:cNvPicPr>
          <p:nvPr/>
        </p:nvPicPr>
        <p:blipFill>
          <a:blip r:embed="rId7"/>
          <a:stretch>
            <a:fillRect/>
          </a:stretch>
        </p:blipFill>
        <p:spPr>
          <a:xfrm>
            <a:off x="2979495" y="5208204"/>
            <a:ext cx="5477567" cy="1540258"/>
          </a:xfrm>
          <a:prstGeom prst="rect">
            <a:avLst/>
          </a:prstGeom>
        </p:spPr>
      </p:pic>
    </p:spTree>
    <p:extLst>
      <p:ext uri="{BB962C8B-B14F-4D97-AF65-F5344CB8AC3E}">
        <p14:creationId xmlns:p14="http://schemas.microsoft.com/office/powerpoint/2010/main" val="2465770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bject 10"/>
          <p:cNvSpPr/>
          <p:nvPr/>
        </p:nvSpPr>
        <p:spPr>
          <a:xfrm>
            <a:off x="1137" y="-2"/>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r>
              <a:rPr lang="en-US" dirty="0"/>
              <a:t> </a:t>
            </a:r>
            <a:r>
              <a:rPr lang="en-US" dirty="0" smtClean="0"/>
              <a:t>        </a:t>
            </a:r>
            <a:r>
              <a:rPr lang="en-US" sz="4600" spc="-94" dirty="0" smtClean="0">
                <a:solidFill>
                  <a:srgbClr val="675E46"/>
                </a:solidFill>
                <a:latin typeface="Cambria"/>
              </a:rPr>
              <a:t>k-Means Clustering</a:t>
            </a:r>
            <a:endParaRPr dirty="0"/>
          </a:p>
        </p:txBody>
      </p:sp>
      <p:sp>
        <p:nvSpPr>
          <p:cNvPr id="413"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414"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415"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graphicFrame>
        <p:nvGraphicFramePr>
          <p:cNvPr id="419" name="Object 418"/>
          <p:cNvGraphicFramePr>
            <a:graphicFrameLocks noChangeAspect="1"/>
          </p:cNvGraphicFramePr>
          <p:nvPr>
            <p:extLst>
              <p:ext uri="{D42A27DB-BD31-4B8C-83A1-F6EECF244321}">
                <p14:modId xmlns:p14="http://schemas.microsoft.com/office/powerpoint/2010/main" val="568105996"/>
              </p:ext>
            </p:extLst>
          </p:nvPr>
        </p:nvGraphicFramePr>
        <p:xfrm>
          <a:off x="8595859" y="910995"/>
          <a:ext cx="410479" cy="702135"/>
        </p:xfrm>
        <a:graphic>
          <a:graphicData uri="http://schemas.openxmlformats.org/presentationml/2006/ole">
            <mc:AlternateContent xmlns:mc="http://schemas.openxmlformats.org/markup-compatibility/2006">
              <mc:Choice xmlns:v="urn:schemas-microsoft-com:vml" Requires="v">
                <p:oleObj spid="_x0000_s5210" name="Acrobat Document" r:id="rId4" imgW="2533680" imgH="4334040" progId="AcroExch.Document.11">
                  <p:embed/>
                </p:oleObj>
              </mc:Choice>
              <mc:Fallback>
                <p:oleObj name="Acrobat Document" r:id="rId4" imgW="2533680" imgH="4334040" progId="AcroExch.Document.11">
                  <p:embed/>
                  <p:pic>
                    <p:nvPicPr>
                      <p:cNvPr id="0" name=""/>
                      <p:cNvPicPr/>
                      <p:nvPr/>
                    </p:nvPicPr>
                    <p:blipFill>
                      <a:blip r:embed="rId5"/>
                      <a:stretch>
                        <a:fillRect/>
                      </a:stretch>
                    </p:blipFill>
                    <p:spPr>
                      <a:xfrm>
                        <a:off x="8595859" y="910995"/>
                        <a:ext cx="410479" cy="702135"/>
                      </a:xfrm>
                      <a:prstGeom prst="rect">
                        <a:avLst/>
                      </a:prstGeom>
                    </p:spPr>
                  </p:pic>
                </p:oleObj>
              </mc:Fallback>
            </mc:AlternateContent>
          </a:graphicData>
        </a:graphic>
      </p:graphicFrame>
      <p:pic>
        <p:nvPicPr>
          <p:cNvPr id="6" name="Picture 5"/>
          <p:cNvPicPr>
            <a:picLocks noChangeAspect="1"/>
          </p:cNvPicPr>
          <p:nvPr/>
        </p:nvPicPr>
        <p:blipFill>
          <a:blip r:embed="rId6"/>
          <a:stretch>
            <a:fillRect/>
          </a:stretch>
        </p:blipFill>
        <p:spPr>
          <a:xfrm>
            <a:off x="326836" y="990600"/>
            <a:ext cx="7753350" cy="4775430"/>
          </a:xfrm>
          <a:prstGeom prst="rect">
            <a:avLst/>
          </a:prstGeom>
        </p:spPr>
      </p:pic>
      <p:pic>
        <p:nvPicPr>
          <p:cNvPr id="7" name="Picture 6"/>
          <p:cNvPicPr>
            <a:picLocks noChangeAspect="1"/>
          </p:cNvPicPr>
          <p:nvPr/>
        </p:nvPicPr>
        <p:blipFill>
          <a:blip r:embed="rId7"/>
          <a:stretch>
            <a:fillRect/>
          </a:stretch>
        </p:blipFill>
        <p:spPr>
          <a:xfrm>
            <a:off x="412845" y="5486400"/>
            <a:ext cx="7378004" cy="1057275"/>
          </a:xfrm>
          <a:prstGeom prst="rect">
            <a:avLst/>
          </a:prstGeom>
        </p:spPr>
      </p:pic>
    </p:spTree>
    <p:extLst>
      <p:ext uri="{BB962C8B-B14F-4D97-AF65-F5344CB8AC3E}">
        <p14:creationId xmlns:p14="http://schemas.microsoft.com/office/powerpoint/2010/main" val="321411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bject 10"/>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r>
              <a:rPr lang="en-US" dirty="0"/>
              <a:t> </a:t>
            </a:r>
            <a:r>
              <a:rPr lang="en-US" dirty="0" smtClean="0"/>
              <a:t>       </a:t>
            </a:r>
            <a:endParaRPr dirty="0"/>
          </a:p>
        </p:txBody>
      </p:sp>
      <p:sp>
        <p:nvSpPr>
          <p:cNvPr id="413"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414"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415"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graphicFrame>
        <p:nvGraphicFramePr>
          <p:cNvPr id="419" name="Object 418"/>
          <p:cNvGraphicFramePr>
            <a:graphicFrameLocks noChangeAspect="1"/>
          </p:cNvGraphicFramePr>
          <p:nvPr>
            <p:extLst>
              <p:ext uri="{D42A27DB-BD31-4B8C-83A1-F6EECF244321}">
                <p14:modId xmlns:p14="http://schemas.microsoft.com/office/powerpoint/2010/main" val="568105996"/>
              </p:ext>
            </p:extLst>
          </p:nvPr>
        </p:nvGraphicFramePr>
        <p:xfrm>
          <a:off x="8595859" y="910995"/>
          <a:ext cx="410479" cy="702135"/>
        </p:xfrm>
        <a:graphic>
          <a:graphicData uri="http://schemas.openxmlformats.org/presentationml/2006/ole">
            <mc:AlternateContent xmlns:mc="http://schemas.openxmlformats.org/markup-compatibility/2006">
              <mc:Choice xmlns:v="urn:schemas-microsoft-com:vml" Requires="v">
                <p:oleObj spid="_x0000_s4192" name="Acrobat Document" r:id="rId4" imgW="2533680" imgH="4334040" progId="AcroExch.Document.11">
                  <p:embed/>
                </p:oleObj>
              </mc:Choice>
              <mc:Fallback>
                <p:oleObj name="Acrobat Document" r:id="rId4" imgW="2533680" imgH="4334040" progId="AcroExch.Document.11">
                  <p:embed/>
                  <p:pic>
                    <p:nvPicPr>
                      <p:cNvPr id="0" name=""/>
                      <p:cNvPicPr/>
                      <p:nvPr/>
                    </p:nvPicPr>
                    <p:blipFill>
                      <a:blip r:embed="rId5"/>
                      <a:stretch>
                        <a:fillRect/>
                      </a:stretch>
                    </p:blipFill>
                    <p:spPr>
                      <a:xfrm>
                        <a:off x="8595859" y="910995"/>
                        <a:ext cx="410479" cy="702135"/>
                      </a:xfrm>
                      <a:prstGeom prst="rect">
                        <a:avLst/>
                      </a:prstGeom>
                    </p:spPr>
                  </p:pic>
                </p:oleObj>
              </mc:Fallback>
            </mc:AlternateContent>
          </a:graphicData>
        </a:graphic>
      </p:graphicFrame>
      <p:sp>
        <p:nvSpPr>
          <p:cNvPr id="2" name="TextBox 1"/>
          <p:cNvSpPr txBox="1"/>
          <p:nvPr/>
        </p:nvSpPr>
        <p:spPr>
          <a:xfrm>
            <a:off x="122762" y="341301"/>
            <a:ext cx="8212677" cy="646331"/>
          </a:xfrm>
          <a:prstGeom prst="rect">
            <a:avLst/>
          </a:prstGeom>
          <a:noFill/>
        </p:spPr>
        <p:txBody>
          <a:bodyPr wrap="square" rtlCol="0">
            <a:spAutoFit/>
          </a:bodyPr>
          <a:lstStyle/>
          <a:p>
            <a:r>
              <a:rPr lang="en-US" b="1" spc="-94" dirty="0">
                <a:solidFill>
                  <a:srgbClr val="675E46"/>
                </a:solidFill>
                <a:latin typeface="Cambria"/>
              </a:rPr>
              <a:t> </a:t>
            </a:r>
            <a:r>
              <a:rPr lang="en-US" b="1" spc="-94" dirty="0" smtClean="0">
                <a:solidFill>
                  <a:srgbClr val="675E46"/>
                </a:solidFill>
                <a:latin typeface="Cambria"/>
              </a:rPr>
              <a:t>      2</a:t>
            </a:r>
            <a:r>
              <a:rPr lang="en-US" b="1" spc="-94" dirty="0">
                <a:solidFill>
                  <a:srgbClr val="675E46"/>
                </a:solidFill>
                <a:latin typeface="Cambria"/>
              </a:rPr>
              <a:t>. Clustering on dataset for different terminals to determine which terminal  </a:t>
            </a:r>
            <a:r>
              <a:rPr lang="en-US" b="1" spc="-94" dirty="0" smtClean="0">
                <a:solidFill>
                  <a:srgbClr val="675E46"/>
                </a:solidFill>
                <a:latin typeface="Cambria"/>
              </a:rPr>
              <a:t>needs </a:t>
            </a:r>
            <a:endParaRPr lang="en-US" b="1" spc="-94" dirty="0">
              <a:solidFill>
                <a:srgbClr val="675E46"/>
              </a:solidFill>
              <a:latin typeface="Cambria"/>
            </a:endParaRPr>
          </a:p>
          <a:p>
            <a:r>
              <a:rPr lang="en-US" b="1" spc="-94" dirty="0">
                <a:solidFill>
                  <a:srgbClr val="675E46"/>
                </a:solidFill>
                <a:latin typeface="Cambria"/>
              </a:rPr>
              <a:t>     </a:t>
            </a:r>
            <a:r>
              <a:rPr lang="en-US" b="1" spc="-94" dirty="0" smtClean="0">
                <a:solidFill>
                  <a:srgbClr val="675E46"/>
                </a:solidFill>
                <a:latin typeface="Cambria"/>
              </a:rPr>
              <a:t>  improvement </a:t>
            </a:r>
            <a:r>
              <a:rPr lang="en-US" b="1" spc="-94" dirty="0">
                <a:solidFill>
                  <a:srgbClr val="675E46"/>
                </a:solidFill>
                <a:latin typeface="Cambria"/>
              </a:rPr>
              <a:t>and on which feature</a:t>
            </a:r>
            <a:r>
              <a:rPr lang="en-US" b="1" spc="-94" dirty="0" smtClean="0">
                <a:solidFill>
                  <a:srgbClr val="675E46"/>
                </a:solidFill>
                <a:latin typeface="Cambria"/>
              </a:rPr>
              <a:t>. (Terminal 1)</a:t>
            </a:r>
            <a:endParaRPr lang="en-US" b="1" spc="-94" dirty="0">
              <a:solidFill>
                <a:srgbClr val="675E46"/>
              </a:solidFill>
              <a:latin typeface="Cambria"/>
            </a:endParaRPr>
          </a:p>
        </p:txBody>
      </p:sp>
      <p:pic>
        <p:nvPicPr>
          <p:cNvPr id="6" name="Picture 5"/>
          <p:cNvPicPr>
            <a:picLocks noChangeAspect="1"/>
          </p:cNvPicPr>
          <p:nvPr/>
        </p:nvPicPr>
        <p:blipFill>
          <a:blip r:embed="rId6"/>
          <a:stretch>
            <a:fillRect/>
          </a:stretch>
        </p:blipFill>
        <p:spPr>
          <a:xfrm>
            <a:off x="270681" y="1066800"/>
            <a:ext cx="7848600" cy="4647489"/>
          </a:xfrm>
          <a:prstGeom prst="rect">
            <a:avLst/>
          </a:prstGeom>
        </p:spPr>
      </p:pic>
      <p:pic>
        <p:nvPicPr>
          <p:cNvPr id="12" name="Picture 11"/>
          <p:cNvPicPr>
            <a:picLocks noChangeAspect="1"/>
          </p:cNvPicPr>
          <p:nvPr/>
        </p:nvPicPr>
        <p:blipFill>
          <a:blip r:embed="rId7"/>
          <a:stretch>
            <a:fillRect/>
          </a:stretch>
        </p:blipFill>
        <p:spPr>
          <a:xfrm>
            <a:off x="505979" y="5714289"/>
            <a:ext cx="7378004" cy="1057275"/>
          </a:xfrm>
          <a:prstGeom prst="rect">
            <a:avLst/>
          </a:prstGeom>
        </p:spPr>
      </p:pic>
    </p:spTree>
    <p:extLst>
      <p:ext uri="{BB962C8B-B14F-4D97-AF65-F5344CB8AC3E}">
        <p14:creationId xmlns:p14="http://schemas.microsoft.com/office/powerpoint/2010/main" val="4245707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r>
              <a:rPr lang="en-US" dirty="0" smtClean="0"/>
              <a:t>   </a:t>
            </a:r>
          </a:p>
          <a:p>
            <a:r>
              <a:rPr lang="en-US" sz="4400" spc="-100" dirty="0" smtClean="0">
                <a:solidFill>
                  <a:srgbClr val="675E46"/>
                </a:solidFill>
                <a:latin typeface="Cambria"/>
                <a:cs typeface="Cambria"/>
              </a:rPr>
              <a:t> CONCLUSION </a:t>
            </a:r>
            <a:r>
              <a:rPr lang="en-US" sz="4400" spc="-100" dirty="0">
                <a:solidFill>
                  <a:srgbClr val="675E46"/>
                </a:solidFill>
                <a:latin typeface="Cambria"/>
                <a:cs typeface="Cambria"/>
              </a:rPr>
              <a:t>AND FUTURE WORK</a:t>
            </a:r>
          </a:p>
          <a:p>
            <a:pPr algn="just"/>
            <a:endParaRPr lang="en-US" sz="4800" spc="-100" dirty="0" smtClean="0">
              <a:solidFill>
                <a:srgbClr val="675E46"/>
              </a:solidFill>
              <a:latin typeface="Cambria"/>
            </a:endParaRPr>
          </a:p>
          <a:p>
            <a:pPr algn="just"/>
            <a:r>
              <a:rPr lang="en-US" sz="2000" spc="-94" dirty="0" smtClean="0">
                <a:solidFill>
                  <a:srgbClr val="675E46"/>
                </a:solidFill>
                <a:latin typeface="Cambria"/>
              </a:rPr>
              <a:t>    1.  Overall </a:t>
            </a:r>
            <a:r>
              <a:rPr lang="en-US" sz="2000" spc="-94" dirty="0">
                <a:solidFill>
                  <a:srgbClr val="675E46"/>
                </a:solidFill>
                <a:latin typeface="Cambria"/>
              </a:rPr>
              <a:t>Customer Satisfaction is directly influenced by Screen Information and </a:t>
            </a:r>
          </a:p>
          <a:p>
            <a:pPr algn="just"/>
            <a:r>
              <a:rPr lang="en-US" sz="2000" spc="-94" dirty="0" smtClean="0">
                <a:solidFill>
                  <a:srgbClr val="675E46"/>
                </a:solidFill>
                <a:latin typeface="Cambria"/>
              </a:rPr>
              <a:t>           Retail </a:t>
            </a:r>
            <a:r>
              <a:rPr lang="en-US" sz="2000" spc="-94" dirty="0">
                <a:solidFill>
                  <a:srgbClr val="675E46"/>
                </a:solidFill>
                <a:latin typeface="Cambria"/>
              </a:rPr>
              <a:t>Shops. </a:t>
            </a:r>
            <a:r>
              <a:rPr lang="en-US" sz="2000" spc="-94" dirty="0" smtClean="0">
                <a:solidFill>
                  <a:srgbClr val="675E46"/>
                </a:solidFill>
                <a:latin typeface="Cambria"/>
              </a:rPr>
              <a:t> (BN)</a:t>
            </a:r>
          </a:p>
          <a:p>
            <a:pPr algn="just"/>
            <a:endParaRPr lang="en-US" sz="2000" spc="-94" dirty="0">
              <a:solidFill>
                <a:srgbClr val="675E46"/>
              </a:solidFill>
              <a:latin typeface="Cambria"/>
            </a:endParaRPr>
          </a:p>
          <a:p>
            <a:pPr algn="just"/>
            <a:r>
              <a:rPr lang="en-US" sz="2000" spc="-94" dirty="0" smtClean="0">
                <a:solidFill>
                  <a:srgbClr val="675E46"/>
                </a:solidFill>
                <a:latin typeface="Cambria"/>
              </a:rPr>
              <a:t>    2.  Signs </a:t>
            </a:r>
            <a:r>
              <a:rPr lang="en-US" sz="2000" spc="-94" dirty="0">
                <a:solidFill>
                  <a:srgbClr val="675E46"/>
                </a:solidFill>
                <a:latin typeface="Cambria"/>
              </a:rPr>
              <a:t>and directions can be further improved at SFO Airport to further increase the </a:t>
            </a:r>
          </a:p>
          <a:p>
            <a:pPr algn="just"/>
            <a:r>
              <a:rPr lang="en-US" sz="2000" spc="-94" dirty="0" smtClean="0">
                <a:solidFill>
                  <a:srgbClr val="675E46"/>
                </a:solidFill>
                <a:latin typeface="Cambria"/>
              </a:rPr>
              <a:t>          satisfaction </a:t>
            </a:r>
            <a:r>
              <a:rPr lang="en-US" sz="2000" spc="-94" dirty="0">
                <a:solidFill>
                  <a:srgbClr val="675E46"/>
                </a:solidFill>
                <a:latin typeface="Cambria"/>
              </a:rPr>
              <a:t>level with airport facilities. </a:t>
            </a:r>
            <a:r>
              <a:rPr lang="en-US" sz="2000" spc="-94" dirty="0" smtClean="0">
                <a:solidFill>
                  <a:srgbClr val="675E46"/>
                </a:solidFill>
                <a:latin typeface="Cambria"/>
              </a:rPr>
              <a:t> (Tree Based)</a:t>
            </a:r>
            <a:endParaRPr lang="en-US" sz="2000" spc="-94" dirty="0">
              <a:solidFill>
                <a:srgbClr val="675E46"/>
              </a:solidFill>
              <a:latin typeface="Cambria"/>
            </a:endParaRPr>
          </a:p>
          <a:p>
            <a:pPr algn="just"/>
            <a:endParaRPr lang="en-US" sz="2000" spc="-94" dirty="0">
              <a:solidFill>
                <a:srgbClr val="675E46"/>
              </a:solidFill>
              <a:latin typeface="Cambria"/>
            </a:endParaRPr>
          </a:p>
          <a:p>
            <a:pPr algn="just"/>
            <a:r>
              <a:rPr lang="en-US" sz="2000" spc="-94" dirty="0" smtClean="0">
                <a:solidFill>
                  <a:srgbClr val="675E46"/>
                </a:solidFill>
                <a:latin typeface="Cambria"/>
              </a:rPr>
              <a:t>    3.  Customers </a:t>
            </a:r>
            <a:r>
              <a:rPr lang="en-US" sz="2000" spc="-94" dirty="0">
                <a:solidFill>
                  <a:srgbClr val="675E46"/>
                </a:solidFill>
                <a:latin typeface="Cambria"/>
              </a:rPr>
              <a:t>are least satisfied with </a:t>
            </a:r>
            <a:r>
              <a:rPr lang="en-US" sz="2000" spc="-94" dirty="0" smtClean="0">
                <a:solidFill>
                  <a:srgbClr val="675E46"/>
                </a:solidFill>
                <a:latin typeface="Cambria"/>
              </a:rPr>
              <a:t>A</a:t>
            </a:r>
            <a:r>
              <a:rPr lang="en-US" sz="2000" spc="-94" dirty="0" smtClean="0">
                <a:solidFill>
                  <a:srgbClr val="675E46"/>
                </a:solidFill>
                <a:latin typeface="Cambria"/>
              </a:rPr>
              <a:t>irTran connectivity at  </a:t>
            </a:r>
            <a:r>
              <a:rPr lang="en-US" sz="2000" spc="-94" dirty="0" smtClean="0">
                <a:solidFill>
                  <a:srgbClr val="675E46"/>
                </a:solidFill>
                <a:latin typeface="Cambria"/>
              </a:rPr>
              <a:t>Terminal 1</a:t>
            </a:r>
            <a:r>
              <a:rPr lang="en-US" sz="2000" spc="-94" dirty="0" smtClean="0">
                <a:solidFill>
                  <a:srgbClr val="675E46"/>
                </a:solidFill>
                <a:latin typeface="Cambria"/>
              </a:rPr>
              <a:t>. (K Means) </a:t>
            </a:r>
            <a:endParaRPr lang="en-US" sz="2000" spc="-94" dirty="0">
              <a:solidFill>
                <a:srgbClr val="675E46"/>
              </a:solidFill>
              <a:latin typeface="Cambria"/>
            </a:endParaRPr>
          </a:p>
          <a:p>
            <a:pPr algn="just"/>
            <a:endParaRPr lang="en-US" sz="2000" spc="-94" dirty="0">
              <a:solidFill>
                <a:srgbClr val="675E46"/>
              </a:solidFill>
              <a:latin typeface="Cambria"/>
            </a:endParaRPr>
          </a:p>
          <a:p>
            <a:pPr algn="just"/>
            <a:r>
              <a:rPr lang="en-US" sz="2000" spc="-94" dirty="0">
                <a:solidFill>
                  <a:srgbClr val="675E46"/>
                </a:solidFill>
                <a:latin typeface="Cambria"/>
              </a:rPr>
              <a:t>    </a:t>
            </a:r>
            <a:r>
              <a:rPr lang="en-US" sz="2000" spc="-94" dirty="0" smtClean="0">
                <a:solidFill>
                  <a:srgbClr val="675E46"/>
                </a:solidFill>
                <a:latin typeface="Cambria"/>
              </a:rPr>
              <a:t>4.  On </a:t>
            </a:r>
            <a:r>
              <a:rPr lang="en-US" sz="2000" spc="-94" dirty="0">
                <a:solidFill>
                  <a:srgbClr val="675E46"/>
                </a:solidFill>
                <a:latin typeface="Cambria"/>
              </a:rPr>
              <a:t>the basis of estimated network, we can perform various simulations and </a:t>
            </a:r>
            <a:endParaRPr lang="en-US" sz="2000" spc="-94" dirty="0" smtClean="0">
              <a:solidFill>
                <a:srgbClr val="675E46"/>
              </a:solidFill>
              <a:latin typeface="Cambria"/>
            </a:endParaRPr>
          </a:p>
          <a:p>
            <a:pPr algn="just"/>
            <a:r>
              <a:rPr lang="en-US" sz="2000" spc="-94" dirty="0">
                <a:solidFill>
                  <a:srgbClr val="675E46"/>
                </a:solidFill>
                <a:latin typeface="Cambria"/>
              </a:rPr>
              <a:t> </a:t>
            </a:r>
            <a:r>
              <a:rPr lang="en-US" sz="2000" spc="-94" dirty="0" smtClean="0">
                <a:solidFill>
                  <a:srgbClr val="675E46"/>
                </a:solidFill>
                <a:latin typeface="Cambria"/>
              </a:rPr>
              <a:t>        assess various scenarios. </a:t>
            </a:r>
          </a:p>
          <a:p>
            <a:pPr algn="just"/>
            <a:r>
              <a:rPr lang="en-US" sz="2000" spc="-94" dirty="0">
                <a:solidFill>
                  <a:srgbClr val="675E46"/>
                </a:solidFill>
                <a:latin typeface="Cambria"/>
              </a:rPr>
              <a:t> </a:t>
            </a:r>
            <a:r>
              <a:rPr lang="en-US" sz="2000" spc="-94" dirty="0" smtClean="0">
                <a:solidFill>
                  <a:srgbClr val="675E46"/>
                </a:solidFill>
                <a:latin typeface="Cambria"/>
              </a:rPr>
              <a:t>         As an example, we can change the satisfaction profile of screen information and </a:t>
            </a:r>
          </a:p>
          <a:p>
            <a:pPr algn="just"/>
            <a:r>
              <a:rPr lang="en-US" sz="2000" spc="-94" dirty="0" smtClean="0">
                <a:solidFill>
                  <a:srgbClr val="675E46"/>
                </a:solidFill>
                <a:latin typeface="Cambria"/>
              </a:rPr>
              <a:t>          show </a:t>
            </a:r>
            <a:r>
              <a:rPr lang="en-US" sz="2000" spc="-94" dirty="0">
                <a:solidFill>
                  <a:srgbClr val="675E46"/>
                </a:solidFill>
                <a:latin typeface="Cambria"/>
              </a:rPr>
              <a:t>how the overall satisfaction level changes. </a:t>
            </a:r>
            <a:endParaRPr sz="2000" spc="-94" dirty="0">
              <a:solidFill>
                <a:srgbClr val="675E46"/>
              </a:solidFill>
              <a:latin typeface="Cambria"/>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Tree>
    <p:extLst>
      <p:ext uri="{BB962C8B-B14F-4D97-AF65-F5344CB8AC3E}">
        <p14:creationId xmlns:p14="http://schemas.microsoft.com/office/powerpoint/2010/main" val="362906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r>
              <a:rPr lang="en-US" dirty="0" smtClean="0"/>
              <a:t>   </a:t>
            </a:r>
          </a:p>
          <a:p>
            <a:r>
              <a:rPr lang="en-US" sz="4400" spc="-100" dirty="0" smtClean="0">
                <a:solidFill>
                  <a:srgbClr val="675E46"/>
                </a:solidFill>
                <a:latin typeface="Cambria"/>
                <a:cs typeface="Cambria"/>
              </a:rPr>
              <a:t> </a:t>
            </a:r>
          </a:p>
          <a:p>
            <a:endParaRPr lang="en-US" sz="4400" spc="-100" dirty="0">
              <a:solidFill>
                <a:srgbClr val="675E46"/>
              </a:solidFill>
              <a:latin typeface="Cambria"/>
              <a:cs typeface="Cambria"/>
            </a:endParaRPr>
          </a:p>
          <a:p>
            <a:endParaRPr lang="en-US" sz="4400" spc="-100" dirty="0" smtClean="0">
              <a:solidFill>
                <a:srgbClr val="675E46"/>
              </a:solidFill>
              <a:latin typeface="Cambria"/>
              <a:cs typeface="Cambria"/>
            </a:endParaRPr>
          </a:p>
          <a:p>
            <a:r>
              <a:rPr lang="en-US" sz="4400" spc="-100" dirty="0">
                <a:solidFill>
                  <a:srgbClr val="675E46"/>
                </a:solidFill>
                <a:latin typeface="Cambria"/>
                <a:cs typeface="Cambria"/>
              </a:rPr>
              <a:t> </a:t>
            </a:r>
            <a:r>
              <a:rPr lang="en-US" sz="4400" spc="-100" dirty="0" smtClean="0">
                <a:solidFill>
                  <a:srgbClr val="675E46"/>
                </a:solidFill>
                <a:latin typeface="Cambria"/>
                <a:cs typeface="Cambria"/>
              </a:rPr>
              <a:t>                      THANK YOU </a:t>
            </a:r>
            <a:endParaRPr lang="en-US" sz="4400" spc="-100" dirty="0">
              <a:solidFill>
                <a:srgbClr val="675E46"/>
              </a:solidFill>
              <a:latin typeface="Cambria"/>
              <a:cs typeface="Cambria"/>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Tree>
    <p:extLst>
      <p:ext uri="{BB962C8B-B14F-4D97-AF65-F5344CB8AC3E}">
        <p14:creationId xmlns:p14="http://schemas.microsoft.com/office/powerpoint/2010/main" val="2919173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2" name="object 2"/>
          <p:cNvSpPr txBox="1"/>
          <p:nvPr/>
        </p:nvSpPr>
        <p:spPr>
          <a:xfrm>
            <a:off x="304800" y="304800"/>
            <a:ext cx="7824607" cy="5755513"/>
          </a:xfrm>
          <a:prstGeom prst="rect">
            <a:avLst/>
          </a:prstGeom>
        </p:spPr>
        <p:txBody>
          <a:bodyPr wrap="square" lIns="0" tIns="0" rIns="0" bIns="0" rtlCol="0">
            <a:noAutofit/>
          </a:bodyPr>
          <a:lstStyle/>
          <a:p>
            <a:pPr marL="12700">
              <a:lnSpc>
                <a:spcPts val="6295"/>
              </a:lnSpc>
              <a:spcBef>
                <a:spcPts val="314"/>
              </a:spcBef>
            </a:pPr>
            <a:r>
              <a:rPr lang="en-US" sz="4600" spc="-94" dirty="0">
                <a:solidFill>
                  <a:srgbClr val="675E46"/>
                </a:solidFill>
                <a:latin typeface="Cambria"/>
                <a:cs typeface="Cambria"/>
              </a:rPr>
              <a:t>Business </a:t>
            </a:r>
            <a:r>
              <a:rPr lang="en-US" sz="4600" spc="-94" dirty="0" smtClean="0">
                <a:solidFill>
                  <a:srgbClr val="675E46"/>
                </a:solidFill>
                <a:latin typeface="Cambria"/>
                <a:cs typeface="Cambria"/>
              </a:rPr>
              <a:t>Problem</a:t>
            </a:r>
            <a:endParaRPr sz="4600" spc="-94" dirty="0">
              <a:solidFill>
                <a:srgbClr val="675E46"/>
              </a:solidFill>
              <a:latin typeface="Cambria"/>
              <a:cs typeface="Cambria"/>
            </a:endParaRPr>
          </a:p>
        </p:txBody>
      </p:sp>
      <p:cxnSp>
        <p:nvCxnSpPr>
          <p:cNvPr id="9" name="Straight Arrow Connector 8"/>
          <p:cNvCxnSpPr/>
          <p:nvPr/>
        </p:nvCxnSpPr>
        <p:spPr>
          <a:xfrm flipV="1">
            <a:off x="5538608" y="1136745"/>
            <a:ext cx="723899" cy="647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855403" y="221881"/>
            <a:ext cx="2438400" cy="90189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1400" b="1" dirty="0"/>
              <a:t>To understand what </a:t>
            </a:r>
            <a:r>
              <a:rPr lang="en-US" sz="1400" b="1" dirty="0" smtClean="0"/>
              <a:t>features </a:t>
            </a:r>
            <a:r>
              <a:rPr lang="en-US" sz="1400" b="1" dirty="0"/>
              <a:t>have a direct influence on Overall </a:t>
            </a:r>
            <a:r>
              <a:rPr lang="en-US" sz="1400" b="1" dirty="0" smtClean="0"/>
              <a:t>Satisfaction level of customers</a:t>
            </a:r>
            <a:endParaRPr lang="en-US" sz="1400" dirty="0"/>
          </a:p>
        </p:txBody>
      </p:sp>
      <p:graphicFrame>
        <p:nvGraphicFramePr>
          <p:cNvPr id="16" name="Diagram 15"/>
          <p:cNvGraphicFramePr/>
          <p:nvPr>
            <p:extLst>
              <p:ext uri="{D42A27DB-BD31-4B8C-83A1-F6EECF244321}">
                <p14:modId xmlns:p14="http://schemas.microsoft.com/office/powerpoint/2010/main" val="2544064719"/>
              </p:ext>
            </p:extLst>
          </p:nvPr>
        </p:nvGraphicFramePr>
        <p:xfrm>
          <a:off x="216603" y="3400430"/>
          <a:ext cx="8001001" cy="3040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p:cNvPicPr>
            <a:picLocks noChangeAspect="1"/>
          </p:cNvPicPr>
          <p:nvPr/>
        </p:nvPicPr>
        <p:blipFill>
          <a:blip r:embed="rId8"/>
          <a:stretch>
            <a:fillRect/>
          </a:stretch>
        </p:blipFill>
        <p:spPr>
          <a:xfrm>
            <a:off x="-40946" y="1784086"/>
            <a:ext cx="8499145" cy="1187714"/>
          </a:xfrm>
          <a:prstGeom prst="rect">
            <a:avLst/>
          </a:prstGeom>
        </p:spPr>
      </p:pic>
    </p:spTree>
    <p:extLst>
      <p:ext uri="{BB962C8B-B14F-4D97-AF65-F5344CB8AC3E}">
        <p14:creationId xmlns:p14="http://schemas.microsoft.com/office/powerpoint/2010/main" val="3789462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8458201" y="-48261"/>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13" name="object 13"/>
          <p:cNvSpPr/>
          <p:nvPr/>
        </p:nvSpPr>
        <p:spPr>
          <a:xfrm>
            <a:off x="8458200" y="6113277"/>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14" name="object 14"/>
          <p:cNvSpPr/>
          <p:nvPr/>
        </p:nvSpPr>
        <p:spPr>
          <a:xfrm>
            <a:off x="8464810" y="5427477"/>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15" name="object 15"/>
          <p:cNvSpPr/>
          <p:nvPr/>
        </p:nvSpPr>
        <p:spPr>
          <a:xfrm>
            <a:off x="233172" y="1973199"/>
            <a:ext cx="1092708" cy="1522476"/>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327660" y="2462402"/>
            <a:ext cx="957072" cy="592836"/>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267677" y="2042033"/>
            <a:ext cx="973747" cy="1391030"/>
          </a:xfrm>
          <a:custGeom>
            <a:avLst/>
            <a:gdLst/>
            <a:ahLst/>
            <a:cxnLst/>
            <a:rect l="l" t="t" r="r" b="b"/>
            <a:pathLst>
              <a:path w="973747" h="1391030">
                <a:moveTo>
                  <a:pt x="486841" y="486790"/>
                </a:moveTo>
                <a:lnTo>
                  <a:pt x="0" y="0"/>
                </a:lnTo>
                <a:lnTo>
                  <a:pt x="0" y="904113"/>
                </a:lnTo>
                <a:lnTo>
                  <a:pt x="486841" y="1391030"/>
                </a:lnTo>
                <a:lnTo>
                  <a:pt x="973747" y="904113"/>
                </a:lnTo>
                <a:lnTo>
                  <a:pt x="973747" y="0"/>
                </a:lnTo>
                <a:lnTo>
                  <a:pt x="486841" y="486790"/>
                </a:lnTo>
                <a:close/>
              </a:path>
            </a:pathLst>
          </a:custGeom>
          <a:solidFill>
            <a:srgbClr val="A9A47B"/>
          </a:solidFill>
        </p:spPr>
        <p:txBody>
          <a:bodyPr wrap="square" lIns="0" tIns="0" rIns="0" bIns="0" rtlCol="0">
            <a:noAutofit/>
          </a:bodyPr>
          <a:lstStyle/>
          <a:p>
            <a:endParaRPr/>
          </a:p>
        </p:txBody>
      </p:sp>
      <p:sp>
        <p:nvSpPr>
          <p:cNvPr id="18" name="object 18"/>
          <p:cNvSpPr/>
          <p:nvPr/>
        </p:nvSpPr>
        <p:spPr>
          <a:xfrm>
            <a:off x="267677" y="2042033"/>
            <a:ext cx="973747" cy="1391030"/>
          </a:xfrm>
          <a:custGeom>
            <a:avLst/>
            <a:gdLst/>
            <a:ahLst/>
            <a:cxnLst/>
            <a:rect l="l" t="t" r="r" b="b"/>
            <a:pathLst>
              <a:path w="973747" h="1391030">
                <a:moveTo>
                  <a:pt x="973747" y="0"/>
                </a:moveTo>
                <a:lnTo>
                  <a:pt x="973747" y="904113"/>
                </a:lnTo>
                <a:lnTo>
                  <a:pt x="486841" y="1391030"/>
                </a:lnTo>
                <a:lnTo>
                  <a:pt x="0" y="904113"/>
                </a:lnTo>
                <a:lnTo>
                  <a:pt x="0" y="0"/>
                </a:lnTo>
                <a:lnTo>
                  <a:pt x="486841" y="486790"/>
                </a:lnTo>
                <a:lnTo>
                  <a:pt x="973747" y="0"/>
                </a:lnTo>
                <a:close/>
              </a:path>
            </a:pathLst>
          </a:custGeom>
          <a:ln w="12700">
            <a:solidFill>
              <a:srgbClr val="A9A47B"/>
            </a:solidFill>
          </a:ln>
        </p:spPr>
        <p:txBody>
          <a:bodyPr wrap="square" lIns="0" tIns="0" rIns="0" bIns="0" rtlCol="0">
            <a:noAutofit/>
          </a:bodyPr>
          <a:lstStyle/>
          <a:p>
            <a:endParaRPr/>
          </a:p>
        </p:txBody>
      </p:sp>
      <p:sp>
        <p:nvSpPr>
          <p:cNvPr id="19" name="object 19"/>
          <p:cNvSpPr/>
          <p:nvPr/>
        </p:nvSpPr>
        <p:spPr>
          <a:xfrm>
            <a:off x="1241425" y="2042033"/>
            <a:ext cx="6944995" cy="904113"/>
          </a:xfrm>
          <a:custGeom>
            <a:avLst/>
            <a:gdLst/>
            <a:ahLst/>
            <a:cxnLst/>
            <a:rect l="l" t="t" r="r" b="b"/>
            <a:pathLst>
              <a:path w="6944995" h="904113">
                <a:moveTo>
                  <a:pt x="6944995" y="150749"/>
                </a:moveTo>
                <a:lnTo>
                  <a:pt x="6944555" y="139145"/>
                </a:lnTo>
                <a:lnTo>
                  <a:pt x="6942765" y="124748"/>
                </a:lnTo>
                <a:lnTo>
                  <a:pt x="6929740" y="84547"/>
                </a:lnTo>
                <a:lnTo>
                  <a:pt x="6906610" y="50206"/>
                </a:lnTo>
                <a:lnTo>
                  <a:pt x="6875140" y="23491"/>
                </a:lnTo>
                <a:lnTo>
                  <a:pt x="6837097" y="6167"/>
                </a:lnTo>
                <a:lnTo>
                  <a:pt x="6794246" y="0"/>
                </a:lnTo>
                <a:lnTo>
                  <a:pt x="0" y="0"/>
                </a:lnTo>
                <a:lnTo>
                  <a:pt x="0" y="904113"/>
                </a:lnTo>
                <a:lnTo>
                  <a:pt x="6794246" y="904113"/>
                </a:lnTo>
                <a:lnTo>
                  <a:pt x="6834108" y="898796"/>
                </a:lnTo>
                <a:lnTo>
                  <a:pt x="6872577" y="882222"/>
                </a:lnTo>
                <a:lnTo>
                  <a:pt x="6904596" y="856130"/>
                </a:lnTo>
                <a:lnTo>
                  <a:pt x="6928395" y="822290"/>
                </a:lnTo>
                <a:lnTo>
                  <a:pt x="6942208" y="782477"/>
                </a:lnTo>
                <a:lnTo>
                  <a:pt x="6944995" y="753490"/>
                </a:lnTo>
                <a:lnTo>
                  <a:pt x="6944995" y="150749"/>
                </a:lnTo>
                <a:close/>
              </a:path>
            </a:pathLst>
          </a:custGeom>
          <a:solidFill>
            <a:srgbClr val="FFFFFF"/>
          </a:solidFill>
        </p:spPr>
        <p:txBody>
          <a:bodyPr wrap="square" lIns="0" tIns="0" rIns="0" bIns="0" rtlCol="0">
            <a:noAutofit/>
          </a:bodyPr>
          <a:lstStyle/>
          <a:p>
            <a:endParaRPr/>
          </a:p>
        </p:txBody>
      </p:sp>
      <p:sp>
        <p:nvSpPr>
          <p:cNvPr id="20" name="object 20"/>
          <p:cNvSpPr/>
          <p:nvPr/>
        </p:nvSpPr>
        <p:spPr>
          <a:xfrm>
            <a:off x="1241425" y="2042033"/>
            <a:ext cx="6944995" cy="904113"/>
          </a:xfrm>
          <a:custGeom>
            <a:avLst/>
            <a:gdLst/>
            <a:ahLst/>
            <a:cxnLst/>
            <a:rect l="l" t="t" r="r" b="b"/>
            <a:pathLst>
              <a:path w="6944995" h="904113">
                <a:moveTo>
                  <a:pt x="6944995" y="150749"/>
                </a:moveTo>
                <a:lnTo>
                  <a:pt x="6944995" y="753490"/>
                </a:lnTo>
                <a:lnTo>
                  <a:pt x="6944287" y="768184"/>
                </a:lnTo>
                <a:lnTo>
                  <a:pt x="6934196" y="809595"/>
                </a:lnTo>
                <a:lnTo>
                  <a:pt x="6913529" y="845623"/>
                </a:lnTo>
                <a:lnTo>
                  <a:pt x="6884054" y="874495"/>
                </a:lnTo>
                <a:lnTo>
                  <a:pt x="6847538" y="894438"/>
                </a:lnTo>
                <a:lnTo>
                  <a:pt x="6805750" y="903681"/>
                </a:lnTo>
                <a:lnTo>
                  <a:pt x="6794246" y="904113"/>
                </a:lnTo>
                <a:lnTo>
                  <a:pt x="0" y="904113"/>
                </a:lnTo>
                <a:lnTo>
                  <a:pt x="0" y="0"/>
                </a:lnTo>
                <a:lnTo>
                  <a:pt x="6794246" y="0"/>
                </a:lnTo>
                <a:lnTo>
                  <a:pt x="6837097" y="6167"/>
                </a:lnTo>
                <a:lnTo>
                  <a:pt x="6875140" y="23491"/>
                </a:lnTo>
                <a:lnTo>
                  <a:pt x="6906610" y="50206"/>
                </a:lnTo>
                <a:lnTo>
                  <a:pt x="6929740" y="84547"/>
                </a:lnTo>
                <a:lnTo>
                  <a:pt x="6942765" y="124748"/>
                </a:lnTo>
                <a:lnTo>
                  <a:pt x="6944995" y="150749"/>
                </a:lnTo>
                <a:close/>
              </a:path>
            </a:pathLst>
          </a:custGeom>
          <a:ln w="12700">
            <a:solidFill>
              <a:srgbClr val="A9A47B"/>
            </a:solidFill>
          </a:ln>
        </p:spPr>
        <p:txBody>
          <a:bodyPr wrap="square" lIns="0" tIns="0" rIns="0" bIns="0" rtlCol="0">
            <a:noAutofit/>
          </a:bodyPr>
          <a:lstStyle/>
          <a:p>
            <a:endParaRPr/>
          </a:p>
        </p:txBody>
      </p:sp>
      <p:sp>
        <p:nvSpPr>
          <p:cNvPr id="21" name="object 21"/>
          <p:cNvSpPr/>
          <p:nvPr/>
        </p:nvSpPr>
        <p:spPr>
          <a:xfrm>
            <a:off x="233172" y="3219830"/>
            <a:ext cx="1092708" cy="1520952"/>
          </a:xfrm>
          <a:prstGeom prst="rect">
            <a:avLst/>
          </a:prstGeom>
          <a:blipFill>
            <a:blip r:embed="rId5" cstate="print"/>
            <a:stretch>
              <a:fillRect/>
            </a:stretch>
          </a:blipFill>
        </p:spPr>
        <p:txBody>
          <a:bodyPr wrap="square" lIns="0" tIns="0" rIns="0" bIns="0" rtlCol="0">
            <a:noAutofit/>
          </a:bodyPr>
          <a:lstStyle/>
          <a:p>
            <a:endParaRPr/>
          </a:p>
        </p:txBody>
      </p:sp>
      <p:sp>
        <p:nvSpPr>
          <p:cNvPr id="22" name="object 22"/>
          <p:cNvSpPr/>
          <p:nvPr/>
        </p:nvSpPr>
        <p:spPr>
          <a:xfrm>
            <a:off x="166116" y="3582542"/>
            <a:ext cx="1281684" cy="842772"/>
          </a:xfrm>
          <a:prstGeom prst="rect">
            <a:avLst/>
          </a:prstGeom>
          <a:blipFill>
            <a:blip r:embed="rId6" cstate="print"/>
            <a:stretch>
              <a:fillRect/>
            </a:stretch>
          </a:blipFill>
        </p:spPr>
        <p:txBody>
          <a:bodyPr wrap="square" lIns="0" tIns="0" rIns="0" bIns="0" rtlCol="0">
            <a:noAutofit/>
          </a:bodyPr>
          <a:lstStyle/>
          <a:p>
            <a:endParaRPr/>
          </a:p>
        </p:txBody>
      </p:sp>
      <p:sp>
        <p:nvSpPr>
          <p:cNvPr id="23" name="object 23"/>
          <p:cNvSpPr/>
          <p:nvPr/>
        </p:nvSpPr>
        <p:spPr>
          <a:xfrm>
            <a:off x="267677" y="3288029"/>
            <a:ext cx="973747" cy="1390904"/>
          </a:xfrm>
          <a:custGeom>
            <a:avLst/>
            <a:gdLst/>
            <a:ahLst/>
            <a:cxnLst/>
            <a:rect l="l" t="t" r="r" b="b"/>
            <a:pathLst>
              <a:path w="973747" h="1390904">
                <a:moveTo>
                  <a:pt x="486841" y="486791"/>
                </a:moveTo>
                <a:lnTo>
                  <a:pt x="0" y="0"/>
                </a:lnTo>
                <a:lnTo>
                  <a:pt x="0" y="904113"/>
                </a:lnTo>
                <a:lnTo>
                  <a:pt x="486841" y="1390904"/>
                </a:lnTo>
                <a:lnTo>
                  <a:pt x="973747" y="904113"/>
                </a:lnTo>
                <a:lnTo>
                  <a:pt x="973747" y="0"/>
                </a:lnTo>
                <a:lnTo>
                  <a:pt x="486841" y="486791"/>
                </a:lnTo>
                <a:close/>
              </a:path>
            </a:pathLst>
          </a:custGeom>
          <a:solidFill>
            <a:srgbClr val="A9A47B"/>
          </a:solidFill>
        </p:spPr>
        <p:txBody>
          <a:bodyPr wrap="square" lIns="0" tIns="0" rIns="0" bIns="0" rtlCol="0">
            <a:noAutofit/>
          </a:bodyPr>
          <a:lstStyle/>
          <a:p>
            <a:endParaRPr/>
          </a:p>
        </p:txBody>
      </p:sp>
      <p:sp>
        <p:nvSpPr>
          <p:cNvPr id="24" name="object 24"/>
          <p:cNvSpPr/>
          <p:nvPr/>
        </p:nvSpPr>
        <p:spPr>
          <a:xfrm>
            <a:off x="267677" y="3288029"/>
            <a:ext cx="973747" cy="1390904"/>
          </a:xfrm>
          <a:custGeom>
            <a:avLst/>
            <a:gdLst/>
            <a:ahLst/>
            <a:cxnLst/>
            <a:rect l="l" t="t" r="r" b="b"/>
            <a:pathLst>
              <a:path w="973747" h="1390904">
                <a:moveTo>
                  <a:pt x="973747" y="0"/>
                </a:moveTo>
                <a:lnTo>
                  <a:pt x="973747" y="904113"/>
                </a:lnTo>
                <a:lnTo>
                  <a:pt x="486841" y="1390904"/>
                </a:lnTo>
                <a:lnTo>
                  <a:pt x="0" y="904113"/>
                </a:lnTo>
                <a:lnTo>
                  <a:pt x="0" y="0"/>
                </a:lnTo>
                <a:lnTo>
                  <a:pt x="486841" y="486791"/>
                </a:lnTo>
                <a:lnTo>
                  <a:pt x="973747" y="0"/>
                </a:lnTo>
                <a:close/>
              </a:path>
            </a:pathLst>
          </a:custGeom>
          <a:ln w="12700">
            <a:solidFill>
              <a:srgbClr val="A9A47B"/>
            </a:solidFill>
          </a:ln>
        </p:spPr>
        <p:txBody>
          <a:bodyPr wrap="square" lIns="0" tIns="0" rIns="0" bIns="0" rtlCol="0">
            <a:noAutofit/>
          </a:bodyPr>
          <a:lstStyle/>
          <a:p>
            <a:endParaRPr/>
          </a:p>
        </p:txBody>
      </p:sp>
      <p:sp>
        <p:nvSpPr>
          <p:cNvPr id="25" name="object 25"/>
          <p:cNvSpPr/>
          <p:nvPr/>
        </p:nvSpPr>
        <p:spPr>
          <a:xfrm>
            <a:off x="1241425" y="3288029"/>
            <a:ext cx="6944995" cy="904621"/>
          </a:xfrm>
          <a:custGeom>
            <a:avLst/>
            <a:gdLst/>
            <a:ahLst/>
            <a:cxnLst/>
            <a:rect l="l" t="t" r="r" b="b"/>
            <a:pathLst>
              <a:path w="6944995" h="904621">
                <a:moveTo>
                  <a:pt x="6944995" y="150749"/>
                </a:moveTo>
                <a:lnTo>
                  <a:pt x="6944555" y="139145"/>
                </a:lnTo>
                <a:lnTo>
                  <a:pt x="6942761" y="124748"/>
                </a:lnTo>
                <a:lnTo>
                  <a:pt x="6929718" y="84547"/>
                </a:lnTo>
                <a:lnTo>
                  <a:pt x="6906566" y="50206"/>
                </a:lnTo>
                <a:lnTo>
                  <a:pt x="6875084" y="23491"/>
                </a:lnTo>
                <a:lnTo>
                  <a:pt x="6837051" y="6167"/>
                </a:lnTo>
                <a:lnTo>
                  <a:pt x="6794246" y="0"/>
                </a:lnTo>
                <a:lnTo>
                  <a:pt x="0" y="0"/>
                </a:lnTo>
                <a:lnTo>
                  <a:pt x="0" y="904621"/>
                </a:lnTo>
                <a:lnTo>
                  <a:pt x="6794246" y="904621"/>
                </a:lnTo>
                <a:lnTo>
                  <a:pt x="6834144" y="899272"/>
                </a:lnTo>
                <a:lnTo>
                  <a:pt x="6872575" y="882662"/>
                </a:lnTo>
                <a:lnTo>
                  <a:pt x="6904582" y="856536"/>
                </a:lnTo>
                <a:lnTo>
                  <a:pt x="6928385" y="822672"/>
                </a:lnTo>
                <a:lnTo>
                  <a:pt x="6942205" y="782851"/>
                </a:lnTo>
                <a:lnTo>
                  <a:pt x="6944995" y="753872"/>
                </a:lnTo>
                <a:lnTo>
                  <a:pt x="6944995" y="150749"/>
                </a:lnTo>
                <a:close/>
              </a:path>
            </a:pathLst>
          </a:custGeom>
          <a:solidFill>
            <a:srgbClr val="FFFFFF"/>
          </a:solidFill>
        </p:spPr>
        <p:txBody>
          <a:bodyPr wrap="square" lIns="0" tIns="0" rIns="0" bIns="0" rtlCol="0">
            <a:noAutofit/>
          </a:bodyPr>
          <a:lstStyle/>
          <a:p>
            <a:endParaRPr/>
          </a:p>
        </p:txBody>
      </p:sp>
      <p:sp>
        <p:nvSpPr>
          <p:cNvPr id="26" name="object 26"/>
          <p:cNvSpPr/>
          <p:nvPr/>
        </p:nvSpPr>
        <p:spPr>
          <a:xfrm>
            <a:off x="1241425" y="3288029"/>
            <a:ext cx="6944995" cy="904621"/>
          </a:xfrm>
          <a:custGeom>
            <a:avLst/>
            <a:gdLst/>
            <a:ahLst/>
            <a:cxnLst/>
            <a:rect l="l" t="t" r="r" b="b"/>
            <a:pathLst>
              <a:path w="6944995" h="904621">
                <a:moveTo>
                  <a:pt x="6944995" y="150749"/>
                </a:moveTo>
                <a:lnTo>
                  <a:pt x="6944995" y="753872"/>
                </a:lnTo>
                <a:lnTo>
                  <a:pt x="6944286" y="768560"/>
                </a:lnTo>
                <a:lnTo>
                  <a:pt x="6934189" y="809973"/>
                </a:lnTo>
                <a:lnTo>
                  <a:pt x="6913516" y="846020"/>
                </a:lnTo>
                <a:lnTo>
                  <a:pt x="6884046" y="874923"/>
                </a:lnTo>
                <a:lnTo>
                  <a:pt x="6847559" y="894903"/>
                </a:lnTo>
                <a:lnTo>
                  <a:pt x="6805833" y="904181"/>
                </a:lnTo>
                <a:lnTo>
                  <a:pt x="6794246" y="904621"/>
                </a:lnTo>
                <a:lnTo>
                  <a:pt x="0" y="904621"/>
                </a:lnTo>
                <a:lnTo>
                  <a:pt x="0" y="0"/>
                </a:lnTo>
                <a:lnTo>
                  <a:pt x="6794246" y="0"/>
                </a:lnTo>
                <a:lnTo>
                  <a:pt x="6837051" y="6167"/>
                </a:lnTo>
                <a:lnTo>
                  <a:pt x="6875084" y="23491"/>
                </a:lnTo>
                <a:lnTo>
                  <a:pt x="6906566" y="50206"/>
                </a:lnTo>
                <a:lnTo>
                  <a:pt x="6929718" y="84547"/>
                </a:lnTo>
                <a:lnTo>
                  <a:pt x="6942761" y="124748"/>
                </a:lnTo>
                <a:lnTo>
                  <a:pt x="6944995" y="150749"/>
                </a:lnTo>
                <a:close/>
              </a:path>
            </a:pathLst>
          </a:custGeom>
          <a:ln w="12700">
            <a:solidFill>
              <a:srgbClr val="A9A47B"/>
            </a:solidFill>
          </a:ln>
        </p:spPr>
        <p:txBody>
          <a:bodyPr wrap="square" lIns="0" tIns="0" rIns="0" bIns="0" rtlCol="0">
            <a:noAutofit/>
          </a:bodyPr>
          <a:lstStyle/>
          <a:p>
            <a:endParaRPr/>
          </a:p>
        </p:txBody>
      </p:sp>
      <p:sp>
        <p:nvSpPr>
          <p:cNvPr id="27" name="object 27"/>
          <p:cNvSpPr/>
          <p:nvPr/>
        </p:nvSpPr>
        <p:spPr>
          <a:xfrm>
            <a:off x="233172" y="4464939"/>
            <a:ext cx="1092708" cy="1522476"/>
          </a:xfrm>
          <a:prstGeom prst="rect">
            <a:avLst/>
          </a:prstGeom>
          <a:blipFill>
            <a:blip r:embed="rId7" cstate="print"/>
            <a:stretch>
              <a:fillRect/>
            </a:stretch>
          </a:blipFill>
        </p:spPr>
        <p:txBody>
          <a:bodyPr wrap="square" lIns="0" tIns="0" rIns="0" bIns="0" rtlCol="0">
            <a:noAutofit/>
          </a:bodyPr>
          <a:lstStyle/>
          <a:p>
            <a:endParaRPr/>
          </a:p>
        </p:txBody>
      </p:sp>
      <p:sp>
        <p:nvSpPr>
          <p:cNvPr id="28" name="object 28"/>
          <p:cNvSpPr/>
          <p:nvPr/>
        </p:nvSpPr>
        <p:spPr>
          <a:xfrm>
            <a:off x="245364" y="4829175"/>
            <a:ext cx="1121664" cy="842772"/>
          </a:xfrm>
          <a:prstGeom prst="rect">
            <a:avLst/>
          </a:prstGeom>
          <a:blipFill>
            <a:blip r:embed="rId8" cstate="print"/>
            <a:stretch>
              <a:fillRect/>
            </a:stretch>
          </a:blipFill>
        </p:spPr>
        <p:txBody>
          <a:bodyPr wrap="square" lIns="0" tIns="0" rIns="0" bIns="0" rtlCol="0">
            <a:noAutofit/>
          </a:bodyPr>
          <a:lstStyle/>
          <a:p>
            <a:endParaRPr/>
          </a:p>
        </p:txBody>
      </p:sp>
      <p:sp>
        <p:nvSpPr>
          <p:cNvPr id="29" name="object 29"/>
          <p:cNvSpPr/>
          <p:nvPr/>
        </p:nvSpPr>
        <p:spPr>
          <a:xfrm>
            <a:off x="267677" y="4533900"/>
            <a:ext cx="973747" cy="1391031"/>
          </a:xfrm>
          <a:custGeom>
            <a:avLst/>
            <a:gdLst/>
            <a:ahLst/>
            <a:cxnLst/>
            <a:rect l="l" t="t" r="r" b="b"/>
            <a:pathLst>
              <a:path w="973747" h="1391031">
                <a:moveTo>
                  <a:pt x="486841" y="486918"/>
                </a:moveTo>
                <a:lnTo>
                  <a:pt x="0" y="0"/>
                </a:lnTo>
                <a:lnTo>
                  <a:pt x="0" y="904239"/>
                </a:lnTo>
                <a:lnTo>
                  <a:pt x="486841" y="1391031"/>
                </a:lnTo>
                <a:lnTo>
                  <a:pt x="973747" y="904239"/>
                </a:lnTo>
                <a:lnTo>
                  <a:pt x="973747" y="0"/>
                </a:lnTo>
                <a:lnTo>
                  <a:pt x="486841" y="486918"/>
                </a:lnTo>
                <a:close/>
              </a:path>
            </a:pathLst>
          </a:custGeom>
          <a:solidFill>
            <a:srgbClr val="A9A47B"/>
          </a:solidFill>
        </p:spPr>
        <p:txBody>
          <a:bodyPr wrap="square" lIns="0" tIns="0" rIns="0" bIns="0" rtlCol="0">
            <a:noAutofit/>
          </a:bodyPr>
          <a:lstStyle/>
          <a:p>
            <a:endParaRPr/>
          </a:p>
        </p:txBody>
      </p:sp>
      <p:sp>
        <p:nvSpPr>
          <p:cNvPr id="30" name="object 30"/>
          <p:cNvSpPr/>
          <p:nvPr/>
        </p:nvSpPr>
        <p:spPr>
          <a:xfrm>
            <a:off x="267677" y="4533900"/>
            <a:ext cx="973747" cy="1391031"/>
          </a:xfrm>
          <a:custGeom>
            <a:avLst/>
            <a:gdLst/>
            <a:ahLst/>
            <a:cxnLst/>
            <a:rect l="l" t="t" r="r" b="b"/>
            <a:pathLst>
              <a:path w="973747" h="1391031">
                <a:moveTo>
                  <a:pt x="973747" y="0"/>
                </a:moveTo>
                <a:lnTo>
                  <a:pt x="973747" y="904239"/>
                </a:lnTo>
                <a:lnTo>
                  <a:pt x="486841" y="1391031"/>
                </a:lnTo>
                <a:lnTo>
                  <a:pt x="0" y="904239"/>
                </a:lnTo>
                <a:lnTo>
                  <a:pt x="0" y="0"/>
                </a:lnTo>
                <a:lnTo>
                  <a:pt x="486841" y="486918"/>
                </a:lnTo>
                <a:lnTo>
                  <a:pt x="973747" y="0"/>
                </a:lnTo>
                <a:close/>
              </a:path>
            </a:pathLst>
          </a:custGeom>
          <a:ln w="12700">
            <a:solidFill>
              <a:srgbClr val="A9A47B"/>
            </a:solidFill>
          </a:ln>
        </p:spPr>
        <p:txBody>
          <a:bodyPr wrap="square" lIns="0" tIns="0" rIns="0" bIns="0" rtlCol="0">
            <a:noAutofit/>
          </a:bodyPr>
          <a:lstStyle/>
          <a:p>
            <a:endParaRPr/>
          </a:p>
        </p:txBody>
      </p:sp>
      <p:sp>
        <p:nvSpPr>
          <p:cNvPr id="31" name="object 31"/>
          <p:cNvSpPr/>
          <p:nvPr/>
        </p:nvSpPr>
        <p:spPr>
          <a:xfrm>
            <a:off x="1241425" y="4533900"/>
            <a:ext cx="6944995" cy="904239"/>
          </a:xfrm>
          <a:custGeom>
            <a:avLst/>
            <a:gdLst/>
            <a:ahLst/>
            <a:cxnLst/>
            <a:rect l="l" t="t" r="r" b="b"/>
            <a:pathLst>
              <a:path w="6944995" h="904239">
                <a:moveTo>
                  <a:pt x="6944995" y="150749"/>
                </a:moveTo>
                <a:lnTo>
                  <a:pt x="6944555" y="139161"/>
                </a:lnTo>
                <a:lnTo>
                  <a:pt x="6942765" y="124780"/>
                </a:lnTo>
                <a:lnTo>
                  <a:pt x="6929740" y="84603"/>
                </a:lnTo>
                <a:lnTo>
                  <a:pt x="6906610" y="50257"/>
                </a:lnTo>
                <a:lnTo>
                  <a:pt x="6875140" y="23522"/>
                </a:lnTo>
                <a:lnTo>
                  <a:pt x="6837097" y="6177"/>
                </a:lnTo>
                <a:lnTo>
                  <a:pt x="6794246" y="0"/>
                </a:lnTo>
                <a:lnTo>
                  <a:pt x="0" y="0"/>
                </a:lnTo>
                <a:lnTo>
                  <a:pt x="0" y="904239"/>
                </a:lnTo>
                <a:lnTo>
                  <a:pt x="6794246" y="904239"/>
                </a:lnTo>
                <a:lnTo>
                  <a:pt x="6834188" y="898891"/>
                </a:lnTo>
                <a:lnTo>
                  <a:pt x="6872632" y="882281"/>
                </a:lnTo>
                <a:lnTo>
                  <a:pt x="6904627" y="856155"/>
                </a:lnTo>
                <a:lnTo>
                  <a:pt x="6928409" y="822291"/>
                </a:lnTo>
                <a:lnTo>
                  <a:pt x="6942210" y="782470"/>
                </a:lnTo>
                <a:lnTo>
                  <a:pt x="6944995" y="753491"/>
                </a:lnTo>
                <a:lnTo>
                  <a:pt x="6944995" y="150749"/>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1241425" y="4533900"/>
            <a:ext cx="6944995" cy="904239"/>
          </a:xfrm>
          <a:custGeom>
            <a:avLst/>
            <a:gdLst/>
            <a:ahLst/>
            <a:cxnLst/>
            <a:rect l="l" t="t" r="r" b="b"/>
            <a:pathLst>
              <a:path w="6944995" h="904239">
                <a:moveTo>
                  <a:pt x="6944995" y="150749"/>
                </a:moveTo>
                <a:lnTo>
                  <a:pt x="6944995" y="753491"/>
                </a:lnTo>
                <a:lnTo>
                  <a:pt x="6944287" y="768179"/>
                </a:lnTo>
                <a:lnTo>
                  <a:pt x="6934205" y="809592"/>
                </a:lnTo>
                <a:lnTo>
                  <a:pt x="6913554" y="845639"/>
                </a:lnTo>
                <a:lnTo>
                  <a:pt x="6884101" y="874542"/>
                </a:lnTo>
                <a:lnTo>
                  <a:pt x="6847610" y="894522"/>
                </a:lnTo>
                <a:lnTo>
                  <a:pt x="6805849" y="903800"/>
                </a:lnTo>
                <a:lnTo>
                  <a:pt x="6794246" y="904239"/>
                </a:lnTo>
                <a:lnTo>
                  <a:pt x="0" y="904239"/>
                </a:lnTo>
                <a:lnTo>
                  <a:pt x="0" y="0"/>
                </a:lnTo>
                <a:lnTo>
                  <a:pt x="6794246" y="0"/>
                </a:lnTo>
                <a:lnTo>
                  <a:pt x="6837097" y="6177"/>
                </a:lnTo>
                <a:lnTo>
                  <a:pt x="6875140" y="23522"/>
                </a:lnTo>
                <a:lnTo>
                  <a:pt x="6906610" y="50257"/>
                </a:lnTo>
                <a:lnTo>
                  <a:pt x="6929740" y="84603"/>
                </a:lnTo>
                <a:lnTo>
                  <a:pt x="6942765" y="124780"/>
                </a:lnTo>
                <a:lnTo>
                  <a:pt x="6944995" y="150749"/>
                </a:lnTo>
                <a:close/>
              </a:path>
            </a:pathLst>
          </a:custGeom>
          <a:ln w="12700">
            <a:solidFill>
              <a:srgbClr val="A9A47B"/>
            </a:solidFill>
          </a:ln>
        </p:spPr>
        <p:txBody>
          <a:bodyPr wrap="square" lIns="0" tIns="0" rIns="0" bIns="0" rtlCol="0">
            <a:noAutofit/>
          </a:bodyPr>
          <a:lstStyle/>
          <a:p>
            <a:endParaRPr/>
          </a:p>
        </p:txBody>
      </p:sp>
      <p:sp>
        <p:nvSpPr>
          <p:cNvPr id="34" name="object 34"/>
          <p:cNvSpPr/>
          <p:nvPr/>
        </p:nvSpPr>
        <p:spPr>
          <a:xfrm>
            <a:off x="368808" y="6200775"/>
            <a:ext cx="876300" cy="592836"/>
          </a:xfrm>
          <a:prstGeom prst="rect">
            <a:avLst/>
          </a:prstGeom>
          <a:blipFill>
            <a:blip r:embed="rId9" cstate="print"/>
            <a:stretch>
              <a:fillRect/>
            </a:stretch>
          </a:blipFill>
        </p:spPr>
        <p:txBody>
          <a:bodyPr wrap="square" lIns="0" tIns="0" rIns="0" bIns="0" rtlCol="0">
            <a:noAutofit/>
          </a:bodyPr>
          <a:lstStyle/>
          <a:p>
            <a:endParaRPr/>
          </a:p>
        </p:txBody>
      </p:sp>
      <p:sp>
        <p:nvSpPr>
          <p:cNvPr id="10" name="object 10"/>
          <p:cNvSpPr txBox="1"/>
          <p:nvPr/>
        </p:nvSpPr>
        <p:spPr>
          <a:xfrm>
            <a:off x="522833" y="553338"/>
            <a:ext cx="5268368" cy="1977008"/>
          </a:xfrm>
          <a:prstGeom prst="rect">
            <a:avLst/>
          </a:prstGeom>
        </p:spPr>
        <p:txBody>
          <a:bodyPr wrap="square" lIns="0" tIns="0" rIns="0" bIns="0" rtlCol="0">
            <a:noAutofit/>
          </a:bodyPr>
          <a:lstStyle/>
          <a:p>
            <a:pPr marL="12700">
              <a:lnSpc>
                <a:spcPts val="4850"/>
              </a:lnSpc>
              <a:spcBef>
                <a:spcPts val="242"/>
              </a:spcBef>
            </a:pPr>
            <a:r>
              <a:rPr sz="4600" spc="-100" dirty="0" smtClean="0">
                <a:solidFill>
                  <a:srgbClr val="675E46"/>
                </a:solidFill>
                <a:latin typeface="Cambria"/>
                <a:cs typeface="Cambria"/>
              </a:rPr>
              <a:t>Da</a:t>
            </a:r>
            <a:r>
              <a:rPr sz="4600" spc="-94" dirty="0" smtClean="0">
                <a:solidFill>
                  <a:srgbClr val="675E46"/>
                </a:solidFill>
                <a:latin typeface="Cambria"/>
                <a:cs typeface="Cambria"/>
              </a:rPr>
              <a:t>t</a:t>
            </a:r>
            <a:r>
              <a:rPr sz="4600" spc="0" dirty="0" smtClean="0">
                <a:solidFill>
                  <a:srgbClr val="675E46"/>
                </a:solidFill>
                <a:latin typeface="Cambria"/>
                <a:cs typeface="Cambria"/>
              </a:rPr>
              <a:t>a</a:t>
            </a:r>
            <a:r>
              <a:rPr sz="4600" spc="-199" dirty="0" smtClean="0">
                <a:solidFill>
                  <a:srgbClr val="675E46"/>
                </a:solidFill>
                <a:latin typeface="Cambria"/>
                <a:cs typeface="Cambria"/>
              </a:rPr>
              <a:t> </a:t>
            </a:r>
            <a:r>
              <a:rPr sz="4600" spc="-84" dirty="0" smtClean="0">
                <a:solidFill>
                  <a:srgbClr val="675E46"/>
                </a:solidFill>
                <a:latin typeface="Cambria"/>
                <a:cs typeface="Cambria"/>
              </a:rPr>
              <a:t>P</a:t>
            </a:r>
            <a:r>
              <a:rPr sz="4600" spc="-175" dirty="0" smtClean="0">
                <a:solidFill>
                  <a:srgbClr val="675E46"/>
                </a:solidFill>
                <a:latin typeface="Cambria"/>
                <a:cs typeface="Cambria"/>
              </a:rPr>
              <a:t>r</a:t>
            </a:r>
            <a:r>
              <a:rPr sz="4600" spc="-94" dirty="0" smtClean="0">
                <a:solidFill>
                  <a:srgbClr val="675E46"/>
                </a:solidFill>
                <a:latin typeface="Cambria"/>
                <a:cs typeface="Cambria"/>
              </a:rPr>
              <a:t>ep</a:t>
            </a:r>
            <a:r>
              <a:rPr sz="4600" spc="-100" dirty="0" smtClean="0">
                <a:solidFill>
                  <a:srgbClr val="675E46"/>
                </a:solidFill>
                <a:latin typeface="Cambria"/>
                <a:cs typeface="Cambria"/>
              </a:rPr>
              <a:t>a</a:t>
            </a:r>
            <a:r>
              <a:rPr sz="4600" spc="-189" dirty="0" smtClean="0">
                <a:solidFill>
                  <a:srgbClr val="675E46"/>
                </a:solidFill>
                <a:latin typeface="Cambria"/>
                <a:cs typeface="Cambria"/>
              </a:rPr>
              <a:t>r</a:t>
            </a:r>
            <a:r>
              <a:rPr sz="4600" spc="-100" dirty="0" smtClean="0">
                <a:solidFill>
                  <a:srgbClr val="675E46"/>
                </a:solidFill>
                <a:latin typeface="Cambria"/>
                <a:cs typeface="Cambria"/>
              </a:rPr>
              <a:t>a</a:t>
            </a:r>
            <a:r>
              <a:rPr sz="4600" spc="-94" dirty="0" smtClean="0">
                <a:solidFill>
                  <a:srgbClr val="675E46"/>
                </a:solidFill>
                <a:latin typeface="Cambria"/>
                <a:cs typeface="Cambria"/>
              </a:rPr>
              <a:t>t</a:t>
            </a:r>
            <a:r>
              <a:rPr sz="4600" spc="-100" dirty="0" smtClean="0">
                <a:solidFill>
                  <a:srgbClr val="675E46"/>
                </a:solidFill>
                <a:latin typeface="Cambria"/>
                <a:cs typeface="Cambria"/>
              </a:rPr>
              <a:t>io</a:t>
            </a:r>
            <a:r>
              <a:rPr sz="4600" spc="0" dirty="0" smtClean="0">
                <a:solidFill>
                  <a:srgbClr val="675E46"/>
                </a:solidFill>
                <a:latin typeface="Cambria"/>
                <a:cs typeface="Cambria"/>
              </a:rPr>
              <a:t>n</a:t>
            </a:r>
            <a:endParaRPr sz="4600" dirty="0" smtClean="0">
              <a:latin typeface="Cambria"/>
              <a:cs typeface="Cambria"/>
            </a:endParaRPr>
          </a:p>
          <a:p>
            <a:pPr marL="868934" marR="87599">
              <a:lnSpc>
                <a:spcPct val="101725"/>
              </a:lnSpc>
              <a:spcBef>
                <a:spcPts val="2759"/>
              </a:spcBef>
            </a:pPr>
            <a:endParaRPr lang="en-US" sz="1800" spc="0" dirty="0" smtClean="0">
              <a:solidFill>
                <a:srgbClr val="2E2B1F"/>
              </a:solidFill>
              <a:latin typeface="Calibri"/>
              <a:cs typeface="Calibri"/>
            </a:endParaRPr>
          </a:p>
          <a:p>
            <a:pPr marL="868934" marR="87599">
              <a:lnSpc>
                <a:spcPct val="101725"/>
              </a:lnSpc>
              <a:spcBef>
                <a:spcPts val="2759"/>
              </a:spcBef>
            </a:pPr>
            <a:r>
              <a:rPr lang="en-US" dirty="0" smtClean="0">
                <a:solidFill>
                  <a:srgbClr val="2E2B1F"/>
                </a:solidFill>
                <a:cs typeface="Calibri"/>
              </a:rPr>
              <a:t>• </a:t>
            </a:r>
            <a:r>
              <a:rPr lang="en-US" dirty="0" smtClean="0">
                <a:solidFill>
                  <a:srgbClr val="2E2B1F"/>
                </a:solidFill>
                <a:latin typeface="Calibri"/>
                <a:cs typeface="Calibri"/>
              </a:rPr>
              <a:t>68</a:t>
            </a:r>
            <a:r>
              <a:rPr sz="1800" spc="0" dirty="0" smtClean="0">
                <a:solidFill>
                  <a:srgbClr val="2E2B1F"/>
                </a:solidFill>
                <a:latin typeface="Calibri"/>
                <a:cs typeface="Calibri"/>
              </a:rPr>
              <a:t> </a:t>
            </a:r>
            <a:r>
              <a:rPr lang="en-US" spc="-100" dirty="0" smtClean="0">
                <a:solidFill>
                  <a:srgbClr val="2E2B1F"/>
                </a:solidFill>
                <a:latin typeface="Calibri"/>
                <a:cs typeface="Calibri"/>
              </a:rPr>
              <a:t>Feature</a:t>
            </a:r>
            <a:r>
              <a:rPr sz="1800" spc="0" dirty="0" smtClean="0">
                <a:solidFill>
                  <a:srgbClr val="2E2B1F"/>
                </a:solidFill>
                <a:latin typeface="Calibri"/>
                <a:cs typeface="Calibri"/>
              </a:rPr>
              <a:t> Co</a:t>
            </a:r>
            <a:r>
              <a:rPr sz="1800" spc="-9" dirty="0" smtClean="0">
                <a:solidFill>
                  <a:srgbClr val="2E2B1F"/>
                </a:solidFill>
                <a:latin typeface="Calibri"/>
                <a:cs typeface="Calibri"/>
              </a:rPr>
              <a:t>l</a:t>
            </a:r>
            <a:r>
              <a:rPr sz="1800" spc="0" dirty="0" smtClean="0">
                <a:solidFill>
                  <a:srgbClr val="2E2B1F"/>
                </a:solidFill>
                <a:latin typeface="Calibri"/>
                <a:cs typeface="Calibri"/>
              </a:rPr>
              <a:t>umns</a:t>
            </a:r>
            <a:endParaRPr sz="1800" dirty="0">
              <a:latin typeface="Calibri"/>
              <a:cs typeface="Calibri"/>
            </a:endParaRPr>
          </a:p>
        </p:txBody>
      </p:sp>
      <p:sp>
        <p:nvSpPr>
          <p:cNvPr id="9" name="object 9"/>
          <p:cNvSpPr txBox="1"/>
          <p:nvPr/>
        </p:nvSpPr>
        <p:spPr>
          <a:xfrm>
            <a:off x="1357122" y="2521458"/>
            <a:ext cx="3408426" cy="218122"/>
          </a:xfrm>
          <a:prstGeom prst="rect">
            <a:avLst/>
          </a:prstGeom>
        </p:spPr>
        <p:txBody>
          <a:bodyPr wrap="square" lIns="0" tIns="0" rIns="0" bIns="0" rtlCol="0">
            <a:noAutofit/>
          </a:bodyPr>
          <a:lstStyle/>
          <a:p>
            <a:pPr marL="12700">
              <a:lnSpc>
                <a:spcPts val="1935"/>
              </a:lnSpc>
              <a:spcBef>
                <a:spcPts val="96"/>
              </a:spcBef>
            </a:pPr>
            <a:r>
              <a:rPr sz="2700" spc="0" baseline="3034" dirty="0" smtClean="0">
                <a:solidFill>
                  <a:srgbClr val="2E2B1F"/>
                </a:solidFill>
                <a:latin typeface="Calibri"/>
                <a:cs typeface="Calibri"/>
              </a:rPr>
              <a:t>•</a:t>
            </a:r>
            <a:r>
              <a:rPr sz="2700" spc="54" baseline="3034" dirty="0" smtClean="0">
                <a:solidFill>
                  <a:srgbClr val="2E2B1F"/>
                </a:solidFill>
                <a:latin typeface="Calibri"/>
                <a:cs typeface="Calibri"/>
              </a:rPr>
              <a:t> </a:t>
            </a:r>
            <a:r>
              <a:rPr lang="en-US" sz="2700" baseline="3034" dirty="0" smtClean="0">
                <a:solidFill>
                  <a:srgbClr val="2E2B1F"/>
                </a:solidFill>
                <a:latin typeface="Calibri"/>
                <a:cs typeface="Calibri"/>
              </a:rPr>
              <a:t>3872</a:t>
            </a:r>
            <a:r>
              <a:rPr sz="2700" spc="0" baseline="3034" dirty="0" smtClean="0">
                <a:solidFill>
                  <a:srgbClr val="2E2B1F"/>
                </a:solidFill>
                <a:latin typeface="Calibri"/>
                <a:cs typeface="Calibri"/>
              </a:rPr>
              <a:t> Cu</a:t>
            </a:r>
            <a:r>
              <a:rPr sz="2700" spc="-19" baseline="3034" dirty="0" smtClean="0">
                <a:solidFill>
                  <a:srgbClr val="2E2B1F"/>
                </a:solidFill>
                <a:latin typeface="Calibri"/>
                <a:cs typeface="Calibri"/>
              </a:rPr>
              <a:t>s</a:t>
            </a:r>
            <a:r>
              <a:rPr sz="2700" spc="-14" baseline="3034" dirty="0" smtClean="0">
                <a:solidFill>
                  <a:srgbClr val="2E2B1F"/>
                </a:solidFill>
                <a:latin typeface="Calibri"/>
                <a:cs typeface="Calibri"/>
              </a:rPr>
              <a:t>t</a:t>
            </a:r>
            <a:r>
              <a:rPr sz="2700" spc="0" baseline="3034" dirty="0" smtClean="0">
                <a:solidFill>
                  <a:srgbClr val="2E2B1F"/>
                </a:solidFill>
                <a:latin typeface="Calibri"/>
                <a:cs typeface="Calibri"/>
              </a:rPr>
              <a:t>omer</a:t>
            </a:r>
            <a:r>
              <a:rPr sz="2700" spc="-9" baseline="3034" dirty="0" smtClean="0">
                <a:solidFill>
                  <a:srgbClr val="2E2B1F"/>
                </a:solidFill>
                <a:latin typeface="Calibri"/>
                <a:cs typeface="Calibri"/>
              </a:rPr>
              <a:t> </a:t>
            </a:r>
            <a:r>
              <a:rPr lang="en-US" sz="2700" baseline="3034" dirty="0">
                <a:solidFill>
                  <a:srgbClr val="2E2B1F"/>
                </a:solidFill>
                <a:latin typeface="Calibri"/>
                <a:cs typeface="Calibri"/>
              </a:rPr>
              <a:t>Survey Responses</a:t>
            </a:r>
            <a:endParaRPr sz="2700" baseline="3034" dirty="0">
              <a:solidFill>
                <a:srgbClr val="2E2B1F"/>
              </a:solidFill>
              <a:latin typeface="Calibri"/>
              <a:cs typeface="Calibri"/>
            </a:endParaRPr>
          </a:p>
        </p:txBody>
      </p:sp>
      <p:sp>
        <p:nvSpPr>
          <p:cNvPr id="8" name="object 8"/>
          <p:cNvSpPr txBox="1"/>
          <p:nvPr/>
        </p:nvSpPr>
        <p:spPr>
          <a:xfrm>
            <a:off x="481380" y="2618739"/>
            <a:ext cx="579639"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solidFill>
                  <a:srgbClr val="FFFFFF"/>
                </a:solidFill>
                <a:latin typeface="Calibri"/>
                <a:cs typeface="Calibri"/>
              </a:rPr>
              <a:t>I</a:t>
            </a:r>
            <a:r>
              <a:rPr sz="2700" spc="4" baseline="3034" dirty="0" smtClean="0">
                <a:solidFill>
                  <a:srgbClr val="FFFFFF"/>
                </a:solidFill>
                <a:latin typeface="Calibri"/>
                <a:cs typeface="Calibri"/>
              </a:rPr>
              <a:t>n</a:t>
            </a:r>
            <a:r>
              <a:rPr sz="2700" spc="-4" baseline="3034" dirty="0" smtClean="0">
                <a:solidFill>
                  <a:srgbClr val="FFFFFF"/>
                </a:solidFill>
                <a:latin typeface="Calibri"/>
                <a:cs typeface="Calibri"/>
              </a:rPr>
              <a:t>i</a:t>
            </a:r>
            <a:r>
              <a:rPr sz="2700" spc="0" baseline="3034" dirty="0" smtClean="0">
                <a:solidFill>
                  <a:srgbClr val="FFFFFF"/>
                </a:solidFill>
                <a:latin typeface="Calibri"/>
                <a:cs typeface="Calibri"/>
              </a:rPr>
              <a:t>t</a:t>
            </a:r>
            <a:r>
              <a:rPr sz="2700" spc="-9" baseline="3034" dirty="0" smtClean="0">
                <a:solidFill>
                  <a:srgbClr val="FFFFFF"/>
                </a:solidFill>
                <a:latin typeface="Calibri"/>
                <a:cs typeface="Calibri"/>
              </a:rPr>
              <a:t>i</a:t>
            </a:r>
            <a:r>
              <a:rPr sz="2700" spc="0" baseline="3034" dirty="0" smtClean="0">
                <a:solidFill>
                  <a:srgbClr val="FFFFFF"/>
                </a:solidFill>
                <a:latin typeface="Calibri"/>
                <a:cs typeface="Calibri"/>
              </a:rPr>
              <a:t>al</a:t>
            </a:r>
            <a:endParaRPr sz="1800">
              <a:latin typeface="Calibri"/>
              <a:cs typeface="Calibri"/>
            </a:endParaRPr>
          </a:p>
        </p:txBody>
      </p:sp>
      <p:sp>
        <p:nvSpPr>
          <p:cNvPr id="7" name="object 7"/>
          <p:cNvSpPr txBox="1"/>
          <p:nvPr/>
        </p:nvSpPr>
        <p:spPr>
          <a:xfrm>
            <a:off x="1357122" y="3475228"/>
            <a:ext cx="5999226" cy="546608"/>
          </a:xfrm>
          <a:prstGeom prst="rect">
            <a:avLst/>
          </a:prstGeom>
        </p:spPr>
        <p:txBody>
          <a:bodyPr wrap="square" lIns="0" tIns="0" rIns="0" bIns="0" rtlCol="0">
            <a:noAutofit/>
          </a:bodyPr>
          <a:lstStyle/>
          <a:p>
            <a:pPr marL="12700">
              <a:lnSpc>
                <a:spcPts val="1935"/>
              </a:lnSpc>
              <a:spcBef>
                <a:spcPts val="96"/>
              </a:spcBef>
            </a:pPr>
            <a:r>
              <a:rPr sz="2700" spc="0" baseline="3034" dirty="0" smtClean="0">
                <a:solidFill>
                  <a:srgbClr val="2E2B1F"/>
                </a:solidFill>
                <a:latin typeface="Calibri"/>
                <a:cs typeface="Calibri"/>
              </a:rPr>
              <a:t>•</a:t>
            </a:r>
            <a:r>
              <a:rPr sz="2700" spc="54" baseline="3034" dirty="0" smtClean="0">
                <a:solidFill>
                  <a:srgbClr val="2E2B1F"/>
                </a:solidFill>
                <a:latin typeface="Calibri"/>
                <a:cs typeface="Calibri"/>
              </a:rPr>
              <a:t> </a:t>
            </a:r>
            <a:r>
              <a:rPr lang="en-US" sz="2700" baseline="3034" dirty="0" smtClean="0">
                <a:solidFill>
                  <a:srgbClr val="2E2B1F"/>
                </a:solidFill>
                <a:latin typeface="Calibri"/>
                <a:cs typeface="Calibri"/>
              </a:rPr>
              <a:t>Identifying</a:t>
            </a:r>
            <a:r>
              <a:rPr lang="en-US" sz="2700" dirty="0" smtClean="0">
                <a:solidFill>
                  <a:srgbClr val="2E2B1F"/>
                </a:solidFill>
                <a:latin typeface="Calibri"/>
                <a:cs typeface="Calibri"/>
              </a:rPr>
              <a:t> </a:t>
            </a:r>
            <a:r>
              <a:rPr lang="en-US" sz="2700" baseline="3034" dirty="0">
                <a:solidFill>
                  <a:srgbClr val="2E2B1F"/>
                </a:solidFill>
                <a:latin typeface="Calibri"/>
                <a:cs typeface="Calibri"/>
              </a:rPr>
              <a:t>key </a:t>
            </a:r>
            <a:r>
              <a:rPr lang="en-US" sz="2700" baseline="3034" dirty="0" smtClean="0">
                <a:solidFill>
                  <a:srgbClr val="2E2B1F"/>
                </a:solidFill>
                <a:latin typeface="Calibri"/>
                <a:cs typeface="Calibri"/>
              </a:rPr>
              <a:t>features.</a:t>
            </a:r>
            <a:endParaRPr sz="2700" baseline="3034" dirty="0">
              <a:solidFill>
                <a:srgbClr val="2E2B1F"/>
              </a:solidFill>
              <a:latin typeface="Calibri"/>
              <a:cs typeface="Calibri"/>
            </a:endParaRPr>
          </a:p>
          <a:p>
            <a:pPr marL="12700" marR="34289">
              <a:lnSpc>
                <a:spcPct val="101725"/>
              </a:lnSpc>
              <a:spcBef>
                <a:spcPts val="8"/>
              </a:spcBef>
            </a:pPr>
            <a:r>
              <a:rPr sz="1800" spc="0" dirty="0" smtClean="0">
                <a:solidFill>
                  <a:srgbClr val="2E2B1F"/>
                </a:solidFill>
                <a:latin typeface="Calibri"/>
                <a:cs typeface="Calibri"/>
              </a:rPr>
              <a:t>•</a:t>
            </a:r>
            <a:r>
              <a:rPr sz="1800" spc="54" dirty="0" smtClean="0">
                <a:solidFill>
                  <a:srgbClr val="2E2B1F"/>
                </a:solidFill>
                <a:latin typeface="Calibri"/>
                <a:cs typeface="Calibri"/>
              </a:rPr>
              <a:t> </a:t>
            </a:r>
            <a:r>
              <a:rPr sz="1800" spc="0" dirty="0" smtClean="0">
                <a:solidFill>
                  <a:srgbClr val="2E2B1F"/>
                </a:solidFill>
                <a:latin typeface="Calibri"/>
                <a:cs typeface="Calibri"/>
              </a:rPr>
              <a:t>Us</a:t>
            </a:r>
            <a:r>
              <a:rPr sz="1800" spc="-4" dirty="0" smtClean="0">
                <a:solidFill>
                  <a:srgbClr val="2E2B1F"/>
                </a:solidFill>
                <a:latin typeface="Calibri"/>
                <a:cs typeface="Calibri"/>
              </a:rPr>
              <a:t>i</a:t>
            </a:r>
            <a:r>
              <a:rPr sz="1800" spc="0" dirty="0" smtClean="0">
                <a:solidFill>
                  <a:srgbClr val="2E2B1F"/>
                </a:solidFill>
                <a:latin typeface="Calibri"/>
                <a:cs typeface="Calibri"/>
              </a:rPr>
              <a:t>ng</a:t>
            </a:r>
            <a:r>
              <a:rPr sz="1800" spc="4" dirty="0" smtClean="0">
                <a:solidFill>
                  <a:srgbClr val="2E2B1F"/>
                </a:solidFill>
                <a:latin typeface="Calibri"/>
                <a:cs typeface="Calibri"/>
              </a:rPr>
              <a:t> </a:t>
            </a:r>
            <a:r>
              <a:rPr sz="1800" spc="0" dirty="0" smtClean="0">
                <a:solidFill>
                  <a:srgbClr val="2E2B1F"/>
                </a:solidFill>
                <a:latin typeface="Calibri"/>
                <a:cs typeface="Calibri"/>
              </a:rPr>
              <a:t>u</a:t>
            </a:r>
            <a:r>
              <a:rPr sz="1800" spc="4" dirty="0" smtClean="0">
                <a:solidFill>
                  <a:srgbClr val="2E2B1F"/>
                </a:solidFill>
                <a:latin typeface="Calibri"/>
                <a:cs typeface="Calibri"/>
              </a:rPr>
              <a:t>n</a:t>
            </a:r>
            <a:r>
              <a:rPr sz="1800" spc="0" dirty="0" smtClean="0">
                <a:solidFill>
                  <a:srgbClr val="2E2B1F"/>
                </a:solidFill>
                <a:latin typeface="Calibri"/>
                <a:cs typeface="Calibri"/>
              </a:rPr>
              <a:t>d</a:t>
            </a:r>
            <a:r>
              <a:rPr sz="1800" spc="4" dirty="0" smtClean="0">
                <a:solidFill>
                  <a:srgbClr val="2E2B1F"/>
                </a:solidFill>
                <a:latin typeface="Calibri"/>
                <a:cs typeface="Calibri"/>
              </a:rPr>
              <a:t>e</a:t>
            </a:r>
            <a:r>
              <a:rPr sz="1800" spc="-39" dirty="0" smtClean="0">
                <a:solidFill>
                  <a:srgbClr val="2E2B1F"/>
                </a:solidFill>
                <a:latin typeface="Calibri"/>
                <a:cs typeface="Calibri"/>
              </a:rPr>
              <a:t>r</a:t>
            </a:r>
            <a:r>
              <a:rPr sz="1800" spc="-19" dirty="0" smtClean="0">
                <a:solidFill>
                  <a:srgbClr val="2E2B1F"/>
                </a:solidFill>
                <a:latin typeface="Calibri"/>
                <a:cs typeface="Calibri"/>
              </a:rPr>
              <a:t>s</a:t>
            </a:r>
            <a:r>
              <a:rPr sz="1800" spc="-25" dirty="0" smtClean="0">
                <a:solidFill>
                  <a:srgbClr val="2E2B1F"/>
                </a:solidFill>
                <a:latin typeface="Calibri"/>
                <a:cs typeface="Calibri"/>
              </a:rPr>
              <a:t>t</a:t>
            </a:r>
            <a:r>
              <a:rPr sz="1800" spc="0" dirty="0" smtClean="0">
                <a:solidFill>
                  <a:srgbClr val="2E2B1F"/>
                </a:solidFill>
                <a:latin typeface="Calibri"/>
                <a:cs typeface="Calibri"/>
              </a:rPr>
              <a:t>an</a:t>
            </a:r>
            <a:r>
              <a:rPr sz="1800" spc="4" dirty="0" smtClean="0">
                <a:solidFill>
                  <a:srgbClr val="2E2B1F"/>
                </a:solidFill>
                <a:latin typeface="Calibri"/>
                <a:cs typeface="Calibri"/>
              </a:rPr>
              <a:t>d</a:t>
            </a:r>
            <a:r>
              <a:rPr sz="1800" spc="-4" dirty="0" smtClean="0">
                <a:solidFill>
                  <a:srgbClr val="2E2B1F"/>
                </a:solidFill>
                <a:latin typeface="Calibri"/>
                <a:cs typeface="Calibri"/>
              </a:rPr>
              <a:t>i</a:t>
            </a:r>
            <a:r>
              <a:rPr sz="1800" spc="0" dirty="0" smtClean="0">
                <a:solidFill>
                  <a:srgbClr val="2E2B1F"/>
                </a:solidFill>
                <a:latin typeface="Calibri"/>
                <a:cs typeface="Calibri"/>
              </a:rPr>
              <a:t>ng</a:t>
            </a:r>
            <a:r>
              <a:rPr sz="1800" spc="-4" dirty="0" smtClean="0">
                <a:solidFill>
                  <a:srgbClr val="2E2B1F"/>
                </a:solidFill>
                <a:latin typeface="Calibri"/>
                <a:cs typeface="Calibri"/>
              </a:rPr>
              <a:t> </a:t>
            </a:r>
            <a:r>
              <a:rPr sz="1800" spc="0" dirty="0" smtClean="0">
                <a:solidFill>
                  <a:srgbClr val="2E2B1F"/>
                </a:solidFill>
                <a:latin typeface="Calibri"/>
                <a:cs typeface="Calibri"/>
              </a:rPr>
              <a:t>of </a:t>
            </a:r>
            <a:r>
              <a:rPr sz="1800" spc="-14" dirty="0" smtClean="0">
                <a:solidFill>
                  <a:srgbClr val="2E2B1F"/>
                </a:solidFill>
                <a:latin typeface="Calibri"/>
                <a:cs typeface="Calibri"/>
              </a:rPr>
              <a:t>c</a:t>
            </a:r>
            <a:r>
              <a:rPr lang="en-US" dirty="0" smtClean="0">
                <a:solidFill>
                  <a:srgbClr val="2E2B1F"/>
                </a:solidFill>
                <a:latin typeface="Calibri"/>
                <a:cs typeface="Calibri"/>
              </a:rPr>
              <a:t>ustomer</a:t>
            </a:r>
            <a:r>
              <a:rPr sz="1800" spc="-14" dirty="0" smtClean="0">
                <a:solidFill>
                  <a:srgbClr val="2E2B1F"/>
                </a:solidFill>
                <a:latin typeface="Calibri"/>
                <a:cs typeface="Calibri"/>
              </a:rPr>
              <a:t> </a:t>
            </a:r>
            <a:r>
              <a:rPr sz="1800" spc="0" dirty="0" smtClean="0">
                <a:solidFill>
                  <a:srgbClr val="2E2B1F"/>
                </a:solidFill>
                <a:latin typeface="Calibri"/>
                <a:cs typeface="Calibri"/>
              </a:rPr>
              <a:t>p</a:t>
            </a:r>
            <a:r>
              <a:rPr sz="1800" spc="-25" dirty="0" smtClean="0">
                <a:solidFill>
                  <a:srgbClr val="2E2B1F"/>
                </a:solidFill>
                <a:latin typeface="Calibri"/>
                <a:cs typeface="Calibri"/>
              </a:rPr>
              <a:t>r</a:t>
            </a:r>
            <a:r>
              <a:rPr sz="1800" spc="-9" dirty="0" smtClean="0">
                <a:solidFill>
                  <a:srgbClr val="2E2B1F"/>
                </a:solidFill>
                <a:latin typeface="Calibri"/>
                <a:cs typeface="Calibri"/>
              </a:rPr>
              <a:t>e</a:t>
            </a:r>
            <a:r>
              <a:rPr sz="1800" spc="-44" dirty="0" smtClean="0">
                <a:solidFill>
                  <a:srgbClr val="2E2B1F"/>
                </a:solidFill>
                <a:latin typeface="Calibri"/>
                <a:cs typeface="Calibri"/>
              </a:rPr>
              <a:t>f</a:t>
            </a:r>
            <a:r>
              <a:rPr sz="1800" spc="0" dirty="0" smtClean="0">
                <a:solidFill>
                  <a:srgbClr val="2E2B1F"/>
                </a:solidFill>
                <a:latin typeface="Calibri"/>
                <a:cs typeface="Calibri"/>
              </a:rPr>
              <a:t>e</a:t>
            </a:r>
            <a:r>
              <a:rPr sz="1800" spc="-25" dirty="0" smtClean="0">
                <a:solidFill>
                  <a:srgbClr val="2E2B1F"/>
                </a:solidFill>
                <a:latin typeface="Calibri"/>
                <a:cs typeface="Calibri"/>
              </a:rPr>
              <a:t>r</a:t>
            </a:r>
            <a:r>
              <a:rPr sz="1800" spc="0" dirty="0" smtClean="0">
                <a:solidFill>
                  <a:srgbClr val="2E2B1F"/>
                </a:solidFill>
                <a:latin typeface="Calibri"/>
                <a:cs typeface="Calibri"/>
              </a:rPr>
              <a:t>e</a:t>
            </a:r>
            <a:r>
              <a:rPr sz="1800" spc="4" dirty="0" smtClean="0">
                <a:solidFill>
                  <a:srgbClr val="2E2B1F"/>
                </a:solidFill>
                <a:latin typeface="Calibri"/>
                <a:cs typeface="Calibri"/>
              </a:rPr>
              <a:t>n</a:t>
            </a:r>
            <a:r>
              <a:rPr sz="1800" spc="-4" dirty="0" smtClean="0">
                <a:solidFill>
                  <a:srgbClr val="2E2B1F"/>
                </a:solidFill>
                <a:latin typeface="Calibri"/>
                <a:cs typeface="Calibri"/>
              </a:rPr>
              <a:t>c</a:t>
            </a:r>
            <a:r>
              <a:rPr sz="1800" spc="0" dirty="0" smtClean="0">
                <a:solidFill>
                  <a:srgbClr val="2E2B1F"/>
                </a:solidFill>
                <a:latin typeface="Calibri"/>
                <a:cs typeface="Calibri"/>
              </a:rPr>
              <a:t>es</a:t>
            </a:r>
            <a:endParaRPr sz="1800" dirty="0">
              <a:latin typeface="Calibri"/>
              <a:cs typeface="Calibri"/>
            </a:endParaRPr>
          </a:p>
        </p:txBody>
      </p:sp>
      <p:sp>
        <p:nvSpPr>
          <p:cNvPr id="6" name="object 6"/>
          <p:cNvSpPr txBox="1"/>
          <p:nvPr/>
        </p:nvSpPr>
        <p:spPr>
          <a:xfrm>
            <a:off x="319836" y="3739515"/>
            <a:ext cx="885749" cy="503936"/>
          </a:xfrm>
          <a:prstGeom prst="rect">
            <a:avLst/>
          </a:prstGeom>
        </p:spPr>
        <p:txBody>
          <a:bodyPr wrap="square" lIns="0" tIns="0" rIns="0" bIns="0" rtlCol="0">
            <a:noAutofit/>
          </a:bodyPr>
          <a:lstStyle/>
          <a:p>
            <a:pPr marL="62102" marR="80030" algn="ctr">
              <a:lnSpc>
                <a:spcPts val="1935"/>
              </a:lnSpc>
              <a:spcBef>
                <a:spcPts val="96"/>
              </a:spcBef>
            </a:pPr>
            <a:r>
              <a:rPr sz="2700" spc="-39" baseline="3034" dirty="0" smtClean="0">
                <a:solidFill>
                  <a:srgbClr val="FFFFFF"/>
                </a:solidFill>
                <a:latin typeface="Calibri"/>
                <a:cs typeface="Calibri"/>
              </a:rPr>
              <a:t>R</a:t>
            </a:r>
            <a:r>
              <a:rPr sz="2700" spc="0" baseline="3034" dirty="0" smtClean="0">
                <a:solidFill>
                  <a:srgbClr val="FFFFFF"/>
                </a:solidFill>
                <a:latin typeface="Calibri"/>
                <a:cs typeface="Calibri"/>
              </a:rPr>
              <a:t>e</a:t>
            </a:r>
            <a:r>
              <a:rPr sz="2700" spc="4" baseline="3034" dirty="0" smtClean="0">
                <a:solidFill>
                  <a:srgbClr val="FFFFFF"/>
                </a:solidFill>
                <a:latin typeface="Calibri"/>
                <a:cs typeface="Calibri"/>
              </a:rPr>
              <a:t>d</a:t>
            </a:r>
            <a:r>
              <a:rPr sz="2700" spc="0" baseline="3034" dirty="0" smtClean="0">
                <a:solidFill>
                  <a:srgbClr val="FFFFFF"/>
                </a:solidFill>
                <a:latin typeface="Calibri"/>
                <a:cs typeface="Calibri"/>
              </a:rPr>
              <a:t>uce</a:t>
            </a:r>
            <a:endParaRPr sz="1800" dirty="0">
              <a:latin typeface="Calibri"/>
              <a:cs typeface="Calibri"/>
            </a:endParaRPr>
          </a:p>
          <a:p>
            <a:pPr algn="ctr">
              <a:lnSpc>
                <a:spcPts val="1970"/>
              </a:lnSpc>
              <a:spcBef>
                <a:spcPts val="1"/>
              </a:spcBef>
            </a:pPr>
            <a:r>
              <a:rPr lang="en-US" sz="2700" spc="-100" baseline="3034" dirty="0" smtClean="0">
                <a:solidFill>
                  <a:srgbClr val="FFFFFF"/>
                </a:solidFill>
                <a:latin typeface="Calibri"/>
                <a:cs typeface="Calibri"/>
              </a:rPr>
              <a:t>Features</a:t>
            </a:r>
            <a:endParaRPr sz="1800" dirty="0">
              <a:latin typeface="Calibri"/>
              <a:cs typeface="Calibri"/>
            </a:endParaRPr>
          </a:p>
        </p:txBody>
      </p:sp>
      <p:sp>
        <p:nvSpPr>
          <p:cNvPr id="5" name="object 5"/>
          <p:cNvSpPr txBox="1"/>
          <p:nvPr/>
        </p:nvSpPr>
        <p:spPr>
          <a:xfrm>
            <a:off x="1325880" y="4593367"/>
            <a:ext cx="6774528" cy="699687"/>
          </a:xfrm>
          <a:prstGeom prst="rect">
            <a:avLst/>
          </a:prstGeom>
        </p:spPr>
        <p:txBody>
          <a:bodyPr wrap="square" lIns="0" tIns="0" rIns="0" bIns="0" rtlCol="0">
            <a:noAutofit/>
          </a:bodyPr>
          <a:lstStyle/>
          <a:p>
            <a:pPr marL="12700">
              <a:lnSpc>
                <a:spcPts val="1935"/>
              </a:lnSpc>
              <a:spcBef>
                <a:spcPts val="96"/>
              </a:spcBef>
            </a:pPr>
            <a:r>
              <a:rPr sz="2700" spc="0" baseline="3034" dirty="0" smtClean="0">
                <a:solidFill>
                  <a:srgbClr val="2E2B1F"/>
                </a:solidFill>
                <a:latin typeface="Calibri"/>
                <a:cs typeface="Calibri"/>
              </a:rPr>
              <a:t>•</a:t>
            </a:r>
            <a:r>
              <a:rPr sz="2700" spc="54" baseline="3034" dirty="0" smtClean="0">
                <a:solidFill>
                  <a:srgbClr val="2E2B1F"/>
                </a:solidFill>
                <a:latin typeface="Calibri"/>
                <a:cs typeface="Calibri"/>
              </a:rPr>
              <a:t> </a:t>
            </a:r>
            <a:r>
              <a:rPr lang="en-US" sz="2700" baseline="3034" dirty="0" smtClean="0">
                <a:solidFill>
                  <a:srgbClr val="2E2B1F"/>
                </a:solidFill>
                <a:cs typeface="Calibri"/>
              </a:rPr>
              <a:t>14</a:t>
            </a:r>
            <a:r>
              <a:rPr lang="en-US" sz="2700" dirty="0" smtClean="0">
                <a:solidFill>
                  <a:srgbClr val="2E2B1F"/>
                </a:solidFill>
                <a:cs typeface="Calibri"/>
              </a:rPr>
              <a:t> </a:t>
            </a:r>
            <a:r>
              <a:rPr lang="en-US" sz="2700" spc="-100" baseline="3034" dirty="0">
                <a:solidFill>
                  <a:srgbClr val="2E2B1F"/>
                </a:solidFill>
                <a:cs typeface="Calibri"/>
              </a:rPr>
              <a:t>Features</a:t>
            </a:r>
            <a:r>
              <a:rPr lang="en-US" sz="2700" spc="4" baseline="3034" dirty="0">
                <a:solidFill>
                  <a:srgbClr val="2E2B1F"/>
                </a:solidFill>
                <a:cs typeface="Calibri"/>
              </a:rPr>
              <a:t> </a:t>
            </a:r>
            <a:r>
              <a:rPr lang="en-US" sz="2700" baseline="3034" dirty="0">
                <a:solidFill>
                  <a:srgbClr val="2E2B1F"/>
                </a:solidFill>
                <a:cs typeface="Calibri"/>
              </a:rPr>
              <a:t>x</a:t>
            </a:r>
            <a:r>
              <a:rPr lang="en-US" sz="2700" spc="-9" baseline="3034" dirty="0">
                <a:solidFill>
                  <a:srgbClr val="2E2B1F"/>
                </a:solidFill>
                <a:cs typeface="Calibri"/>
              </a:rPr>
              <a:t> </a:t>
            </a:r>
            <a:r>
              <a:rPr lang="en-US" sz="2700" spc="9" baseline="3034" dirty="0">
                <a:solidFill>
                  <a:srgbClr val="2E2B1F"/>
                </a:solidFill>
                <a:cs typeface="Calibri"/>
              </a:rPr>
              <a:t> </a:t>
            </a:r>
            <a:r>
              <a:rPr lang="en-US" sz="2700" spc="9" baseline="3034" dirty="0" smtClean="0">
                <a:solidFill>
                  <a:srgbClr val="2E2B1F"/>
                </a:solidFill>
                <a:cs typeface="Calibri"/>
              </a:rPr>
              <a:t>3872 </a:t>
            </a:r>
            <a:r>
              <a:rPr lang="en-US" sz="2700" baseline="3034" dirty="0" smtClean="0">
                <a:solidFill>
                  <a:srgbClr val="2E2B1F"/>
                </a:solidFill>
                <a:cs typeface="Calibri"/>
              </a:rPr>
              <a:t>Cu</a:t>
            </a:r>
            <a:r>
              <a:rPr lang="en-US" sz="2700" spc="-14" baseline="3034" dirty="0" smtClean="0">
                <a:solidFill>
                  <a:srgbClr val="2E2B1F"/>
                </a:solidFill>
                <a:cs typeface="Calibri"/>
              </a:rPr>
              <a:t>st</a:t>
            </a:r>
            <a:r>
              <a:rPr lang="en-US" sz="2700" baseline="3034" dirty="0" smtClean="0">
                <a:solidFill>
                  <a:srgbClr val="2E2B1F"/>
                </a:solidFill>
                <a:cs typeface="Calibri"/>
              </a:rPr>
              <a:t>ome</a:t>
            </a:r>
            <a:r>
              <a:rPr lang="en-US" sz="2700" spc="-34" baseline="3034" dirty="0" smtClean="0">
                <a:solidFill>
                  <a:srgbClr val="2E2B1F"/>
                </a:solidFill>
                <a:cs typeface="Calibri"/>
              </a:rPr>
              <a:t>rs</a:t>
            </a:r>
          </a:p>
          <a:p>
            <a:pPr marL="12700">
              <a:lnSpc>
                <a:spcPts val="1935"/>
              </a:lnSpc>
              <a:spcBef>
                <a:spcPts val="96"/>
              </a:spcBef>
            </a:pPr>
            <a:r>
              <a:rPr lang="en-US" sz="2700" baseline="3034" dirty="0">
                <a:solidFill>
                  <a:srgbClr val="2E2B1F"/>
                </a:solidFill>
                <a:cs typeface="Calibri"/>
              </a:rPr>
              <a:t>•</a:t>
            </a:r>
            <a:r>
              <a:rPr lang="en-US" sz="2700" spc="54" baseline="3034" dirty="0">
                <a:solidFill>
                  <a:srgbClr val="2E2B1F"/>
                </a:solidFill>
                <a:cs typeface="Calibri"/>
              </a:rPr>
              <a:t> </a:t>
            </a:r>
            <a:r>
              <a:rPr lang="en-US" sz="2700" baseline="3034" dirty="0" smtClean="0">
                <a:solidFill>
                  <a:srgbClr val="2E2B1F"/>
                </a:solidFill>
                <a:cs typeface="Calibri"/>
              </a:rPr>
              <a:t>Essentials: Airport</a:t>
            </a:r>
            <a:r>
              <a:rPr lang="en-US" sz="2700" dirty="0" smtClean="0">
                <a:solidFill>
                  <a:srgbClr val="2E2B1F"/>
                </a:solidFill>
                <a:cs typeface="Calibri"/>
              </a:rPr>
              <a:t> </a:t>
            </a:r>
            <a:r>
              <a:rPr lang="en-US" sz="2700" spc="-100" baseline="3034" dirty="0">
                <a:solidFill>
                  <a:srgbClr val="2E2B1F"/>
                </a:solidFill>
                <a:cs typeface="Calibri"/>
              </a:rPr>
              <a:t>Parking, Rental Cars, </a:t>
            </a:r>
            <a:r>
              <a:rPr lang="en-US" sz="2700" spc="-100" baseline="3034" dirty="0" smtClean="0">
                <a:solidFill>
                  <a:srgbClr val="2E2B1F"/>
                </a:solidFill>
                <a:cs typeface="Calibri"/>
              </a:rPr>
              <a:t>Screen Information, </a:t>
            </a:r>
            <a:r>
              <a:rPr lang="en-US" sz="2700" spc="-100" baseline="3034" dirty="0">
                <a:solidFill>
                  <a:srgbClr val="2E2B1F"/>
                </a:solidFill>
                <a:cs typeface="Calibri"/>
              </a:rPr>
              <a:t>Retail Shops, </a:t>
            </a:r>
            <a:endParaRPr lang="en-US" sz="2700" spc="-100" baseline="3034" dirty="0" smtClean="0">
              <a:solidFill>
                <a:srgbClr val="2E2B1F"/>
              </a:solidFill>
              <a:cs typeface="Calibri"/>
            </a:endParaRPr>
          </a:p>
          <a:p>
            <a:pPr marL="12700">
              <a:lnSpc>
                <a:spcPts val="1935"/>
              </a:lnSpc>
              <a:spcBef>
                <a:spcPts val="96"/>
              </a:spcBef>
            </a:pPr>
            <a:r>
              <a:rPr lang="en-US" sz="2700" spc="-100" baseline="3034" dirty="0">
                <a:solidFill>
                  <a:srgbClr val="2E2B1F"/>
                </a:solidFill>
                <a:cs typeface="Calibri"/>
              </a:rPr>
              <a:t> </a:t>
            </a:r>
            <a:r>
              <a:rPr lang="en-US" sz="2700" spc="-100" baseline="3034" dirty="0" smtClean="0">
                <a:solidFill>
                  <a:srgbClr val="2E2B1F"/>
                </a:solidFill>
                <a:cs typeface="Calibri"/>
              </a:rPr>
              <a:t>                          Cleanliness, Signs and Directions,</a:t>
            </a:r>
            <a:r>
              <a:rPr lang="en-US" sz="2700" spc="-100" dirty="0" smtClean="0">
                <a:solidFill>
                  <a:srgbClr val="2E2B1F"/>
                </a:solidFill>
                <a:cs typeface="Calibri"/>
              </a:rPr>
              <a:t> </a:t>
            </a:r>
            <a:r>
              <a:rPr lang="en-US" sz="2700" spc="-100" baseline="3034" dirty="0">
                <a:solidFill>
                  <a:srgbClr val="2E2B1F"/>
                </a:solidFill>
                <a:cs typeface="Calibri"/>
              </a:rPr>
              <a:t>Information Booth</a:t>
            </a:r>
          </a:p>
          <a:p>
            <a:pPr marL="12700">
              <a:lnSpc>
                <a:spcPts val="1935"/>
              </a:lnSpc>
              <a:spcBef>
                <a:spcPts val="96"/>
              </a:spcBef>
            </a:pPr>
            <a:endParaRPr lang="en-US" sz="2700" spc="-34" baseline="3034" dirty="0" smtClean="0">
              <a:solidFill>
                <a:srgbClr val="2E2B1F"/>
              </a:solidFill>
              <a:cs typeface="Calibri"/>
            </a:endParaRPr>
          </a:p>
        </p:txBody>
      </p:sp>
      <p:sp>
        <p:nvSpPr>
          <p:cNvPr id="4" name="object 4"/>
          <p:cNvSpPr txBox="1"/>
          <p:nvPr/>
        </p:nvSpPr>
        <p:spPr>
          <a:xfrm>
            <a:off x="399084" y="4985537"/>
            <a:ext cx="725976" cy="504164"/>
          </a:xfrm>
          <a:prstGeom prst="rect">
            <a:avLst/>
          </a:prstGeom>
        </p:spPr>
        <p:txBody>
          <a:bodyPr wrap="square" lIns="0" tIns="0" rIns="0" bIns="0" rtlCol="0">
            <a:noAutofit/>
          </a:bodyPr>
          <a:lstStyle/>
          <a:p>
            <a:pPr algn="ctr">
              <a:lnSpc>
                <a:spcPts val="1935"/>
              </a:lnSpc>
              <a:spcBef>
                <a:spcPts val="96"/>
              </a:spcBef>
            </a:pPr>
            <a:endParaRPr lang="en-US" sz="2700" spc="-44" baseline="3034" dirty="0" smtClean="0">
              <a:solidFill>
                <a:srgbClr val="FFFFFF"/>
              </a:solidFill>
              <a:latin typeface="Calibri"/>
              <a:cs typeface="Calibri"/>
            </a:endParaRPr>
          </a:p>
          <a:p>
            <a:pPr algn="ctr">
              <a:lnSpc>
                <a:spcPts val="1935"/>
              </a:lnSpc>
              <a:spcBef>
                <a:spcPts val="96"/>
              </a:spcBef>
            </a:pPr>
            <a:r>
              <a:rPr lang="en-US" sz="2700" spc="-44" baseline="3034" dirty="0" smtClean="0">
                <a:solidFill>
                  <a:srgbClr val="FFFFFF"/>
                </a:solidFill>
                <a:latin typeface="Calibri"/>
                <a:cs typeface="Calibri"/>
              </a:rPr>
              <a:t>Final</a:t>
            </a:r>
            <a:endParaRPr sz="1800" dirty="0">
              <a:latin typeface="Calibri"/>
              <a:cs typeface="Calibri"/>
            </a:endParaRPr>
          </a:p>
        </p:txBody>
      </p:sp>
      <p:sp>
        <p:nvSpPr>
          <p:cNvPr id="2" name="object 2"/>
          <p:cNvSpPr txBox="1"/>
          <p:nvPr/>
        </p:nvSpPr>
        <p:spPr>
          <a:xfrm>
            <a:off x="522833" y="6357467"/>
            <a:ext cx="499207" cy="254304"/>
          </a:xfrm>
          <a:prstGeom prst="rect">
            <a:avLst/>
          </a:prstGeom>
        </p:spPr>
        <p:txBody>
          <a:bodyPr wrap="square" lIns="0" tIns="0" rIns="0" bIns="0" rtlCol="0">
            <a:noAutofit/>
          </a:bodyPr>
          <a:lstStyle/>
          <a:p>
            <a:pPr marL="12700">
              <a:lnSpc>
                <a:spcPts val="1935"/>
              </a:lnSpc>
              <a:spcBef>
                <a:spcPts val="96"/>
              </a:spcBef>
            </a:pPr>
            <a:r>
              <a:rPr sz="2700" spc="0" baseline="3034" dirty="0" smtClean="0">
                <a:solidFill>
                  <a:srgbClr val="FFFFFF"/>
                </a:solidFill>
                <a:latin typeface="Calibri"/>
                <a:cs typeface="Calibri"/>
              </a:rPr>
              <a:t>F</a:t>
            </a:r>
            <a:r>
              <a:rPr sz="2700" spc="-4" baseline="3034" dirty="0" smtClean="0">
                <a:solidFill>
                  <a:srgbClr val="FFFFFF"/>
                </a:solidFill>
                <a:latin typeface="Calibri"/>
                <a:cs typeface="Calibri"/>
              </a:rPr>
              <a:t>i</a:t>
            </a:r>
            <a:r>
              <a:rPr sz="2700" spc="0" baseline="3034" dirty="0" smtClean="0">
                <a:solidFill>
                  <a:srgbClr val="FFFFFF"/>
                </a:solidFill>
                <a:latin typeface="Calibri"/>
                <a:cs typeface="Calibri"/>
              </a:rPr>
              <a:t>nal</a:t>
            </a:r>
            <a:endParaRPr sz="1800">
              <a:latin typeface="Calibri"/>
              <a:cs typeface="Calibri"/>
            </a:endParaRPr>
          </a:p>
        </p:txBody>
      </p:sp>
    </p:spTree>
    <p:extLst>
      <p:ext uri="{BB962C8B-B14F-4D97-AF65-F5344CB8AC3E}">
        <p14:creationId xmlns:p14="http://schemas.microsoft.com/office/powerpoint/2010/main" val="2608777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r>
              <a:rPr lang="en-US" sz="2000" spc="-94" dirty="0" smtClean="0">
                <a:solidFill>
                  <a:srgbClr val="675E46"/>
                </a:solidFill>
                <a:latin typeface="Cambria"/>
              </a:rPr>
              <a:t>Dependency </a:t>
            </a:r>
            <a:r>
              <a:rPr lang="en-US" sz="2000" spc="-94" dirty="0">
                <a:solidFill>
                  <a:srgbClr val="675E46"/>
                </a:solidFill>
                <a:latin typeface="Cambria"/>
              </a:rPr>
              <a:t>patterns can be extracted from data by using data </a:t>
            </a:r>
            <a:r>
              <a:rPr lang="en-US" sz="2000" spc="-94" dirty="0" smtClean="0">
                <a:solidFill>
                  <a:srgbClr val="675E46"/>
                </a:solidFill>
                <a:latin typeface="Cambria"/>
              </a:rPr>
              <a:t>mining  techniques.</a:t>
            </a:r>
          </a:p>
          <a:p>
            <a:endParaRPr lang="en-US" dirty="0"/>
          </a:p>
        </p:txBody>
      </p:sp>
      <p:sp>
        <p:nvSpPr>
          <p:cNvPr id="11"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12"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13"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14" name="object 14"/>
          <p:cNvSpPr/>
          <p:nvPr/>
        </p:nvSpPr>
        <p:spPr>
          <a:xfrm>
            <a:off x="1973580" y="1374648"/>
            <a:ext cx="4267200" cy="4146804"/>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2001496" y="1427861"/>
            <a:ext cx="4160770" cy="4039726"/>
          </a:xfrm>
          <a:custGeom>
            <a:avLst/>
            <a:gdLst/>
            <a:ahLst/>
            <a:cxnLst/>
            <a:rect l="l" t="t" r="r" b="b"/>
            <a:pathLst>
              <a:path w="4160770" h="4039726">
                <a:moveTo>
                  <a:pt x="507505" y="1013249"/>
                </a:moveTo>
                <a:lnTo>
                  <a:pt x="586994" y="892314"/>
                </a:lnTo>
                <a:lnTo>
                  <a:pt x="676836" y="776875"/>
                </a:lnTo>
                <a:lnTo>
                  <a:pt x="776979" y="667598"/>
                </a:lnTo>
                <a:lnTo>
                  <a:pt x="887372" y="565150"/>
                </a:lnTo>
                <a:lnTo>
                  <a:pt x="962175" y="673226"/>
                </a:lnTo>
                <a:lnTo>
                  <a:pt x="966747" y="349376"/>
                </a:lnTo>
                <a:lnTo>
                  <a:pt x="672361" y="254253"/>
                </a:lnTo>
                <a:lnTo>
                  <a:pt x="747164" y="362458"/>
                </a:lnTo>
                <a:lnTo>
                  <a:pt x="704917" y="398694"/>
                </a:lnTo>
                <a:lnTo>
                  <a:pt x="663721" y="435989"/>
                </a:lnTo>
                <a:lnTo>
                  <a:pt x="623592" y="474316"/>
                </a:lnTo>
                <a:lnTo>
                  <a:pt x="584549" y="513654"/>
                </a:lnTo>
                <a:lnTo>
                  <a:pt x="546607" y="553975"/>
                </a:lnTo>
                <a:lnTo>
                  <a:pt x="509783" y="595258"/>
                </a:lnTo>
                <a:lnTo>
                  <a:pt x="474095" y="637477"/>
                </a:lnTo>
                <a:lnTo>
                  <a:pt x="439558" y="680608"/>
                </a:lnTo>
                <a:lnTo>
                  <a:pt x="406189" y="724626"/>
                </a:lnTo>
                <a:lnTo>
                  <a:pt x="374006" y="769508"/>
                </a:lnTo>
                <a:lnTo>
                  <a:pt x="343025" y="815230"/>
                </a:lnTo>
                <a:lnTo>
                  <a:pt x="313263" y="861766"/>
                </a:lnTo>
                <a:lnTo>
                  <a:pt x="284736" y="909092"/>
                </a:lnTo>
                <a:lnTo>
                  <a:pt x="257462" y="957185"/>
                </a:lnTo>
                <a:lnTo>
                  <a:pt x="231457" y="1006020"/>
                </a:lnTo>
                <a:lnTo>
                  <a:pt x="206737" y="1055573"/>
                </a:lnTo>
                <a:lnTo>
                  <a:pt x="183321" y="1105819"/>
                </a:lnTo>
                <a:lnTo>
                  <a:pt x="161223" y="1156734"/>
                </a:lnTo>
                <a:lnTo>
                  <a:pt x="140462" y="1208294"/>
                </a:lnTo>
                <a:lnTo>
                  <a:pt x="121054" y="1260475"/>
                </a:lnTo>
                <a:lnTo>
                  <a:pt x="70216" y="1423477"/>
                </a:lnTo>
                <a:lnTo>
                  <a:pt x="33311" y="1587417"/>
                </a:lnTo>
                <a:lnTo>
                  <a:pt x="10014" y="1751609"/>
                </a:lnTo>
                <a:lnTo>
                  <a:pt x="0" y="1915371"/>
                </a:lnTo>
                <a:lnTo>
                  <a:pt x="2944" y="2078017"/>
                </a:lnTo>
                <a:lnTo>
                  <a:pt x="18522" y="2238864"/>
                </a:lnTo>
                <a:lnTo>
                  <a:pt x="46410" y="2397228"/>
                </a:lnTo>
                <a:lnTo>
                  <a:pt x="86282" y="2552424"/>
                </a:lnTo>
                <a:lnTo>
                  <a:pt x="137815" y="2703769"/>
                </a:lnTo>
                <a:lnTo>
                  <a:pt x="200683" y="2850578"/>
                </a:lnTo>
                <a:lnTo>
                  <a:pt x="274562" y="2992167"/>
                </a:lnTo>
                <a:lnTo>
                  <a:pt x="359127" y="3127853"/>
                </a:lnTo>
                <a:lnTo>
                  <a:pt x="454054" y="3256951"/>
                </a:lnTo>
                <a:lnTo>
                  <a:pt x="559018" y="3378777"/>
                </a:lnTo>
                <a:lnTo>
                  <a:pt x="673694" y="3492646"/>
                </a:lnTo>
                <a:lnTo>
                  <a:pt x="797759" y="3597876"/>
                </a:lnTo>
                <a:lnTo>
                  <a:pt x="930886" y="3693781"/>
                </a:lnTo>
                <a:lnTo>
                  <a:pt x="1072752" y="3779679"/>
                </a:lnTo>
                <a:lnTo>
                  <a:pt x="1223032" y="3854883"/>
                </a:lnTo>
                <a:lnTo>
                  <a:pt x="1381402" y="3918712"/>
                </a:lnTo>
                <a:lnTo>
                  <a:pt x="1544423" y="3969535"/>
                </a:lnTo>
                <a:lnTo>
                  <a:pt x="1708378" y="4006429"/>
                </a:lnTo>
                <a:lnTo>
                  <a:pt x="1872586" y="4029718"/>
                </a:lnTo>
                <a:lnTo>
                  <a:pt x="2036360" y="4039726"/>
                </a:lnTo>
                <a:lnTo>
                  <a:pt x="2199018" y="4036777"/>
                </a:lnTo>
                <a:lnTo>
                  <a:pt x="2359875" y="4021195"/>
                </a:lnTo>
                <a:lnTo>
                  <a:pt x="2518247" y="3993305"/>
                </a:lnTo>
                <a:lnTo>
                  <a:pt x="2673451" y="3953431"/>
                </a:lnTo>
                <a:lnTo>
                  <a:pt x="2824802" y="3901897"/>
                </a:lnTo>
                <a:lnTo>
                  <a:pt x="2971616" y="3839029"/>
                </a:lnTo>
                <a:lnTo>
                  <a:pt x="3113210" y="3765148"/>
                </a:lnTo>
                <a:lnTo>
                  <a:pt x="3248899" y="3680582"/>
                </a:lnTo>
                <a:lnTo>
                  <a:pt x="3378000" y="3585652"/>
                </a:lnTo>
                <a:lnTo>
                  <a:pt x="3499828" y="3480685"/>
                </a:lnTo>
                <a:lnTo>
                  <a:pt x="3613699" y="3366003"/>
                </a:lnTo>
                <a:lnTo>
                  <a:pt x="3718929" y="3241932"/>
                </a:lnTo>
                <a:lnTo>
                  <a:pt x="3814835" y="3108795"/>
                </a:lnTo>
                <a:lnTo>
                  <a:pt x="3900733" y="2966918"/>
                </a:lnTo>
                <a:lnTo>
                  <a:pt x="3975938" y="2816623"/>
                </a:lnTo>
                <a:lnTo>
                  <a:pt x="4039766" y="2658237"/>
                </a:lnTo>
                <a:lnTo>
                  <a:pt x="4090586" y="2495234"/>
                </a:lnTo>
                <a:lnTo>
                  <a:pt x="4127478" y="2331294"/>
                </a:lnTo>
                <a:lnTo>
                  <a:pt x="4150764" y="2167102"/>
                </a:lnTo>
                <a:lnTo>
                  <a:pt x="4160770" y="2003340"/>
                </a:lnTo>
                <a:lnTo>
                  <a:pt x="4157820" y="1840694"/>
                </a:lnTo>
                <a:lnTo>
                  <a:pt x="4142238" y="1679847"/>
                </a:lnTo>
                <a:lnTo>
                  <a:pt x="4114348" y="1521483"/>
                </a:lnTo>
                <a:lnTo>
                  <a:pt x="4074474" y="1366287"/>
                </a:lnTo>
                <a:lnTo>
                  <a:pt x="4022941" y="1214942"/>
                </a:lnTo>
                <a:lnTo>
                  <a:pt x="3960073" y="1068133"/>
                </a:lnTo>
                <a:lnTo>
                  <a:pt x="3886194" y="926544"/>
                </a:lnTo>
                <a:lnTo>
                  <a:pt x="3801629" y="790858"/>
                </a:lnTo>
                <a:lnTo>
                  <a:pt x="3706701" y="661760"/>
                </a:lnTo>
                <a:lnTo>
                  <a:pt x="3601734" y="539934"/>
                </a:lnTo>
                <a:lnTo>
                  <a:pt x="3487054" y="426065"/>
                </a:lnTo>
                <a:lnTo>
                  <a:pt x="3362984" y="320835"/>
                </a:lnTo>
                <a:lnTo>
                  <a:pt x="3229848" y="224930"/>
                </a:lnTo>
                <a:lnTo>
                  <a:pt x="3087971" y="139032"/>
                </a:lnTo>
                <a:lnTo>
                  <a:pt x="2937678" y="63828"/>
                </a:lnTo>
                <a:lnTo>
                  <a:pt x="2779291" y="0"/>
                </a:lnTo>
                <a:lnTo>
                  <a:pt x="2696868" y="231012"/>
                </a:lnTo>
                <a:lnTo>
                  <a:pt x="2741839" y="247723"/>
                </a:lnTo>
                <a:lnTo>
                  <a:pt x="2786289" y="265574"/>
                </a:lnTo>
                <a:lnTo>
                  <a:pt x="2830198" y="284552"/>
                </a:lnTo>
                <a:lnTo>
                  <a:pt x="2873546" y="304644"/>
                </a:lnTo>
                <a:lnTo>
                  <a:pt x="2916314" y="325836"/>
                </a:lnTo>
                <a:lnTo>
                  <a:pt x="2958481" y="348114"/>
                </a:lnTo>
                <a:lnTo>
                  <a:pt x="3000028" y="371465"/>
                </a:lnTo>
                <a:lnTo>
                  <a:pt x="3040934" y="395875"/>
                </a:lnTo>
                <a:lnTo>
                  <a:pt x="3081180" y="421330"/>
                </a:lnTo>
                <a:lnTo>
                  <a:pt x="3120746" y="447817"/>
                </a:lnTo>
                <a:lnTo>
                  <a:pt x="3159612" y="475323"/>
                </a:lnTo>
                <a:lnTo>
                  <a:pt x="3197758" y="503833"/>
                </a:lnTo>
                <a:lnTo>
                  <a:pt x="3235164" y="533334"/>
                </a:lnTo>
                <a:lnTo>
                  <a:pt x="3271810" y="563812"/>
                </a:lnTo>
                <a:lnTo>
                  <a:pt x="3307676" y="595254"/>
                </a:lnTo>
                <a:lnTo>
                  <a:pt x="3342743" y="627647"/>
                </a:lnTo>
                <a:lnTo>
                  <a:pt x="3376990" y="660975"/>
                </a:lnTo>
                <a:lnTo>
                  <a:pt x="3410398" y="695227"/>
                </a:lnTo>
                <a:lnTo>
                  <a:pt x="3442947" y="730388"/>
                </a:lnTo>
                <a:lnTo>
                  <a:pt x="3474616" y="766444"/>
                </a:lnTo>
                <a:lnTo>
                  <a:pt x="3567838" y="884746"/>
                </a:lnTo>
                <a:lnTo>
                  <a:pt x="3649877" y="1008208"/>
                </a:lnTo>
                <a:lnTo>
                  <a:pt x="3720783" y="1136163"/>
                </a:lnTo>
                <a:lnTo>
                  <a:pt x="3780610" y="1267945"/>
                </a:lnTo>
                <a:lnTo>
                  <a:pt x="3829408" y="1402889"/>
                </a:lnTo>
                <a:lnTo>
                  <a:pt x="3867231" y="1540329"/>
                </a:lnTo>
                <a:lnTo>
                  <a:pt x="3894129" y="1679598"/>
                </a:lnTo>
                <a:lnTo>
                  <a:pt x="3910155" y="1820030"/>
                </a:lnTo>
                <a:lnTo>
                  <a:pt x="3915360" y="1960961"/>
                </a:lnTo>
                <a:lnTo>
                  <a:pt x="3909797" y="2101723"/>
                </a:lnTo>
                <a:lnTo>
                  <a:pt x="3893518" y="2241650"/>
                </a:lnTo>
                <a:lnTo>
                  <a:pt x="3866573" y="2380077"/>
                </a:lnTo>
                <a:lnTo>
                  <a:pt x="3829016" y="2516338"/>
                </a:lnTo>
                <a:lnTo>
                  <a:pt x="3780899" y="2649766"/>
                </a:lnTo>
                <a:lnTo>
                  <a:pt x="3722272" y="2779696"/>
                </a:lnTo>
                <a:lnTo>
                  <a:pt x="3653188" y="2905462"/>
                </a:lnTo>
                <a:lnTo>
                  <a:pt x="3573699" y="3026397"/>
                </a:lnTo>
                <a:lnTo>
                  <a:pt x="3483857" y="3141836"/>
                </a:lnTo>
                <a:lnTo>
                  <a:pt x="3383714" y="3251113"/>
                </a:lnTo>
                <a:lnTo>
                  <a:pt x="3273321" y="3353562"/>
                </a:lnTo>
                <a:lnTo>
                  <a:pt x="3155019" y="3446784"/>
                </a:lnTo>
                <a:lnTo>
                  <a:pt x="3031557" y="3528822"/>
                </a:lnTo>
                <a:lnTo>
                  <a:pt x="2903602" y="3599729"/>
                </a:lnTo>
                <a:lnTo>
                  <a:pt x="2771819" y="3659555"/>
                </a:lnTo>
                <a:lnTo>
                  <a:pt x="2636874" y="3708354"/>
                </a:lnTo>
                <a:lnTo>
                  <a:pt x="2499433" y="3746176"/>
                </a:lnTo>
                <a:lnTo>
                  <a:pt x="2360162" y="3773074"/>
                </a:lnTo>
                <a:lnTo>
                  <a:pt x="2219727" y="3789100"/>
                </a:lnTo>
                <a:lnTo>
                  <a:pt x="2078793" y="3794306"/>
                </a:lnTo>
                <a:lnTo>
                  <a:pt x="1938027" y="3788743"/>
                </a:lnTo>
                <a:lnTo>
                  <a:pt x="1798094" y="3772463"/>
                </a:lnTo>
                <a:lnTo>
                  <a:pt x="1659661" y="3745519"/>
                </a:lnTo>
                <a:lnTo>
                  <a:pt x="1523393" y="3707962"/>
                </a:lnTo>
                <a:lnTo>
                  <a:pt x="1389956" y="3659844"/>
                </a:lnTo>
                <a:lnTo>
                  <a:pt x="1260016" y="3601217"/>
                </a:lnTo>
                <a:lnTo>
                  <a:pt x="1134239" y="3532134"/>
                </a:lnTo>
                <a:lnTo>
                  <a:pt x="1013290" y="3452645"/>
                </a:lnTo>
                <a:lnTo>
                  <a:pt x="897837" y="3362803"/>
                </a:lnTo>
                <a:lnTo>
                  <a:pt x="788543" y="3262659"/>
                </a:lnTo>
                <a:lnTo>
                  <a:pt x="686077" y="3152266"/>
                </a:lnTo>
                <a:lnTo>
                  <a:pt x="592855" y="3033965"/>
                </a:lnTo>
                <a:lnTo>
                  <a:pt x="510816" y="2910503"/>
                </a:lnTo>
                <a:lnTo>
                  <a:pt x="439910" y="2782548"/>
                </a:lnTo>
                <a:lnTo>
                  <a:pt x="380083" y="2650766"/>
                </a:lnTo>
                <a:lnTo>
                  <a:pt x="331285" y="2515822"/>
                </a:lnTo>
                <a:lnTo>
                  <a:pt x="293462" y="2378382"/>
                </a:lnTo>
                <a:lnTo>
                  <a:pt x="266564" y="2239113"/>
                </a:lnTo>
                <a:lnTo>
                  <a:pt x="250538" y="2098681"/>
                </a:lnTo>
                <a:lnTo>
                  <a:pt x="245332" y="1957750"/>
                </a:lnTo>
                <a:lnTo>
                  <a:pt x="250895" y="1816989"/>
                </a:lnTo>
                <a:lnTo>
                  <a:pt x="267175" y="1677061"/>
                </a:lnTo>
                <a:lnTo>
                  <a:pt x="294119" y="1538634"/>
                </a:lnTo>
                <a:lnTo>
                  <a:pt x="331676" y="1402373"/>
                </a:lnTo>
                <a:lnTo>
                  <a:pt x="379794" y="1268945"/>
                </a:lnTo>
                <a:lnTo>
                  <a:pt x="438421" y="1139015"/>
                </a:lnTo>
                <a:lnTo>
                  <a:pt x="507505" y="1013249"/>
                </a:lnTo>
                <a:close/>
              </a:path>
            </a:pathLst>
          </a:custGeom>
          <a:solidFill>
            <a:srgbClr val="E1E0D6"/>
          </a:solidFill>
        </p:spPr>
        <p:txBody>
          <a:bodyPr wrap="square" lIns="0" tIns="0" rIns="0" bIns="0" rtlCol="0">
            <a:noAutofit/>
          </a:bodyPr>
          <a:lstStyle/>
          <a:p>
            <a:endParaRPr/>
          </a:p>
        </p:txBody>
      </p:sp>
      <p:sp>
        <p:nvSpPr>
          <p:cNvPr id="16" name="object 16"/>
          <p:cNvSpPr/>
          <p:nvPr/>
        </p:nvSpPr>
        <p:spPr>
          <a:xfrm>
            <a:off x="3023616" y="1149096"/>
            <a:ext cx="2167128" cy="1136903"/>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3107436" y="1216152"/>
            <a:ext cx="2045208" cy="1040891"/>
          </a:xfrm>
          <a:prstGeom prst="rect">
            <a:avLst/>
          </a:prstGeom>
          <a:blipFill>
            <a:blip r:embed="rId6" cstate="print"/>
            <a:stretch>
              <a:fillRect/>
            </a:stretch>
          </a:blipFill>
        </p:spPr>
        <p:txBody>
          <a:bodyPr wrap="square" lIns="0" tIns="0" rIns="0" bIns="0" rtlCol="0">
            <a:noAutofit/>
          </a:bodyPr>
          <a:lstStyle/>
          <a:p>
            <a:endParaRPr/>
          </a:p>
        </p:txBody>
      </p:sp>
      <p:sp>
        <p:nvSpPr>
          <p:cNvPr id="18" name="object 18"/>
          <p:cNvSpPr/>
          <p:nvPr/>
        </p:nvSpPr>
        <p:spPr>
          <a:xfrm>
            <a:off x="3051810" y="1201927"/>
            <a:ext cx="2060066" cy="1030097"/>
          </a:xfrm>
          <a:custGeom>
            <a:avLst/>
            <a:gdLst/>
            <a:ahLst/>
            <a:cxnLst/>
            <a:rect l="l" t="t" r="r" b="b"/>
            <a:pathLst>
              <a:path w="2060066" h="1030097">
                <a:moveTo>
                  <a:pt x="0" y="171704"/>
                </a:moveTo>
                <a:lnTo>
                  <a:pt x="9" y="860177"/>
                </a:lnTo>
                <a:lnTo>
                  <a:pt x="5882" y="903097"/>
                </a:lnTo>
                <a:lnTo>
                  <a:pt x="21688" y="941964"/>
                </a:lnTo>
                <a:lnTo>
                  <a:pt x="46063" y="975407"/>
                </a:lnTo>
                <a:lnTo>
                  <a:pt x="77644" y="1002054"/>
                </a:lnTo>
                <a:lnTo>
                  <a:pt x="115069" y="1020533"/>
                </a:lnTo>
                <a:lnTo>
                  <a:pt x="156975" y="1029473"/>
                </a:lnTo>
                <a:lnTo>
                  <a:pt x="171703" y="1030097"/>
                </a:lnTo>
                <a:lnTo>
                  <a:pt x="1890169" y="1030088"/>
                </a:lnTo>
                <a:lnTo>
                  <a:pt x="1933104" y="1024227"/>
                </a:lnTo>
                <a:lnTo>
                  <a:pt x="1971972" y="1008414"/>
                </a:lnTo>
                <a:lnTo>
                  <a:pt x="2005408" y="984023"/>
                </a:lnTo>
                <a:lnTo>
                  <a:pt x="2032043" y="952426"/>
                </a:lnTo>
                <a:lnTo>
                  <a:pt x="2050511" y="914997"/>
                </a:lnTo>
                <a:lnTo>
                  <a:pt x="2059444" y="873109"/>
                </a:lnTo>
                <a:lnTo>
                  <a:pt x="2060066" y="858393"/>
                </a:lnTo>
                <a:lnTo>
                  <a:pt x="2060058" y="170021"/>
                </a:lnTo>
                <a:lnTo>
                  <a:pt x="2054206" y="127037"/>
                </a:lnTo>
                <a:lnTo>
                  <a:pt x="2038415" y="88134"/>
                </a:lnTo>
                <a:lnTo>
                  <a:pt x="2014052" y="54676"/>
                </a:lnTo>
                <a:lnTo>
                  <a:pt x="1982484" y="28029"/>
                </a:lnTo>
                <a:lnTo>
                  <a:pt x="1945079" y="9556"/>
                </a:lnTo>
                <a:lnTo>
                  <a:pt x="1903205" y="622"/>
                </a:lnTo>
                <a:lnTo>
                  <a:pt x="1888489" y="0"/>
                </a:lnTo>
                <a:lnTo>
                  <a:pt x="169917" y="9"/>
                </a:lnTo>
                <a:lnTo>
                  <a:pt x="126956" y="5882"/>
                </a:lnTo>
                <a:lnTo>
                  <a:pt x="88075" y="21688"/>
                </a:lnTo>
                <a:lnTo>
                  <a:pt x="54639" y="46063"/>
                </a:lnTo>
                <a:lnTo>
                  <a:pt x="28009" y="77644"/>
                </a:lnTo>
                <a:lnTo>
                  <a:pt x="9549" y="115069"/>
                </a:lnTo>
                <a:lnTo>
                  <a:pt x="622" y="156975"/>
                </a:lnTo>
                <a:lnTo>
                  <a:pt x="0" y="171704"/>
                </a:lnTo>
                <a:close/>
              </a:path>
            </a:pathLst>
          </a:custGeom>
          <a:solidFill>
            <a:srgbClr val="A9A47B"/>
          </a:solidFill>
        </p:spPr>
        <p:txBody>
          <a:bodyPr wrap="square" lIns="0" tIns="0" rIns="0" bIns="0" rtlCol="0">
            <a:noAutofit/>
          </a:bodyPr>
          <a:lstStyle/>
          <a:p>
            <a:endParaRPr/>
          </a:p>
        </p:txBody>
      </p:sp>
      <p:sp>
        <p:nvSpPr>
          <p:cNvPr id="19" name="object 19"/>
          <p:cNvSpPr/>
          <p:nvPr/>
        </p:nvSpPr>
        <p:spPr>
          <a:xfrm>
            <a:off x="4818888" y="2452116"/>
            <a:ext cx="2165604" cy="1136903"/>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4806696" y="2638043"/>
            <a:ext cx="2284476" cy="803148"/>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4846320" y="2505710"/>
            <a:ext cx="2060066" cy="1030097"/>
          </a:xfrm>
          <a:custGeom>
            <a:avLst/>
            <a:gdLst/>
            <a:ahLst/>
            <a:cxnLst/>
            <a:rect l="l" t="t" r="r" b="b"/>
            <a:pathLst>
              <a:path w="2060066" h="1030097">
                <a:moveTo>
                  <a:pt x="0" y="171703"/>
                </a:moveTo>
                <a:lnTo>
                  <a:pt x="9" y="860177"/>
                </a:lnTo>
                <a:lnTo>
                  <a:pt x="5882" y="903097"/>
                </a:lnTo>
                <a:lnTo>
                  <a:pt x="21688" y="941964"/>
                </a:lnTo>
                <a:lnTo>
                  <a:pt x="46063" y="975407"/>
                </a:lnTo>
                <a:lnTo>
                  <a:pt x="77644" y="1002054"/>
                </a:lnTo>
                <a:lnTo>
                  <a:pt x="115069" y="1020533"/>
                </a:lnTo>
                <a:lnTo>
                  <a:pt x="156975" y="1029473"/>
                </a:lnTo>
                <a:lnTo>
                  <a:pt x="171703" y="1030097"/>
                </a:lnTo>
                <a:lnTo>
                  <a:pt x="1890169" y="1030088"/>
                </a:lnTo>
                <a:lnTo>
                  <a:pt x="1933104" y="1024227"/>
                </a:lnTo>
                <a:lnTo>
                  <a:pt x="1971972" y="1008414"/>
                </a:lnTo>
                <a:lnTo>
                  <a:pt x="2005408" y="984023"/>
                </a:lnTo>
                <a:lnTo>
                  <a:pt x="2032043" y="952426"/>
                </a:lnTo>
                <a:lnTo>
                  <a:pt x="2050511" y="914997"/>
                </a:lnTo>
                <a:lnTo>
                  <a:pt x="2059444" y="873109"/>
                </a:lnTo>
                <a:lnTo>
                  <a:pt x="2060066" y="858392"/>
                </a:lnTo>
                <a:lnTo>
                  <a:pt x="2060058" y="170021"/>
                </a:lnTo>
                <a:lnTo>
                  <a:pt x="2054206" y="127037"/>
                </a:lnTo>
                <a:lnTo>
                  <a:pt x="2038415" y="88134"/>
                </a:lnTo>
                <a:lnTo>
                  <a:pt x="2014052" y="54676"/>
                </a:lnTo>
                <a:lnTo>
                  <a:pt x="1982484" y="28029"/>
                </a:lnTo>
                <a:lnTo>
                  <a:pt x="1945079" y="9556"/>
                </a:lnTo>
                <a:lnTo>
                  <a:pt x="1903205" y="622"/>
                </a:lnTo>
                <a:lnTo>
                  <a:pt x="1888489" y="0"/>
                </a:lnTo>
                <a:lnTo>
                  <a:pt x="169917" y="9"/>
                </a:lnTo>
                <a:lnTo>
                  <a:pt x="126956" y="5882"/>
                </a:lnTo>
                <a:lnTo>
                  <a:pt x="88075" y="21688"/>
                </a:lnTo>
                <a:lnTo>
                  <a:pt x="54639" y="46063"/>
                </a:lnTo>
                <a:lnTo>
                  <a:pt x="28009" y="77644"/>
                </a:lnTo>
                <a:lnTo>
                  <a:pt x="9549" y="115069"/>
                </a:lnTo>
                <a:lnTo>
                  <a:pt x="622" y="156975"/>
                </a:lnTo>
                <a:lnTo>
                  <a:pt x="0" y="171703"/>
                </a:lnTo>
                <a:close/>
              </a:path>
            </a:pathLst>
          </a:custGeom>
          <a:solidFill>
            <a:srgbClr val="A9A47B"/>
          </a:solidFill>
        </p:spPr>
        <p:txBody>
          <a:bodyPr wrap="square" lIns="0" tIns="0" rIns="0" bIns="0" rtlCol="0" anchor="ctr">
            <a:noAutofit/>
          </a:bodyPr>
          <a:lstStyle/>
          <a:p>
            <a:pPr algn="ctr"/>
            <a:r>
              <a:rPr lang="en-US" sz="1700" dirty="0">
                <a:solidFill>
                  <a:srgbClr val="FFFFFF"/>
                </a:solidFill>
                <a:latin typeface="Calibri"/>
                <a:cs typeface="Calibri"/>
              </a:rPr>
              <a:t>Data clean up and reduction </a:t>
            </a:r>
            <a:endParaRPr sz="1700" dirty="0">
              <a:solidFill>
                <a:srgbClr val="FFFFFF"/>
              </a:solidFill>
              <a:latin typeface="Calibri"/>
              <a:cs typeface="Calibri"/>
            </a:endParaRPr>
          </a:p>
        </p:txBody>
      </p:sp>
      <p:sp>
        <p:nvSpPr>
          <p:cNvPr id="22" name="object 22"/>
          <p:cNvSpPr/>
          <p:nvPr/>
        </p:nvSpPr>
        <p:spPr>
          <a:xfrm>
            <a:off x="4133088" y="4561332"/>
            <a:ext cx="2167128" cy="1136903"/>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4128516" y="4629912"/>
            <a:ext cx="2221991" cy="1040891"/>
          </a:xfrm>
          <a:prstGeom prst="rect">
            <a:avLst/>
          </a:prstGeom>
          <a:blipFill>
            <a:blip r:embed="rId10" cstate="print"/>
            <a:stretch>
              <a:fillRect/>
            </a:stretch>
          </a:blipFill>
        </p:spPr>
        <p:txBody>
          <a:bodyPr wrap="square" lIns="0" tIns="0" rIns="0" bIns="0" rtlCol="0">
            <a:noAutofit/>
          </a:bodyPr>
          <a:lstStyle/>
          <a:p>
            <a:endParaRPr/>
          </a:p>
        </p:txBody>
      </p:sp>
      <p:sp>
        <p:nvSpPr>
          <p:cNvPr id="24" name="object 24"/>
          <p:cNvSpPr/>
          <p:nvPr/>
        </p:nvSpPr>
        <p:spPr>
          <a:xfrm>
            <a:off x="4160901" y="4615307"/>
            <a:ext cx="2060066" cy="1030033"/>
          </a:xfrm>
          <a:custGeom>
            <a:avLst/>
            <a:gdLst/>
            <a:ahLst/>
            <a:cxnLst/>
            <a:rect l="l" t="t" r="r" b="b"/>
            <a:pathLst>
              <a:path w="2060066" h="1030033">
                <a:moveTo>
                  <a:pt x="0" y="171704"/>
                </a:moveTo>
                <a:lnTo>
                  <a:pt x="8" y="860125"/>
                </a:lnTo>
                <a:lnTo>
                  <a:pt x="5871" y="903052"/>
                </a:lnTo>
                <a:lnTo>
                  <a:pt x="21672" y="941920"/>
                </a:lnTo>
                <a:lnTo>
                  <a:pt x="46046" y="975359"/>
                </a:lnTo>
                <a:lnTo>
                  <a:pt x="77629" y="1002000"/>
                </a:lnTo>
                <a:lnTo>
                  <a:pt x="115059" y="1020474"/>
                </a:lnTo>
                <a:lnTo>
                  <a:pt x="156972" y="1029410"/>
                </a:lnTo>
                <a:lnTo>
                  <a:pt x="171703" y="1030033"/>
                </a:lnTo>
                <a:lnTo>
                  <a:pt x="1890097" y="1030024"/>
                </a:lnTo>
                <a:lnTo>
                  <a:pt x="1933070" y="1024157"/>
                </a:lnTo>
                <a:lnTo>
                  <a:pt x="1971962" y="1008350"/>
                </a:lnTo>
                <a:lnTo>
                  <a:pt x="2005408" y="983971"/>
                </a:lnTo>
                <a:lnTo>
                  <a:pt x="2032047" y="952391"/>
                </a:lnTo>
                <a:lnTo>
                  <a:pt x="2050513" y="914980"/>
                </a:lnTo>
                <a:lnTo>
                  <a:pt x="2059444" y="873106"/>
                </a:lnTo>
                <a:lnTo>
                  <a:pt x="2060066" y="858393"/>
                </a:lnTo>
                <a:lnTo>
                  <a:pt x="2060057" y="169917"/>
                </a:lnTo>
                <a:lnTo>
                  <a:pt x="2054184" y="126956"/>
                </a:lnTo>
                <a:lnTo>
                  <a:pt x="2038378" y="88075"/>
                </a:lnTo>
                <a:lnTo>
                  <a:pt x="2014003" y="54639"/>
                </a:lnTo>
                <a:lnTo>
                  <a:pt x="1982422" y="28009"/>
                </a:lnTo>
                <a:lnTo>
                  <a:pt x="1944997" y="9549"/>
                </a:lnTo>
                <a:lnTo>
                  <a:pt x="1903091" y="622"/>
                </a:lnTo>
                <a:lnTo>
                  <a:pt x="1888363" y="0"/>
                </a:lnTo>
                <a:lnTo>
                  <a:pt x="169917" y="9"/>
                </a:lnTo>
                <a:lnTo>
                  <a:pt x="126956" y="5882"/>
                </a:lnTo>
                <a:lnTo>
                  <a:pt x="88075" y="21688"/>
                </a:lnTo>
                <a:lnTo>
                  <a:pt x="54639" y="46063"/>
                </a:lnTo>
                <a:lnTo>
                  <a:pt x="28009" y="77644"/>
                </a:lnTo>
                <a:lnTo>
                  <a:pt x="9549" y="115069"/>
                </a:lnTo>
                <a:lnTo>
                  <a:pt x="622" y="156975"/>
                </a:lnTo>
                <a:lnTo>
                  <a:pt x="0" y="171704"/>
                </a:lnTo>
                <a:close/>
              </a:path>
            </a:pathLst>
          </a:custGeom>
          <a:solidFill>
            <a:srgbClr val="A9A47B"/>
          </a:solidFill>
        </p:spPr>
        <p:txBody>
          <a:bodyPr wrap="square" lIns="0" tIns="0" rIns="0" bIns="0" rtlCol="0">
            <a:noAutofit/>
          </a:bodyPr>
          <a:lstStyle/>
          <a:p>
            <a:endParaRPr/>
          </a:p>
        </p:txBody>
      </p:sp>
      <p:sp>
        <p:nvSpPr>
          <p:cNvPr id="25" name="object 25"/>
          <p:cNvSpPr/>
          <p:nvPr/>
        </p:nvSpPr>
        <p:spPr>
          <a:xfrm>
            <a:off x="1914144" y="4561332"/>
            <a:ext cx="2167128" cy="1136903"/>
          </a:xfrm>
          <a:prstGeom prst="rect">
            <a:avLst/>
          </a:prstGeom>
          <a:blipFill>
            <a:blip r:embed="rId11" cstate="print"/>
            <a:stretch>
              <a:fillRect/>
            </a:stretch>
          </a:blipFill>
        </p:spPr>
        <p:txBody>
          <a:bodyPr wrap="square" lIns="0" tIns="0" rIns="0" bIns="0" rtlCol="0">
            <a:noAutofit/>
          </a:bodyPr>
          <a:lstStyle/>
          <a:p>
            <a:endParaRPr/>
          </a:p>
        </p:txBody>
      </p:sp>
      <p:sp>
        <p:nvSpPr>
          <p:cNvPr id="26" name="object 26"/>
          <p:cNvSpPr/>
          <p:nvPr/>
        </p:nvSpPr>
        <p:spPr>
          <a:xfrm>
            <a:off x="1947672" y="4629912"/>
            <a:ext cx="2151888" cy="1040891"/>
          </a:xfrm>
          <a:prstGeom prst="rect">
            <a:avLst/>
          </a:prstGeom>
          <a:blipFill>
            <a:blip r:embed="rId12" cstate="print"/>
            <a:stretch>
              <a:fillRect/>
            </a:stretch>
          </a:blipFill>
        </p:spPr>
        <p:txBody>
          <a:bodyPr wrap="square" lIns="0" tIns="0" rIns="0" bIns="0" rtlCol="0">
            <a:noAutofit/>
          </a:bodyPr>
          <a:lstStyle/>
          <a:p>
            <a:endParaRPr/>
          </a:p>
        </p:txBody>
      </p:sp>
      <p:sp>
        <p:nvSpPr>
          <p:cNvPr id="27" name="object 27"/>
          <p:cNvSpPr/>
          <p:nvPr/>
        </p:nvSpPr>
        <p:spPr>
          <a:xfrm>
            <a:off x="1942719" y="4615307"/>
            <a:ext cx="2060194" cy="1030033"/>
          </a:xfrm>
          <a:custGeom>
            <a:avLst/>
            <a:gdLst/>
            <a:ahLst/>
            <a:cxnLst/>
            <a:rect l="l" t="t" r="r" b="b"/>
            <a:pathLst>
              <a:path w="2060194" h="1030033">
                <a:moveTo>
                  <a:pt x="0" y="171704"/>
                </a:moveTo>
                <a:lnTo>
                  <a:pt x="8" y="860125"/>
                </a:lnTo>
                <a:lnTo>
                  <a:pt x="5871" y="903052"/>
                </a:lnTo>
                <a:lnTo>
                  <a:pt x="21672" y="941920"/>
                </a:lnTo>
                <a:lnTo>
                  <a:pt x="46046" y="975359"/>
                </a:lnTo>
                <a:lnTo>
                  <a:pt x="77629" y="1002000"/>
                </a:lnTo>
                <a:lnTo>
                  <a:pt x="115059" y="1020474"/>
                </a:lnTo>
                <a:lnTo>
                  <a:pt x="156972" y="1029410"/>
                </a:lnTo>
                <a:lnTo>
                  <a:pt x="171704" y="1030033"/>
                </a:lnTo>
                <a:lnTo>
                  <a:pt x="1890222" y="1030024"/>
                </a:lnTo>
                <a:lnTo>
                  <a:pt x="1933153" y="1024157"/>
                </a:lnTo>
                <a:lnTo>
                  <a:pt x="1972032" y="1008350"/>
                </a:lnTo>
                <a:lnTo>
                  <a:pt x="2005486" y="983971"/>
                </a:lnTo>
                <a:lnTo>
                  <a:pt x="2032141" y="952391"/>
                </a:lnTo>
                <a:lnTo>
                  <a:pt x="2050627" y="914980"/>
                </a:lnTo>
                <a:lnTo>
                  <a:pt x="2059570" y="873106"/>
                </a:lnTo>
                <a:lnTo>
                  <a:pt x="2060194" y="858393"/>
                </a:lnTo>
                <a:lnTo>
                  <a:pt x="2060184" y="169917"/>
                </a:lnTo>
                <a:lnTo>
                  <a:pt x="2054302" y="126956"/>
                </a:lnTo>
                <a:lnTo>
                  <a:pt x="2038478" y="88075"/>
                </a:lnTo>
                <a:lnTo>
                  <a:pt x="2014085" y="54639"/>
                </a:lnTo>
                <a:lnTo>
                  <a:pt x="1982493" y="28009"/>
                </a:lnTo>
                <a:lnTo>
                  <a:pt x="1945074" y="9549"/>
                </a:lnTo>
                <a:lnTo>
                  <a:pt x="1903200" y="622"/>
                </a:lnTo>
                <a:lnTo>
                  <a:pt x="1888490" y="0"/>
                </a:lnTo>
                <a:lnTo>
                  <a:pt x="169917" y="9"/>
                </a:lnTo>
                <a:lnTo>
                  <a:pt x="126956" y="5882"/>
                </a:lnTo>
                <a:lnTo>
                  <a:pt x="88075" y="21688"/>
                </a:lnTo>
                <a:lnTo>
                  <a:pt x="54639" y="46063"/>
                </a:lnTo>
                <a:lnTo>
                  <a:pt x="28009" y="77644"/>
                </a:lnTo>
                <a:lnTo>
                  <a:pt x="9549" y="115069"/>
                </a:lnTo>
                <a:lnTo>
                  <a:pt x="622" y="156975"/>
                </a:lnTo>
                <a:lnTo>
                  <a:pt x="0" y="171704"/>
                </a:lnTo>
                <a:close/>
              </a:path>
            </a:pathLst>
          </a:custGeom>
          <a:solidFill>
            <a:srgbClr val="A9A47B"/>
          </a:solidFill>
        </p:spPr>
        <p:txBody>
          <a:bodyPr wrap="square" lIns="0" tIns="0" rIns="0" bIns="0" rtlCol="0">
            <a:noAutofit/>
          </a:bodyPr>
          <a:lstStyle/>
          <a:p>
            <a:endParaRPr/>
          </a:p>
        </p:txBody>
      </p:sp>
      <p:sp>
        <p:nvSpPr>
          <p:cNvPr id="28" name="object 28"/>
          <p:cNvSpPr/>
          <p:nvPr/>
        </p:nvSpPr>
        <p:spPr>
          <a:xfrm>
            <a:off x="1229868" y="2452116"/>
            <a:ext cx="2165604" cy="1136903"/>
          </a:xfrm>
          <a:prstGeom prst="rect">
            <a:avLst/>
          </a:prstGeom>
          <a:blipFill>
            <a:blip r:embed="rId7" cstate="print"/>
            <a:stretch>
              <a:fillRect/>
            </a:stretch>
          </a:blipFill>
        </p:spPr>
        <p:txBody>
          <a:bodyPr wrap="square" lIns="0" tIns="0" rIns="0" bIns="0" rtlCol="0">
            <a:noAutofit/>
          </a:bodyPr>
          <a:lstStyle/>
          <a:p>
            <a:endParaRPr/>
          </a:p>
        </p:txBody>
      </p:sp>
      <p:sp>
        <p:nvSpPr>
          <p:cNvPr id="29" name="object 29"/>
          <p:cNvSpPr/>
          <p:nvPr/>
        </p:nvSpPr>
        <p:spPr>
          <a:xfrm>
            <a:off x="1341120" y="2520696"/>
            <a:ext cx="1993392" cy="1040891"/>
          </a:xfrm>
          <a:prstGeom prst="rect">
            <a:avLst/>
          </a:prstGeom>
          <a:blipFill>
            <a:blip r:embed="rId13" cstate="print"/>
            <a:stretch>
              <a:fillRect/>
            </a:stretch>
          </a:blipFill>
        </p:spPr>
        <p:txBody>
          <a:bodyPr wrap="square" lIns="0" tIns="0" rIns="0" bIns="0" rtlCol="0">
            <a:noAutofit/>
          </a:bodyPr>
          <a:lstStyle/>
          <a:p>
            <a:endParaRPr/>
          </a:p>
        </p:txBody>
      </p:sp>
      <p:sp>
        <p:nvSpPr>
          <p:cNvPr id="30" name="object 30"/>
          <p:cNvSpPr/>
          <p:nvPr/>
        </p:nvSpPr>
        <p:spPr>
          <a:xfrm>
            <a:off x="1257300" y="2505710"/>
            <a:ext cx="2060066" cy="1030097"/>
          </a:xfrm>
          <a:custGeom>
            <a:avLst/>
            <a:gdLst/>
            <a:ahLst/>
            <a:cxnLst/>
            <a:rect l="l" t="t" r="r" b="b"/>
            <a:pathLst>
              <a:path w="2060066" h="1030097">
                <a:moveTo>
                  <a:pt x="0" y="171703"/>
                </a:moveTo>
                <a:lnTo>
                  <a:pt x="9" y="860177"/>
                </a:lnTo>
                <a:lnTo>
                  <a:pt x="5882" y="903097"/>
                </a:lnTo>
                <a:lnTo>
                  <a:pt x="21688" y="941964"/>
                </a:lnTo>
                <a:lnTo>
                  <a:pt x="46063" y="975407"/>
                </a:lnTo>
                <a:lnTo>
                  <a:pt x="77644" y="1002054"/>
                </a:lnTo>
                <a:lnTo>
                  <a:pt x="115069" y="1020533"/>
                </a:lnTo>
                <a:lnTo>
                  <a:pt x="156975" y="1029473"/>
                </a:lnTo>
                <a:lnTo>
                  <a:pt x="171703" y="1030097"/>
                </a:lnTo>
                <a:lnTo>
                  <a:pt x="1890169" y="1030088"/>
                </a:lnTo>
                <a:lnTo>
                  <a:pt x="1933104" y="1024227"/>
                </a:lnTo>
                <a:lnTo>
                  <a:pt x="1971972" y="1008414"/>
                </a:lnTo>
                <a:lnTo>
                  <a:pt x="2005408" y="984023"/>
                </a:lnTo>
                <a:lnTo>
                  <a:pt x="2032043" y="952426"/>
                </a:lnTo>
                <a:lnTo>
                  <a:pt x="2050511" y="914997"/>
                </a:lnTo>
                <a:lnTo>
                  <a:pt x="2059444" y="873109"/>
                </a:lnTo>
                <a:lnTo>
                  <a:pt x="2060066" y="858392"/>
                </a:lnTo>
                <a:lnTo>
                  <a:pt x="2060058" y="170021"/>
                </a:lnTo>
                <a:lnTo>
                  <a:pt x="2054206" y="127037"/>
                </a:lnTo>
                <a:lnTo>
                  <a:pt x="2038415" y="88134"/>
                </a:lnTo>
                <a:lnTo>
                  <a:pt x="2014052" y="54676"/>
                </a:lnTo>
                <a:lnTo>
                  <a:pt x="1982484" y="28029"/>
                </a:lnTo>
                <a:lnTo>
                  <a:pt x="1945079" y="9556"/>
                </a:lnTo>
                <a:lnTo>
                  <a:pt x="1903205" y="622"/>
                </a:lnTo>
                <a:lnTo>
                  <a:pt x="1888489" y="0"/>
                </a:lnTo>
                <a:lnTo>
                  <a:pt x="169917" y="9"/>
                </a:lnTo>
                <a:lnTo>
                  <a:pt x="126956" y="5882"/>
                </a:lnTo>
                <a:lnTo>
                  <a:pt x="88075" y="21688"/>
                </a:lnTo>
                <a:lnTo>
                  <a:pt x="54639" y="46063"/>
                </a:lnTo>
                <a:lnTo>
                  <a:pt x="28009" y="77644"/>
                </a:lnTo>
                <a:lnTo>
                  <a:pt x="9549" y="115069"/>
                </a:lnTo>
                <a:lnTo>
                  <a:pt x="622" y="156975"/>
                </a:lnTo>
                <a:lnTo>
                  <a:pt x="0" y="171703"/>
                </a:lnTo>
                <a:close/>
              </a:path>
            </a:pathLst>
          </a:custGeom>
          <a:solidFill>
            <a:srgbClr val="A9A47B"/>
          </a:solidFill>
        </p:spPr>
        <p:txBody>
          <a:bodyPr wrap="square" lIns="0" tIns="0" rIns="0" bIns="0" rtlCol="0">
            <a:noAutofit/>
          </a:bodyPr>
          <a:lstStyle/>
          <a:p>
            <a:endParaRPr/>
          </a:p>
        </p:txBody>
      </p:sp>
      <p:sp>
        <p:nvSpPr>
          <p:cNvPr id="9" name="object 9"/>
          <p:cNvSpPr txBox="1"/>
          <p:nvPr/>
        </p:nvSpPr>
        <p:spPr>
          <a:xfrm>
            <a:off x="515304" y="398983"/>
            <a:ext cx="4596572" cy="679056"/>
          </a:xfrm>
          <a:prstGeom prst="rect">
            <a:avLst/>
          </a:prstGeom>
        </p:spPr>
        <p:txBody>
          <a:bodyPr wrap="square" lIns="0" tIns="0" rIns="0" bIns="0" rtlCol="0">
            <a:noAutofit/>
          </a:bodyPr>
          <a:lstStyle/>
          <a:p>
            <a:pPr marL="12700">
              <a:lnSpc>
                <a:spcPts val="4845"/>
              </a:lnSpc>
              <a:spcBef>
                <a:spcPts val="242"/>
              </a:spcBef>
            </a:pPr>
            <a:r>
              <a:rPr lang="en-US" sz="4600" spc="-94" dirty="0" smtClean="0">
                <a:solidFill>
                  <a:srgbClr val="675E46"/>
                </a:solidFill>
                <a:latin typeface="Cambria"/>
                <a:cs typeface="Cambria"/>
              </a:rPr>
              <a:t>Idea</a:t>
            </a:r>
            <a:endParaRPr sz="4600" dirty="0">
              <a:latin typeface="Cambria"/>
              <a:cs typeface="Cambria"/>
            </a:endParaRPr>
          </a:p>
          <a:p>
            <a:pPr marL="2710860" marR="171853" indent="3479" algn="ctr">
              <a:lnSpc>
                <a:spcPts val="2075"/>
              </a:lnSpc>
              <a:spcBef>
                <a:spcPts val="2119"/>
              </a:spcBef>
            </a:pPr>
            <a:r>
              <a:rPr sz="1700" spc="0" dirty="0" smtClean="0">
                <a:solidFill>
                  <a:srgbClr val="FFFFFF"/>
                </a:solidFill>
                <a:latin typeface="Calibri"/>
                <a:cs typeface="Calibri"/>
              </a:rPr>
              <a:t>Un</a:t>
            </a:r>
            <a:r>
              <a:rPr sz="1700" spc="4" dirty="0" smtClean="0">
                <a:solidFill>
                  <a:srgbClr val="FFFFFF"/>
                </a:solidFill>
                <a:latin typeface="Calibri"/>
                <a:cs typeface="Calibri"/>
              </a:rPr>
              <a:t>d</a:t>
            </a:r>
            <a:r>
              <a:rPr sz="1700" spc="0" dirty="0" smtClean="0">
                <a:solidFill>
                  <a:srgbClr val="FFFFFF"/>
                </a:solidFill>
                <a:latin typeface="Calibri"/>
                <a:cs typeface="Calibri"/>
              </a:rPr>
              <a:t>e</a:t>
            </a:r>
            <a:r>
              <a:rPr sz="1700" spc="-14" dirty="0" smtClean="0">
                <a:solidFill>
                  <a:srgbClr val="FFFFFF"/>
                </a:solidFill>
                <a:latin typeface="Calibri"/>
                <a:cs typeface="Calibri"/>
              </a:rPr>
              <a:t>r</a:t>
            </a:r>
            <a:r>
              <a:rPr sz="1700" spc="-19" dirty="0" smtClean="0">
                <a:solidFill>
                  <a:srgbClr val="FFFFFF"/>
                </a:solidFill>
                <a:latin typeface="Calibri"/>
                <a:cs typeface="Calibri"/>
              </a:rPr>
              <a:t>st</a:t>
            </a:r>
            <a:r>
              <a:rPr sz="1700" spc="0" dirty="0" smtClean="0">
                <a:solidFill>
                  <a:srgbClr val="FFFFFF"/>
                </a:solidFill>
                <a:latin typeface="Calibri"/>
                <a:cs typeface="Calibri"/>
              </a:rPr>
              <a:t>a</a:t>
            </a:r>
            <a:r>
              <a:rPr sz="1700" spc="-4" dirty="0" smtClean="0">
                <a:solidFill>
                  <a:srgbClr val="FFFFFF"/>
                </a:solidFill>
                <a:latin typeface="Calibri"/>
                <a:cs typeface="Calibri"/>
              </a:rPr>
              <a:t>n</a:t>
            </a:r>
            <a:r>
              <a:rPr sz="1700" spc="0" dirty="0" smtClean="0">
                <a:solidFill>
                  <a:srgbClr val="FFFFFF"/>
                </a:solidFill>
                <a:latin typeface="Calibri"/>
                <a:cs typeface="Calibri"/>
              </a:rPr>
              <a:t>d </a:t>
            </a:r>
            <a:endParaRPr sz="1700" dirty="0">
              <a:latin typeface="Calibri"/>
              <a:cs typeface="Calibri"/>
            </a:endParaRPr>
          </a:p>
          <a:p>
            <a:pPr marL="2710860" marR="171853" algn="ctr">
              <a:lnSpc>
                <a:spcPts val="2075"/>
              </a:lnSpc>
            </a:pPr>
            <a:r>
              <a:rPr lang="en-US" sz="1700" spc="-14" dirty="0" smtClean="0">
                <a:solidFill>
                  <a:srgbClr val="FFFFFF"/>
                </a:solidFill>
                <a:latin typeface="Calibri"/>
                <a:cs typeface="Calibri"/>
              </a:rPr>
              <a:t>C</a:t>
            </a:r>
            <a:r>
              <a:rPr lang="en-US" sz="1700" dirty="0" smtClean="0">
                <a:solidFill>
                  <a:srgbClr val="FFFFFF"/>
                </a:solidFill>
                <a:latin typeface="Calibri"/>
                <a:cs typeface="Calibri"/>
              </a:rPr>
              <a:t>ustomer survey</a:t>
            </a:r>
            <a:r>
              <a:rPr sz="1700" spc="0" dirty="0" smtClean="0">
                <a:solidFill>
                  <a:srgbClr val="FFFFFF"/>
                </a:solidFill>
                <a:latin typeface="Calibri"/>
                <a:cs typeface="Calibri"/>
              </a:rPr>
              <a:t> </a:t>
            </a:r>
            <a:endParaRPr sz="1700" dirty="0">
              <a:latin typeface="Calibri"/>
              <a:cs typeface="Calibri"/>
            </a:endParaRPr>
          </a:p>
          <a:p>
            <a:pPr marL="2710860" marR="171853" algn="ctr">
              <a:lnSpc>
                <a:spcPts val="2075"/>
              </a:lnSpc>
            </a:pPr>
            <a:r>
              <a:rPr lang="en-US" sz="1700" dirty="0" smtClean="0">
                <a:solidFill>
                  <a:srgbClr val="FFFFFF"/>
                </a:solidFill>
                <a:latin typeface="Calibri"/>
                <a:cs typeface="Calibri"/>
              </a:rPr>
              <a:t>data</a:t>
            </a:r>
            <a:endParaRPr sz="1700" dirty="0">
              <a:latin typeface="Calibri"/>
              <a:cs typeface="Calibri"/>
            </a:endParaRPr>
          </a:p>
        </p:txBody>
      </p:sp>
      <p:sp>
        <p:nvSpPr>
          <p:cNvPr id="8" name="object 8"/>
          <p:cNvSpPr txBox="1"/>
          <p:nvPr/>
        </p:nvSpPr>
        <p:spPr>
          <a:xfrm>
            <a:off x="1487805" y="2670327"/>
            <a:ext cx="1615030" cy="716000"/>
          </a:xfrm>
          <a:prstGeom prst="rect">
            <a:avLst/>
          </a:prstGeom>
        </p:spPr>
        <p:txBody>
          <a:bodyPr wrap="square" lIns="0" tIns="0" rIns="0" bIns="0" rtlCol="0" anchor="ctr">
            <a:noAutofit/>
          </a:bodyPr>
          <a:lstStyle/>
          <a:p>
            <a:pPr marL="87378" marR="101676" algn="ctr">
              <a:lnSpc>
                <a:spcPts val="1835"/>
              </a:lnSpc>
              <a:spcBef>
                <a:spcPts val="91"/>
              </a:spcBef>
            </a:pPr>
            <a:r>
              <a:rPr lang="en-US" sz="2550" spc="-4" baseline="3212" dirty="0" smtClean="0">
                <a:solidFill>
                  <a:srgbClr val="FFFFFF"/>
                </a:solidFill>
                <a:latin typeface="Calibri"/>
                <a:cs typeface="Calibri"/>
              </a:rPr>
              <a:t>Visualize</a:t>
            </a:r>
            <a:r>
              <a:rPr lang="en-US" sz="2550" spc="-4" dirty="0" smtClean="0">
                <a:solidFill>
                  <a:srgbClr val="FFFFFF"/>
                </a:solidFill>
                <a:latin typeface="Calibri"/>
                <a:cs typeface="Calibri"/>
              </a:rPr>
              <a:t> </a:t>
            </a:r>
            <a:r>
              <a:rPr lang="en-US" sz="2550" spc="-4" baseline="3212" dirty="0">
                <a:solidFill>
                  <a:srgbClr val="FFFFFF"/>
                </a:solidFill>
                <a:latin typeface="Calibri"/>
                <a:cs typeface="Calibri"/>
              </a:rPr>
              <a:t>output</a:t>
            </a:r>
            <a:r>
              <a:rPr lang="en-US" sz="2550" spc="-4" dirty="0" smtClean="0">
                <a:solidFill>
                  <a:srgbClr val="FFFFFF"/>
                </a:solidFill>
                <a:latin typeface="Calibri"/>
                <a:cs typeface="Calibri"/>
              </a:rPr>
              <a:t> </a:t>
            </a:r>
            <a:endParaRPr sz="1700" dirty="0">
              <a:latin typeface="Calibri"/>
              <a:cs typeface="Calibri"/>
            </a:endParaRPr>
          </a:p>
        </p:txBody>
      </p:sp>
      <p:sp>
        <p:nvSpPr>
          <p:cNvPr id="7" name="object 7"/>
          <p:cNvSpPr txBox="1"/>
          <p:nvPr/>
        </p:nvSpPr>
        <p:spPr>
          <a:xfrm>
            <a:off x="4954016" y="2789174"/>
            <a:ext cx="1813657" cy="508762"/>
          </a:xfrm>
          <a:prstGeom prst="rect">
            <a:avLst/>
          </a:prstGeom>
        </p:spPr>
        <p:txBody>
          <a:bodyPr wrap="square" lIns="0" tIns="0" rIns="0" bIns="0" rtlCol="0" anchor="ctr">
            <a:noAutofit/>
          </a:bodyPr>
          <a:lstStyle/>
          <a:p>
            <a:pPr marL="30987" marR="17453" algn="ctr">
              <a:lnSpc>
                <a:spcPts val="1835"/>
              </a:lnSpc>
              <a:spcBef>
                <a:spcPts val="91"/>
              </a:spcBef>
            </a:pPr>
            <a:endParaRPr sz="2550" spc="4" baseline="3212" dirty="0">
              <a:solidFill>
                <a:srgbClr val="FFFFFF"/>
              </a:solidFill>
              <a:latin typeface="Calibri"/>
              <a:cs typeface="Calibri"/>
            </a:endParaRPr>
          </a:p>
        </p:txBody>
      </p:sp>
      <p:sp>
        <p:nvSpPr>
          <p:cNvPr id="6" name="object 6"/>
          <p:cNvSpPr txBox="1"/>
          <p:nvPr/>
        </p:nvSpPr>
        <p:spPr>
          <a:xfrm>
            <a:off x="2094102" y="4629912"/>
            <a:ext cx="1774944" cy="986747"/>
          </a:xfrm>
          <a:prstGeom prst="rect">
            <a:avLst/>
          </a:prstGeom>
        </p:spPr>
        <p:txBody>
          <a:bodyPr wrap="square" lIns="0" tIns="0" rIns="0" bIns="0" rtlCol="0" anchor="ctr">
            <a:noAutofit/>
          </a:bodyPr>
          <a:lstStyle/>
          <a:p>
            <a:pPr marL="169697" marR="188102" algn="ctr">
              <a:lnSpc>
                <a:spcPts val="1835"/>
              </a:lnSpc>
              <a:spcBef>
                <a:spcPts val="91"/>
              </a:spcBef>
            </a:pPr>
            <a:r>
              <a:rPr lang="en-US" sz="2000" spc="-44" baseline="3212" dirty="0">
                <a:solidFill>
                  <a:srgbClr val="FFFFFF"/>
                </a:solidFill>
                <a:cs typeface="Calibri"/>
              </a:rPr>
              <a:t>Applying Bayesian Networks, Decision Trees </a:t>
            </a:r>
            <a:r>
              <a:rPr lang="en-US" sz="2000" spc="-44" baseline="3212" dirty="0" smtClean="0">
                <a:solidFill>
                  <a:srgbClr val="FFFFFF"/>
                </a:solidFill>
                <a:cs typeface="Calibri"/>
              </a:rPr>
              <a:t>and k means algorithms</a:t>
            </a:r>
            <a:endParaRPr sz="2000" spc="-44" baseline="3212" dirty="0">
              <a:solidFill>
                <a:srgbClr val="FFFFFF"/>
              </a:solidFill>
              <a:cs typeface="Calibri"/>
            </a:endParaRPr>
          </a:p>
        </p:txBody>
      </p:sp>
      <p:sp>
        <p:nvSpPr>
          <p:cNvPr id="5" name="object 5"/>
          <p:cNvSpPr txBox="1"/>
          <p:nvPr/>
        </p:nvSpPr>
        <p:spPr>
          <a:xfrm>
            <a:off x="4276090" y="4684141"/>
            <a:ext cx="1845766" cy="812420"/>
          </a:xfrm>
          <a:prstGeom prst="rect">
            <a:avLst/>
          </a:prstGeom>
        </p:spPr>
        <p:txBody>
          <a:bodyPr wrap="square" lIns="0" tIns="0" rIns="0" bIns="0" rtlCol="0">
            <a:noAutofit/>
          </a:bodyPr>
          <a:lstStyle/>
          <a:p>
            <a:pPr marL="30987" marR="17453" algn="ctr">
              <a:lnSpc>
                <a:spcPts val="1835"/>
              </a:lnSpc>
              <a:spcBef>
                <a:spcPts val="91"/>
              </a:spcBef>
            </a:pPr>
            <a:r>
              <a:rPr lang="en-US" sz="2550" spc="-44" baseline="3212" dirty="0" smtClean="0">
                <a:solidFill>
                  <a:srgbClr val="FFFFFF"/>
                </a:solidFill>
                <a:cs typeface="Calibri"/>
              </a:rPr>
              <a:t>Study  </a:t>
            </a:r>
            <a:r>
              <a:rPr lang="en-US" sz="2550" baseline="3212" dirty="0" smtClean="0">
                <a:solidFill>
                  <a:srgbClr val="FFFFFF"/>
                </a:solidFill>
                <a:cs typeface="Calibri"/>
              </a:rPr>
              <a:t>of impact of</a:t>
            </a:r>
            <a:endParaRPr lang="en-US" sz="1700" dirty="0">
              <a:cs typeface="Calibri"/>
            </a:endParaRPr>
          </a:p>
          <a:p>
            <a:pPr marL="12700" algn="ctr">
              <a:lnSpc>
                <a:spcPts val="1860"/>
              </a:lnSpc>
              <a:spcBef>
                <a:spcPts val="1"/>
              </a:spcBef>
            </a:pPr>
            <a:r>
              <a:rPr lang="en-US" sz="2550" spc="-25" baseline="3212" dirty="0">
                <a:solidFill>
                  <a:srgbClr val="FFFFFF"/>
                </a:solidFill>
                <a:cs typeface="Calibri"/>
              </a:rPr>
              <a:t>features</a:t>
            </a:r>
            <a:r>
              <a:rPr lang="en-US" sz="2550" spc="-25" dirty="0">
                <a:solidFill>
                  <a:srgbClr val="FFFFFF"/>
                </a:solidFill>
                <a:cs typeface="Calibri"/>
              </a:rPr>
              <a:t> </a:t>
            </a:r>
            <a:r>
              <a:rPr lang="en-US" sz="2550" spc="4" baseline="3212" dirty="0">
                <a:solidFill>
                  <a:srgbClr val="FFFFFF"/>
                </a:solidFill>
                <a:cs typeface="Calibri"/>
              </a:rPr>
              <a:t>on customer satisfaction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9144000" cy="6858000"/>
          </a:xfrm>
          <a:prstGeom prst="rect">
            <a:avLst/>
          </a:prstGeom>
          <a:blipFill>
            <a:blip r:embed="rId2" cstate="print"/>
            <a:stretch>
              <a:fillRect/>
            </a:stretch>
          </a:blipFill>
        </p:spPr>
        <p:txBody>
          <a:bodyPr wrap="square" lIns="0" tIns="0" rIns="0" bIns="0" rtlCol="0">
            <a:noAutofit/>
          </a:bodyPr>
          <a:lstStyle/>
          <a:p>
            <a:endParaRPr lang="en-US" dirty="0" smtClean="0"/>
          </a:p>
          <a:p>
            <a:r>
              <a:rPr lang="en-US" dirty="0"/>
              <a:t>	</a:t>
            </a:r>
            <a:endParaRPr sz="4600" spc="-94" dirty="0">
              <a:solidFill>
                <a:srgbClr val="675E46"/>
              </a:solidFill>
              <a:latin typeface="Cambria"/>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7" name="TextBox 6"/>
          <p:cNvSpPr txBox="1"/>
          <p:nvPr/>
        </p:nvSpPr>
        <p:spPr>
          <a:xfrm>
            <a:off x="152400" y="152400"/>
            <a:ext cx="8305799" cy="6278642"/>
          </a:xfrm>
          <a:prstGeom prst="rect">
            <a:avLst/>
          </a:prstGeom>
          <a:noFill/>
        </p:spPr>
        <p:txBody>
          <a:bodyPr wrap="square" rtlCol="0">
            <a:spAutoFit/>
          </a:bodyPr>
          <a:lstStyle/>
          <a:p>
            <a:r>
              <a:rPr lang="en-US" dirty="0" smtClean="0"/>
              <a:t> </a:t>
            </a:r>
            <a:endParaRPr lang="en-US" sz="4600" b="1" spc="-100" dirty="0">
              <a:solidFill>
                <a:srgbClr val="675E46"/>
              </a:solidFill>
              <a:latin typeface="Cambria"/>
            </a:endParaRPr>
          </a:p>
          <a:p>
            <a:r>
              <a:rPr lang="en-US" sz="2400" b="1" spc="-94" dirty="0" smtClean="0">
                <a:latin typeface="Cambria"/>
              </a:rPr>
              <a:t>Target Feature</a:t>
            </a:r>
            <a:r>
              <a:rPr lang="en-US" sz="2400" b="1" spc="-94" dirty="0" smtClean="0">
                <a:solidFill>
                  <a:srgbClr val="675E46"/>
                </a:solidFill>
                <a:latin typeface="Cambria"/>
              </a:rPr>
              <a:t>: Overall Satisfaction with Airport Facilities </a:t>
            </a:r>
            <a:endParaRPr lang="en-US" sz="2400" b="1" spc="-94" dirty="0">
              <a:solidFill>
                <a:srgbClr val="675E46"/>
              </a:solidFill>
              <a:latin typeface="Cambria"/>
            </a:endParaRPr>
          </a:p>
          <a:p>
            <a:endParaRPr lang="en-US" sz="2400" spc="-94" dirty="0" smtClean="0">
              <a:solidFill>
                <a:srgbClr val="675E46"/>
              </a:solidFill>
              <a:latin typeface="Cambria"/>
            </a:endParaRPr>
          </a:p>
          <a:p>
            <a:r>
              <a:rPr lang="en-US" sz="2400" b="1" spc="-94" dirty="0" smtClean="0">
                <a:latin typeface="Cambria"/>
              </a:rPr>
              <a:t>Other Features:</a:t>
            </a:r>
          </a:p>
          <a:p>
            <a:pPr marL="457200" indent="-457200">
              <a:buAutoNum type="arabicPeriod"/>
            </a:pPr>
            <a:r>
              <a:rPr lang="en-US" sz="2400" spc="-94" dirty="0">
                <a:solidFill>
                  <a:srgbClr val="675E46"/>
                </a:solidFill>
                <a:latin typeface="Cambria"/>
              </a:rPr>
              <a:t>Restaurants </a:t>
            </a:r>
          </a:p>
          <a:p>
            <a:pPr marL="457200" indent="-457200">
              <a:buAutoNum type="arabicPeriod"/>
            </a:pPr>
            <a:r>
              <a:rPr lang="en-US" sz="2400" spc="-94" dirty="0">
                <a:solidFill>
                  <a:srgbClr val="675E46"/>
                </a:solidFill>
                <a:latin typeface="Cambria"/>
              </a:rPr>
              <a:t>Retail Shops </a:t>
            </a:r>
          </a:p>
          <a:p>
            <a:pPr marL="457200" indent="-457200">
              <a:buAutoNum type="arabicPeriod"/>
            </a:pPr>
            <a:r>
              <a:rPr lang="en-US" sz="2400" spc="-94" dirty="0">
                <a:solidFill>
                  <a:srgbClr val="675E46"/>
                </a:solidFill>
                <a:latin typeface="Cambria"/>
              </a:rPr>
              <a:t>Signs and Directions </a:t>
            </a:r>
          </a:p>
          <a:p>
            <a:pPr marL="457200" indent="-457200">
              <a:buAutoNum type="arabicPeriod"/>
            </a:pPr>
            <a:r>
              <a:rPr lang="en-US" sz="2400" spc="-94" dirty="0">
                <a:solidFill>
                  <a:srgbClr val="675E46"/>
                </a:solidFill>
                <a:latin typeface="Cambria"/>
              </a:rPr>
              <a:t>Escalators </a:t>
            </a:r>
          </a:p>
          <a:p>
            <a:pPr marL="457200" indent="-457200">
              <a:buAutoNum type="arabicPeriod"/>
            </a:pPr>
            <a:r>
              <a:rPr lang="en-US" sz="2400" spc="-94" dirty="0">
                <a:solidFill>
                  <a:srgbClr val="675E46"/>
                </a:solidFill>
                <a:latin typeface="Cambria"/>
              </a:rPr>
              <a:t>Screen Information </a:t>
            </a:r>
          </a:p>
          <a:p>
            <a:pPr marL="457200" indent="-457200">
              <a:buAutoNum type="arabicPeriod"/>
            </a:pPr>
            <a:r>
              <a:rPr lang="en-US" sz="2400" spc="-94" dirty="0">
                <a:solidFill>
                  <a:srgbClr val="675E46"/>
                </a:solidFill>
                <a:latin typeface="Cambria"/>
              </a:rPr>
              <a:t>Information Booth </a:t>
            </a:r>
          </a:p>
          <a:p>
            <a:pPr marL="457200" indent="-457200">
              <a:buAutoNum type="arabicPeriod"/>
            </a:pPr>
            <a:r>
              <a:rPr lang="en-US" sz="2400" spc="-94" dirty="0">
                <a:solidFill>
                  <a:srgbClr val="675E46"/>
                </a:solidFill>
                <a:latin typeface="Cambria"/>
              </a:rPr>
              <a:t>Airport Parking </a:t>
            </a:r>
          </a:p>
          <a:p>
            <a:pPr marL="457200" indent="-457200">
              <a:buAutoNum type="arabicPeriod"/>
            </a:pPr>
            <a:r>
              <a:rPr lang="en-US" sz="2400" spc="-94" dirty="0">
                <a:solidFill>
                  <a:srgbClr val="675E46"/>
                </a:solidFill>
                <a:latin typeface="Cambria"/>
              </a:rPr>
              <a:t>AirTran </a:t>
            </a:r>
          </a:p>
          <a:p>
            <a:pPr marL="457200" indent="-457200">
              <a:buAutoNum type="arabicPeriod"/>
            </a:pPr>
            <a:r>
              <a:rPr lang="en-US" sz="2400" spc="-94" dirty="0">
                <a:solidFill>
                  <a:srgbClr val="675E46"/>
                </a:solidFill>
                <a:latin typeface="Cambria"/>
              </a:rPr>
              <a:t>Rental Car </a:t>
            </a:r>
          </a:p>
          <a:p>
            <a:pPr marL="457200" indent="-457200">
              <a:buAutoNum type="arabicPeriod"/>
            </a:pPr>
            <a:r>
              <a:rPr lang="en-US" sz="2400" spc="-94" dirty="0">
                <a:solidFill>
                  <a:srgbClr val="675E46"/>
                </a:solidFill>
                <a:latin typeface="Cambria"/>
              </a:rPr>
              <a:t>Cleanliness </a:t>
            </a:r>
          </a:p>
          <a:p>
            <a:pPr marL="457200" indent="-457200">
              <a:buAutoNum type="arabicPeriod"/>
            </a:pPr>
            <a:r>
              <a:rPr lang="en-US" sz="2400" spc="-94" dirty="0">
                <a:solidFill>
                  <a:srgbClr val="675E46"/>
                </a:solidFill>
                <a:latin typeface="Cambria"/>
              </a:rPr>
              <a:t>Safety </a:t>
            </a:r>
          </a:p>
          <a:p>
            <a:pPr marL="457200" indent="-457200">
              <a:buAutoNum type="arabicPeriod"/>
            </a:pPr>
            <a:r>
              <a:rPr lang="en-US" sz="2400" spc="-94" dirty="0">
                <a:solidFill>
                  <a:srgbClr val="675E46"/>
                </a:solidFill>
                <a:latin typeface="Cambria"/>
              </a:rPr>
              <a:t>Finding Way </a:t>
            </a:r>
          </a:p>
          <a:p>
            <a:pPr marL="457200" indent="-457200">
              <a:buAutoNum type="arabicPeriod"/>
            </a:pPr>
            <a:r>
              <a:rPr lang="en-US" sz="2400" spc="-94" dirty="0">
                <a:solidFill>
                  <a:srgbClr val="675E46"/>
                </a:solidFill>
                <a:latin typeface="Cambria"/>
              </a:rPr>
              <a:t>Security Screening </a:t>
            </a:r>
          </a:p>
        </p:txBody>
      </p:sp>
    </p:spTree>
    <p:extLst>
      <p:ext uri="{BB962C8B-B14F-4D97-AF65-F5344CB8AC3E}">
        <p14:creationId xmlns:p14="http://schemas.microsoft.com/office/powerpoint/2010/main" val="210590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9144000" cy="6858000"/>
          </a:xfrm>
          <a:prstGeom prst="rect">
            <a:avLst/>
          </a:prstGeom>
          <a:blipFill>
            <a:blip r:embed="rId2" cstate="print"/>
            <a:stretch>
              <a:fillRect/>
            </a:stretch>
          </a:blipFill>
        </p:spPr>
        <p:txBody>
          <a:bodyPr wrap="square" lIns="0" tIns="0" rIns="0" bIns="0" rtlCol="0">
            <a:noAutofit/>
          </a:bodyPr>
          <a:lstStyle/>
          <a:p>
            <a:endParaRPr lang="en-US" dirty="0" smtClean="0"/>
          </a:p>
          <a:p>
            <a:r>
              <a:rPr lang="en-US" dirty="0"/>
              <a:t>	</a:t>
            </a:r>
            <a:endParaRPr sz="4600" spc="-94" dirty="0">
              <a:solidFill>
                <a:srgbClr val="675E46"/>
              </a:solidFill>
              <a:latin typeface="Cambria"/>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7" name="TextBox 6"/>
          <p:cNvSpPr txBox="1"/>
          <p:nvPr/>
        </p:nvSpPr>
        <p:spPr>
          <a:xfrm>
            <a:off x="152400" y="152400"/>
            <a:ext cx="8305799" cy="5447645"/>
          </a:xfrm>
          <a:prstGeom prst="rect">
            <a:avLst/>
          </a:prstGeom>
          <a:noFill/>
        </p:spPr>
        <p:txBody>
          <a:bodyPr wrap="square" rtlCol="0">
            <a:spAutoFit/>
          </a:bodyPr>
          <a:lstStyle/>
          <a:p>
            <a:r>
              <a:rPr lang="en-US" dirty="0" smtClean="0"/>
              <a:t> </a:t>
            </a:r>
            <a:endParaRPr lang="en-US" sz="4600" spc="-100" dirty="0" smtClean="0">
              <a:solidFill>
                <a:srgbClr val="675E46"/>
              </a:solidFill>
              <a:latin typeface="Cambria"/>
            </a:endParaRPr>
          </a:p>
          <a:p>
            <a:r>
              <a:rPr lang="en-US" sz="4600" spc="-100" dirty="0" smtClean="0">
                <a:solidFill>
                  <a:srgbClr val="675E46"/>
                </a:solidFill>
                <a:latin typeface="Cambria"/>
              </a:rPr>
              <a:t>ALGORITHM 1: </a:t>
            </a:r>
          </a:p>
          <a:p>
            <a:r>
              <a:rPr lang="en-US" sz="4600" spc="-100" dirty="0" smtClean="0">
                <a:solidFill>
                  <a:srgbClr val="675E46"/>
                </a:solidFill>
                <a:latin typeface="Cambria"/>
              </a:rPr>
              <a:t>BAYESIAN NETWORK</a:t>
            </a:r>
            <a:endParaRPr lang="en-US" sz="4600" spc="-100" dirty="0">
              <a:solidFill>
                <a:srgbClr val="675E46"/>
              </a:solidFill>
              <a:latin typeface="Cambria"/>
            </a:endParaRPr>
          </a:p>
          <a:p>
            <a:endParaRPr lang="en-US" sz="4600" b="1" spc="-100" dirty="0">
              <a:solidFill>
                <a:srgbClr val="675E46"/>
              </a:solidFill>
              <a:latin typeface="Cambria"/>
            </a:endParaRPr>
          </a:p>
          <a:p>
            <a:r>
              <a:rPr lang="en-US" sz="2400" b="1" spc="-94" dirty="0">
                <a:solidFill>
                  <a:srgbClr val="675E46"/>
                </a:solidFill>
                <a:latin typeface="Cambria"/>
              </a:rPr>
              <a:t>Why Bayesian </a:t>
            </a:r>
            <a:r>
              <a:rPr lang="en-US" sz="2400" b="1" spc="-94" dirty="0" smtClean="0">
                <a:solidFill>
                  <a:srgbClr val="675E46"/>
                </a:solidFill>
                <a:latin typeface="Cambria"/>
              </a:rPr>
              <a:t>Model (BN) </a:t>
            </a:r>
            <a:r>
              <a:rPr lang="en-US" sz="2400" b="1" spc="-94" dirty="0">
                <a:solidFill>
                  <a:srgbClr val="675E46"/>
                </a:solidFill>
                <a:latin typeface="Cambria"/>
              </a:rPr>
              <a:t>? </a:t>
            </a:r>
          </a:p>
          <a:p>
            <a:endParaRPr lang="en-US" sz="2400" spc="-94" dirty="0">
              <a:solidFill>
                <a:srgbClr val="675E46"/>
              </a:solidFill>
              <a:latin typeface="Cambria"/>
            </a:endParaRPr>
          </a:p>
          <a:p>
            <a:pPr marL="457200" indent="-457200">
              <a:buAutoNum type="arabicPeriod"/>
            </a:pPr>
            <a:r>
              <a:rPr lang="en-US" sz="2400" spc="-94" dirty="0" smtClean="0">
                <a:solidFill>
                  <a:srgbClr val="675E46"/>
                </a:solidFill>
                <a:latin typeface="Cambria"/>
              </a:rPr>
              <a:t>Implement graphical model structure (DAG).  </a:t>
            </a:r>
          </a:p>
          <a:p>
            <a:r>
              <a:rPr lang="en-US" sz="2400" spc="-94" dirty="0" smtClean="0">
                <a:solidFill>
                  <a:srgbClr val="675E46"/>
                </a:solidFill>
                <a:latin typeface="Cambria"/>
              </a:rPr>
              <a:t>2.    Cause-and-effect </a:t>
            </a:r>
            <a:r>
              <a:rPr lang="en-US" sz="2400" spc="-94" dirty="0">
                <a:solidFill>
                  <a:srgbClr val="675E46"/>
                </a:solidFill>
                <a:latin typeface="Cambria"/>
              </a:rPr>
              <a:t>diagram and is easy to interpret.</a:t>
            </a:r>
          </a:p>
          <a:p>
            <a:r>
              <a:rPr lang="en-US" sz="2400" spc="-94" dirty="0" smtClean="0">
                <a:solidFill>
                  <a:srgbClr val="675E46"/>
                </a:solidFill>
                <a:latin typeface="Cambria"/>
              </a:rPr>
              <a:t>3.    Various </a:t>
            </a:r>
            <a:r>
              <a:rPr lang="en-US" sz="2400" spc="-94" dirty="0">
                <a:solidFill>
                  <a:srgbClr val="675E46"/>
                </a:solidFill>
                <a:latin typeface="Cambria"/>
              </a:rPr>
              <a:t>possible improvement scenarios can be </a:t>
            </a:r>
            <a:r>
              <a:rPr lang="en-US" sz="2400" spc="-94" dirty="0" smtClean="0">
                <a:solidFill>
                  <a:srgbClr val="675E46"/>
                </a:solidFill>
                <a:latin typeface="Cambria"/>
              </a:rPr>
              <a:t>easily simulated</a:t>
            </a:r>
          </a:p>
          <a:p>
            <a:r>
              <a:rPr lang="en-US" sz="2400" spc="-94" dirty="0" smtClean="0">
                <a:solidFill>
                  <a:srgbClr val="675E46"/>
                </a:solidFill>
                <a:latin typeface="Cambria"/>
              </a:rPr>
              <a:t>        and evaluated.</a:t>
            </a:r>
          </a:p>
          <a:p>
            <a:endParaRPr lang="en-US" sz="2400" spc="-94" dirty="0">
              <a:solidFill>
                <a:srgbClr val="675E46"/>
              </a:solidFill>
              <a:latin typeface="Cambria"/>
            </a:endParaRPr>
          </a:p>
          <a:p>
            <a:r>
              <a:rPr lang="en-US" sz="2400" spc="-94" dirty="0" smtClean="0">
                <a:solidFill>
                  <a:srgbClr val="675E46"/>
                </a:solidFill>
                <a:latin typeface="Cambria"/>
              </a:rPr>
              <a:t>       A </a:t>
            </a:r>
            <a:r>
              <a:rPr lang="en-US" sz="2400" spc="-94" dirty="0">
                <a:solidFill>
                  <a:srgbClr val="675E46"/>
                </a:solidFill>
                <a:latin typeface="Cambria"/>
              </a:rPr>
              <a:t>BN </a:t>
            </a:r>
            <a:r>
              <a:rPr lang="en-US" sz="2400" spc="-94" dirty="0" smtClean="0">
                <a:solidFill>
                  <a:srgbClr val="675E46"/>
                </a:solidFill>
                <a:latin typeface="Cambria"/>
              </a:rPr>
              <a:t>is an </a:t>
            </a:r>
            <a:r>
              <a:rPr lang="en-US" sz="2400" spc="-94" dirty="0">
                <a:solidFill>
                  <a:srgbClr val="675E46"/>
                </a:solidFill>
                <a:latin typeface="Cambria"/>
              </a:rPr>
              <a:t>innovative approach to support </a:t>
            </a:r>
            <a:r>
              <a:rPr lang="en-US" sz="2400" spc="-94" dirty="0" smtClean="0">
                <a:solidFill>
                  <a:srgbClr val="675E46"/>
                </a:solidFill>
                <a:latin typeface="Cambria"/>
              </a:rPr>
              <a:t>strategic decisions</a:t>
            </a:r>
            <a:r>
              <a:rPr lang="en-US" sz="2400" spc="-94" dirty="0">
                <a:solidFill>
                  <a:srgbClr val="675E46"/>
                </a:solidFill>
                <a:latin typeface="Cambria"/>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bject 10"/>
          <p:cNvSpPr/>
          <p:nvPr/>
        </p:nvSpPr>
        <p:spPr>
          <a:xfrm>
            <a:off x="1137" y="-2"/>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r>
              <a:rPr lang="en-US" dirty="0"/>
              <a:t> </a:t>
            </a:r>
            <a:r>
              <a:rPr lang="en-US" dirty="0" smtClean="0"/>
              <a:t>        </a:t>
            </a:r>
            <a:endParaRPr dirty="0"/>
          </a:p>
        </p:txBody>
      </p:sp>
      <p:sp>
        <p:nvSpPr>
          <p:cNvPr id="413"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414"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415"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graphicFrame>
        <p:nvGraphicFramePr>
          <p:cNvPr id="419" name="Object 418"/>
          <p:cNvGraphicFramePr>
            <a:graphicFrameLocks noChangeAspect="1"/>
          </p:cNvGraphicFramePr>
          <p:nvPr>
            <p:extLst>
              <p:ext uri="{D42A27DB-BD31-4B8C-83A1-F6EECF244321}">
                <p14:modId xmlns:p14="http://schemas.microsoft.com/office/powerpoint/2010/main" val="2285828794"/>
              </p:ext>
            </p:extLst>
          </p:nvPr>
        </p:nvGraphicFramePr>
        <p:xfrm>
          <a:off x="8595859" y="910995"/>
          <a:ext cx="410479" cy="702135"/>
        </p:xfrm>
        <a:graphic>
          <a:graphicData uri="http://schemas.openxmlformats.org/presentationml/2006/ole">
            <mc:AlternateContent xmlns:mc="http://schemas.openxmlformats.org/markup-compatibility/2006">
              <mc:Choice xmlns:v="urn:schemas-microsoft-com:vml" Requires="v">
                <p:oleObj spid="_x0000_s1164" name="Acrobat Document" r:id="rId4" imgW="2533680" imgH="4334040" progId="AcroExch.Document.11">
                  <p:embed/>
                </p:oleObj>
              </mc:Choice>
              <mc:Fallback>
                <p:oleObj name="Acrobat Document" r:id="rId4" imgW="2533680" imgH="4334040" progId="AcroExch.Document.11">
                  <p:embed/>
                  <p:pic>
                    <p:nvPicPr>
                      <p:cNvPr id="0" name=""/>
                      <p:cNvPicPr/>
                      <p:nvPr/>
                    </p:nvPicPr>
                    <p:blipFill>
                      <a:blip r:embed="rId5"/>
                      <a:stretch>
                        <a:fillRect/>
                      </a:stretch>
                    </p:blipFill>
                    <p:spPr>
                      <a:xfrm>
                        <a:off x="8595859" y="910995"/>
                        <a:ext cx="410479" cy="702135"/>
                      </a:xfrm>
                      <a:prstGeom prst="rect">
                        <a:avLst/>
                      </a:prstGeom>
                    </p:spPr>
                  </p:pic>
                </p:oleObj>
              </mc:Fallback>
            </mc:AlternateContent>
          </a:graphicData>
        </a:graphic>
      </p:graphicFrame>
      <p:sp>
        <p:nvSpPr>
          <p:cNvPr id="420" name="TextBox 419"/>
          <p:cNvSpPr txBox="1"/>
          <p:nvPr/>
        </p:nvSpPr>
        <p:spPr>
          <a:xfrm>
            <a:off x="380458" y="4696912"/>
            <a:ext cx="8076604" cy="2246769"/>
          </a:xfrm>
          <a:prstGeom prst="rect">
            <a:avLst/>
          </a:prstGeom>
          <a:noFill/>
        </p:spPr>
        <p:txBody>
          <a:bodyPr wrap="square" rtlCol="0">
            <a:spAutoFit/>
          </a:bodyPr>
          <a:lstStyle/>
          <a:p>
            <a:r>
              <a:rPr lang="en-US" sz="2000" b="1" dirty="0" smtClean="0">
                <a:solidFill>
                  <a:schemeClr val="bg2">
                    <a:lumMod val="50000"/>
                  </a:schemeClr>
                </a:solidFill>
                <a:latin typeface="Cambria" panose="02040503050406030204" pitchFamily="18" charset="0"/>
              </a:rPr>
              <a:t>Edge from node A </a:t>
            </a:r>
            <a:r>
              <a:rPr lang="en-US" sz="2000" b="1" dirty="0" smtClean="0">
                <a:solidFill>
                  <a:schemeClr val="bg2">
                    <a:lumMod val="50000"/>
                  </a:schemeClr>
                </a:solidFill>
                <a:latin typeface="Cambria" panose="02040503050406030204" pitchFamily="18" charset="0"/>
                <a:sym typeface="Wingdings" panose="05000000000000000000" pitchFamily="2" charset="2"/>
              </a:rPr>
              <a:t> B represents a statistical dependence between the corresponding variables. Arrow indicates that a value taken by B depends on the value taken by A.  </a:t>
            </a:r>
          </a:p>
          <a:p>
            <a:endParaRPr lang="en-US" sz="2000" b="1" dirty="0" smtClean="0">
              <a:solidFill>
                <a:srgbClr val="92D050"/>
              </a:solidFill>
            </a:endParaRPr>
          </a:p>
          <a:p>
            <a:r>
              <a:rPr lang="en-US" sz="2000" b="1" dirty="0" smtClean="0">
                <a:solidFill>
                  <a:srgbClr val="92D050"/>
                </a:solidFill>
                <a:latin typeface="Cambria" panose="02040503050406030204" pitchFamily="18" charset="0"/>
              </a:rPr>
              <a:t>Overall Customer Satisfaction is directly influenced by Screen Information and Retail Shops.</a:t>
            </a:r>
          </a:p>
          <a:p>
            <a:r>
              <a:rPr lang="en-US" sz="2000" b="1" dirty="0" smtClean="0">
                <a:solidFill>
                  <a:srgbClr val="92D050"/>
                </a:solidFill>
                <a:sym typeface="Wingdings" panose="05000000000000000000" pitchFamily="2" charset="2"/>
              </a:rPr>
              <a:t>  </a:t>
            </a:r>
            <a:r>
              <a:rPr lang="en-US" sz="2000" b="1" dirty="0" smtClean="0">
                <a:solidFill>
                  <a:srgbClr val="92D050"/>
                </a:solidFill>
              </a:rPr>
              <a:t> </a:t>
            </a:r>
            <a:endParaRPr lang="en-US" sz="2000" b="1" dirty="0">
              <a:solidFill>
                <a:srgbClr val="92D050"/>
              </a:solidFill>
            </a:endParaRPr>
          </a:p>
        </p:txBody>
      </p:sp>
      <p:pic>
        <p:nvPicPr>
          <p:cNvPr id="422" name="Picture 421"/>
          <p:cNvPicPr>
            <a:picLocks noChangeAspect="1"/>
          </p:cNvPicPr>
          <p:nvPr/>
        </p:nvPicPr>
        <p:blipFill>
          <a:blip r:embed="rId6"/>
          <a:stretch>
            <a:fillRect/>
          </a:stretch>
        </p:blipFill>
        <p:spPr>
          <a:xfrm>
            <a:off x="1066800" y="393457"/>
            <a:ext cx="5676900" cy="4410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 y="0"/>
            <a:ext cx="9144000" cy="6858000"/>
          </a:xfrm>
          <a:prstGeom prst="rect">
            <a:avLst/>
          </a:prstGeom>
          <a:blipFill>
            <a:blip r:embed="rId2" cstate="print"/>
            <a:stretch>
              <a:fillRect/>
            </a:stretch>
          </a:blipFill>
        </p:spPr>
        <p:txBody>
          <a:bodyPr wrap="square" lIns="0" tIns="0" rIns="0" bIns="0" rtlCol="0">
            <a:noAutofit/>
          </a:bodyPr>
          <a:lstStyle/>
          <a:p>
            <a:endParaRPr lang="en-US" dirty="0" smtClean="0"/>
          </a:p>
          <a:p>
            <a:r>
              <a:rPr lang="en-US" dirty="0"/>
              <a:t>	</a:t>
            </a:r>
            <a:endParaRPr sz="4600" spc="-94" dirty="0">
              <a:solidFill>
                <a:srgbClr val="675E46"/>
              </a:solidFill>
              <a:latin typeface="Cambria"/>
            </a:endParaRPr>
          </a:p>
        </p:txBody>
      </p:sp>
      <p:sp>
        <p:nvSpPr>
          <p:cNvPr id="4" name="object 4"/>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5" name="object 5"/>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6" name="object 6"/>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sp>
        <p:nvSpPr>
          <p:cNvPr id="7" name="TextBox 6"/>
          <p:cNvSpPr txBox="1"/>
          <p:nvPr/>
        </p:nvSpPr>
        <p:spPr>
          <a:xfrm>
            <a:off x="152400" y="152400"/>
            <a:ext cx="8305799" cy="4862870"/>
          </a:xfrm>
          <a:prstGeom prst="rect">
            <a:avLst/>
          </a:prstGeom>
          <a:noFill/>
        </p:spPr>
        <p:txBody>
          <a:bodyPr wrap="square" rtlCol="0">
            <a:spAutoFit/>
          </a:bodyPr>
          <a:lstStyle/>
          <a:p>
            <a:r>
              <a:rPr lang="en-US" dirty="0" smtClean="0"/>
              <a:t> </a:t>
            </a:r>
            <a:endParaRPr lang="en-US" sz="4600" spc="-100" dirty="0" smtClean="0">
              <a:solidFill>
                <a:srgbClr val="675E46"/>
              </a:solidFill>
              <a:latin typeface="Cambria"/>
            </a:endParaRPr>
          </a:p>
          <a:p>
            <a:r>
              <a:rPr lang="en-US" sz="4600" spc="-100" dirty="0" smtClean="0">
                <a:solidFill>
                  <a:srgbClr val="675E46"/>
                </a:solidFill>
                <a:latin typeface="Cambria"/>
              </a:rPr>
              <a:t>ALGORITHM 2: </a:t>
            </a:r>
          </a:p>
          <a:p>
            <a:r>
              <a:rPr lang="en-US" sz="3200" spc="-100" dirty="0" smtClean="0">
                <a:solidFill>
                  <a:srgbClr val="675E46"/>
                </a:solidFill>
                <a:latin typeface="Cambria"/>
              </a:rPr>
              <a:t>TREE BASED METHODS (Optimal CART Tree)</a:t>
            </a:r>
            <a:endParaRPr lang="en-US" sz="3200" spc="-100" dirty="0">
              <a:solidFill>
                <a:srgbClr val="675E46"/>
              </a:solidFill>
              <a:latin typeface="Cambria"/>
            </a:endParaRPr>
          </a:p>
          <a:p>
            <a:endParaRPr lang="en-US" sz="4600" b="1" spc="-100" dirty="0" smtClean="0">
              <a:solidFill>
                <a:srgbClr val="675E46"/>
              </a:solidFill>
              <a:latin typeface="Cambria"/>
            </a:endParaRPr>
          </a:p>
          <a:p>
            <a:pPr marL="457200" indent="-457200">
              <a:buFontTx/>
              <a:buAutoNum type="arabicPeriod"/>
            </a:pPr>
            <a:r>
              <a:rPr lang="en-US" sz="2400" spc="-94" dirty="0" smtClean="0">
                <a:solidFill>
                  <a:srgbClr val="675E46"/>
                </a:solidFill>
                <a:latin typeface="Cambria"/>
              </a:rPr>
              <a:t>Classification Algorithms and Regression Trees (CART) model is applied on this dataset.</a:t>
            </a:r>
          </a:p>
          <a:p>
            <a:pPr marL="457200" indent="-457200">
              <a:buFontTx/>
              <a:buAutoNum type="arabicPeriod"/>
            </a:pPr>
            <a:endParaRPr lang="en-US" sz="2400" spc="-94" dirty="0" smtClean="0">
              <a:solidFill>
                <a:srgbClr val="675E46"/>
              </a:solidFill>
              <a:latin typeface="Cambria"/>
            </a:endParaRPr>
          </a:p>
          <a:p>
            <a:pPr marL="457200" indent="-457200">
              <a:buAutoNum type="arabicPeriod"/>
            </a:pPr>
            <a:r>
              <a:rPr lang="en-US" sz="2400" spc="-94" dirty="0" smtClean="0">
                <a:solidFill>
                  <a:srgbClr val="675E46"/>
                </a:solidFill>
                <a:latin typeface="Cambria"/>
              </a:rPr>
              <a:t> Dichotomization of target variable is obtained by aggregating the two highest levels on the one hand and the other lower ones on the other hand. The categories thus obtained are labeled</a:t>
            </a:r>
          </a:p>
          <a:p>
            <a:r>
              <a:rPr lang="en-US" sz="2400" spc="-94" dirty="0" smtClean="0">
                <a:solidFill>
                  <a:srgbClr val="675E46"/>
                </a:solidFill>
                <a:latin typeface="Cambria"/>
              </a:rPr>
              <a:t>        ‘yes’ and ‘no’, respectively.</a:t>
            </a:r>
          </a:p>
        </p:txBody>
      </p:sp>
    </p:spTree>
    <p:extLst>
      <p:ext uri="{BB962C8B-B14F-4D97-AF65-F5344CB8AC3E}">
        <p14:creationId xmlns:p14="http://schemas.microsoft.com/office/powerpoint/2010/main" val="1134546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object 10"/>
          <p:cNvSpPr/>
          <p:nvPr/>
        </p:nvSpPr>
        <p:spPr>
          <a:xfrm>
            <a:off x="1137" y="0"/>
            <a:ext cx="9144000" cy="6858000"/>
          </a:xfrm>
          <a:prstGeom prst="rect">
            <a:avLst/>
          </a:prstGeom>
          <a:blipFill>
            <a:blip r:embed="rId3" cstate="print"/>
            <a:stretch>
              <a:fillRect/>
            </a:stretch>
          </a:blipFill>
        </p:spPr>
        <p:txBody>
          <a:bodyPr wrap="square" lIns="0" tIns="0" rIns="0" bIns="0" rtlCol="0">
            <a:noAutofit/>
          </a:bodyPr>
          <a:lstStyle/>
          <a:p>
            <a:endParaRPr lang="en-US" dirty="0" smtClean="0"/>
          </a:p>
          <a:p>
            <a:r>
              <a:rPr lang="en-US" dirty="0"/>
              <a:t> </a:t>
            </a:r>
            <a:r>
              <a:rPr lang="en-US" dirty="0" smtClean="0"/>
              <a:t>       </a:t>
            </a:r>
            <a:endParaRPr sz="900" dirty="0"/>
          </a:p>
        </p:txBody>
      </p:sp>
      <p:sp>
        <p:nvSpPr>
          <p:cNvPr id="413" name="object 11"/>
          <p:cNvSpPr/>
          <p:nvPr/>
        </p:nvSpPr>
        <p:spPr>
          <a:xfrm>
            <a:off x="8458200"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675E46"/>
          </a:solidFill>
        </p:spPr>
        <p:txBody>
          <a:bodyPr wrap="square" lIns="0" tIns="0" rIns="0" bIns="0" rtlCol="0">
            <a:noAutofit/>
          </a:bodyPr>
          <a:lstStyle/>
          <a:p>
            <a:endParaRPr/>
          </a:p>
        </p:txBody>
      </p:sp>
      <p:sp>
        <p:nvSpPr>
          <p:cNvPr id="414" name="object 12"/>
          <p:cNvSpPr/>
          <p:nvPr/>
        </p:nvSpPr>
        <p:spPr>
          <a:xfrm>
            <a:off x="8458200" y="6172200"/>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675E46"/>
          </a:solidFill>
        </p:spPr>
        <p:txBody>
          <a:bodyPr wrap="square" lIns="0" tIns="0" rIns="0" bIns="0" rtlCol="0">
            <a:noAutofit/>
          </a:bodyPr>
          <a:lstStyle/>
          <a:p>
            <a:endParaRPr/>
          </a:p>
        </p:txBody>
      </p:sp>
      <p:sp>
        <p:nvSpPr>
          <p:cNvPr id="415" name="object 13"/>
          <p:cNvSpPr/>
          <p:nvPr/>
        </p:nvSpPr>
        <p:spPr>
          <a:xfrm>
            <a:off x="8458200" y="5486400"/>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A9A47B"/>
          </a:solidFill>
        </p:spPr>
        <p:txBody>
          <a:bodyPr wrap="square" lIns="0" tIns="0" rIns="0" bIns="0" rtlCol="0">
            <a:noAutofit/>
          </a:bodyPr>
          <a:lstStyle/>
          <a:p>
            <a:endParaRPr/>
          </a:p>
        </p:txBody>
      </p:sp>
      <p:graphicFrame>
        <p:nvGraphicFramePr>
          <p:cNvPr id="419" name="Object 418"/>
          <p:cNvGraphicFramePr>
            <a:graphicFrameLocks noChangeAspect="1"/>
          </p:cNvGraphicFramePr>
          <p:nvPr>
            <p:extLst>
              <p:ext uri="{D42A27DB-BD31-4B8C-83A1-F6EECF244321}">
                <p14:modId xmlns:p14="http://schemas.microsoft.com/office/powerpoint/2010/main" val="568105996"/>
              </p:ext>
            </p:extLst>
          </p:nvPr>
        </p:nvGraphicFramePr>
        <p:xfrm>
          <a:off x="8595859" y="910995"/>
          <a:ext cx="410479" cy="702135"/>
        </p:xfrm>
        <a:graphic>
          <a:graphicData uri="http://schemas.openxmlformats.org/presentationml/2006/ole">
            <mc:AlternateContent xmlns:mc="http://schemas.openxmlformats.org/markup-compatibility/2006">
              <mc:Choice xmlns:v="urn:schemas-microsoft-com:vml" Requires="v">
                <p:oleObj spid="_x0000_s2172" name="Acrobat Document" r:id="rId4" imgW="2533680" imgH="4334040" progId="AcroExch.Document.11">
                  <p:embed/>
                </p:oleObj>
              </mc:Choice>
              <mc:Fallback>
                <p:oleObj name="Acrobat Document" r:id="rId4" imgW="2533680" imgH="4334040" progId="AcroExch.Document.11">
                  <p:embed/>
                  <p:pic>
                    <p:nvPicPr>
                      <p:cNvPr id="0" name=""/>
                      <p:cNvPicPr/>
                      <p:nvPr/>
                    </p:nvPicPr>
                    <p:blipFill>
                      <a:blip r:embed="rId5"/>
                      <a:stretch>
                        <a:fillRect/>
                      </a:stretch>
                    </p:blipFill>
                    <p:spPr>
                      <a:xfrm>
                        <a:off x="8595859" y="910995"/>
                        <a:ext cx="410479" cy="702135"/>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685800" y="304800"/>
            <a:ext cx="6477000" cy="4128876"/>
          </a:xfrm>
          <a:prstGeom prst="rect">
            <a:avLst/>
          </a:prstGeom>
        </p:spPr>
      </p:pic>
      <p:sp>
        <p:nvSpPr>
          <p:cNvPr id="3" name="TextBox 2"/>
          <p:cNvSpPr txBox="1"/>
          <p:nvPr/>
        </p:nvSpPr>
        <p:spPr>
          <a:xfrm>
            <a:off x="160976" y="5572035"/>
            <a:ext cx="6193940" cy="1292662"/>
          </a:xfrm>
          <a:prstGeom prst="rect">
            <a:avLst/>
          </a:prstGeom>
          <a:noFill/>
        </p:spPr>
        <p:txBody>
          <a:bodyPr wrap="none" rtlCol="0">
            <a:spAutoFit/>
          </a:bodyPr>
          <a:lstStyle/>
          <a:p>
            <a:r>
              <a:rPr lang="en-US" sz="2000" dirty="0" smtClean="0">
                <a:solidFill>
                  <a:schemeClr val="bg2">
                    <a:lumMod val="50000"/>
                  </a:schemeClr>
                </a:solidFill>
                <a:latin typeface="Cambria" panose="02040503050406030204" pitchFamily="18" charset="0"/>
              </a:rPr>
              <a:t>Q5: Screen Information at SFO Airport</a:t>
            </a:r>
          </a:p>
          <a:p>
            <a:r>
              <a:rPr lang="en-US" sz="2000" dirty="0" smtClean="0">
                <a:solidFill>
                  <a:schemeClr val="bg2">
                    <a:lumMod val="50000"/>
                  </a:schemeClr>
                </a:solidFill>
                <a:latin typeface="Cambria" panose="02040503050406030204" pitchFamily="18" charset="0"/>
              </a:rPr>
              <a:t>Q3: Signs and Directions at SFO Airport</a:t>
            </a:r>
          </a:p>
          <a:p>
            <a:r>
              <a:rPr lang="en-US" sz="2000" dirty="0" smtClean="0">
                <a:solidFill>
                  <a:schemeClr val="bg2">
                    <a:lumMod val="50000"/>
                  </a:schemeClr>
                </a:solidFill>
                <a:latin typeface="Cambria" panose="02040503050406030204" pitchFamily="18" charset="0"/>
              </a:rPr>
              <a:t>Dependent Variable: Overall Satisfaction at SFO Airport</a:t>
            </a:r>
          </a:p>
          <a:p>
            <a:endParaRPr lang="en-US" dirty="0"/>
          </a:p>
        </p:txBody>
      </p:sp>
      <p:sp>
        <p:nvSpPr>
          <p:cNvPr id="4" name="TextBox 3"/>
          <p:cNvSpPr txBox="1"/>
          <p:nvPr/>
        </p:nvSpPr>
        <p:spPr>
          <a:xfrm>
            <a:off x="160976" y="4260842"/>
            <a:ext cx="8558177" cy="2062103"/>
          </a:xfrm>
          <a:prstGeom prst="rect">
            <a:avLst/>
          </a:prstGeom>
          <a:noFill/>
        </p:spPr>
        <p:txBody>
          <a:bodyPr wrap="none" rtlCol="0">
            <a:spAutoFit/>
          </a:bodyPr>
          <a:lstStyle/>
          <a:p>
            <a:r>
              <a:rPr lang="en-US" sz="2000" b="1" dirty="0">
                <a:solidFill>
                  <a:srgbClr val="92D050"/>
                </a:solidFill>
              </a:rPr>
              <a:t>Node 5 contains customers with high or very high levels of satisfaction with </a:t>
            </a:r>
            <a:endParaRPr lang="en-US" sz="2000" b="1" dirty="0" smtClean="0">
              <a:solidFill>
                <a:srgbClr val="92D050"/>
              </a:solidFill>
            </a:endParaRPr>
          </a:p>
          <a:p>
            <a:r>
              <a:rPr lang="en-US" sz="2000" b="1" dirty="0" smtClean="0">
                <a:solidFill>
                  <a:srgbClr val="92D050"/>
                </a:solidFill>
              </a:rPr>
              <a:t>both screen </a:t>
            </a:r>
            <a:r>
              <a:rPr lang="en-US" sz="2000" b="1" dirty="0">
                <a:solidFill>
                  <a:srgbClr val="92D050"/>
                </a:solidFill>
              </a:rPr>
              <a:t>information and signs and directions; in this group the percentage </a:t>
            </a:r>
            <a:endParaRPr lang="en-US" sz="2000" b="1" dirty="0" smtClean="0">
              <a:solidFill>
                <a:srgbClr val="92D050"/>
              </a:solidFill>
            </a:endParaRPr>
          </a:p>
          <a:p>
            <a:r>
              <a:rPr lang="en-US" sz="2000" b="1" dirty="0" smtClean="0">
                <a:solidFill>
                  <a:srgbClr val="92D050"/>
                </a:solidFill>
              </a:rPr>
              <a:t>of </a:t>
            </a:r>
            <a:r>
              <a:rPr lang="en-US" sz="2000" b="1" dirty="0">
                <a:solidFill>
                  <a:srgbClr val="92D050"/>
                </a:solidFill>
              </a:rPr>
              <a:t>customers </a:t>
            </a:r>
            <a:r>
              <a:rPr lang="en-US" sz="2000" b="1" dirty="0" smtClean="0">
                <a:solidFill>
                  <a:srgbClr val="92D050"/>
                </a:solidFill>
              </a:rPr>
              <a:t>satisfied </a:t>
            </a:r>
            <a:r>
              <a:rPr lang="en-US" sz="2000" b="1" dirty="0">
                <a:solidFill>
                  <a:srgbClr val="92D050"/>
                </a:solidFill>
              </a:rPr>
              <a:t>with SFO Airport is 61% (against 22.05% in the dataset </a:t>
            </a:r>
            <a:endParaRPr lang="en-US" sz="2000" b="1" dirty="0" smtClean="0">
              <a:solidFill>
                <a:srgbClr val="92D050"/>
              </a:solidFill>
            </a:endParaRPr>
          </a:p>
          <a:p>
            <a:r>
              <a:rPr lang="en-US" sz="2000" b="1" dirty="0" smtClean="0">
                <a:solidFill>
                  <a:srgbClr val="92D050"/>
                </a:solidFill>
              </a:rPr>
              <a:t>as </a:t>
            </a:r>
            <a:r>
              <a:rPr lang="en-US" sz="2000" b="1" dirty="0">
                <a:solidFill>
                  <a:srgbClr val="92D050"/>
                </a:solidFill>
              </a:rPr>
              <a:t>a whole</a:t>
            </a:r>
            <a:r>
              <a:rPr lang="en-US" sz="2000" b="1" dirty="0" smtClean="0">
                <a:solidFill>
                  <a:srgbClr val="92D050"/>
                </a:solidFill>
              </a:rPr>
              <a:t>)</a:t>
            </a:r>
          </a:p>
          <a:p>
            <a:endParaRPr lang="en-US" sz="2400" spc="-94" dirty="0">
              <a:solidFill>
                <a:srgbClr val="675E46"/>
              </a:solidFill>
              <a:latin typeface="Cambria"/>
            </a:endParaRPr>
          </a:p>
          <a:p>
            <a:endParaRPr lang="en-US" sz="2400" spc="-94" dirty="0">
              <a:solidFill>
                <a:srgbClr val="675E46"/>
              </a:solidFill>
              <a:latin typeface="Cambria"/>
            </a:endParaRPr>
          </a:p>
        </p:txBody>
      </p:sp>
    </p:spTree>
    <p:extLst>
      <p:ext uri="{BB962C8B-B14F-4D97-AF65-F5344CB8AC3E}">
        <p14:creationId xmlns:p14="http://schemas.microsoft.com/office/powerpoint/2010/main" val="109840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4124</TotalTime>
  <Words>635</Words>
  <Application>Microsoft Office PowerPoint</Application>
  <PresentationFormat>On-screen Show (4:3)</PresentationFormat>
  <Paragraphs>155</Paragraphs>
  <Slides>14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Cambria</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Jain</dc:creator>
  <cp:lastModifiedBy>Ankit Jain</cp:lastModifiedBy>
  <cp:revision>138</cp:revision>
  <dcterms:modified xsi:type="dcterms:W3CDTF">2014-12-13T04:17:11Z</dcterms:modified>
</cp:coreProperties>
</file>