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Old Standard TT"/>
      <p:regular r:id="rId52"/>
      <p:bold r:id="rId53"/>
      <p:italic r:id="rId54"/>
    </p:embeddedFont>
    <p:embeddedFont>
      <p:font typeface="Roboto Mon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OldStandardTT-bold.fntdata"/><Relationship Id="rId52" Type="http://schemas.openxmlformats.org/officeDocument/2006/relationships/font" Target="fonts/OldStandardTT-regular.fntdata"/><Relationship Id="rId11" Type="http://schemas.openxmlformats.org/officeDocument/2006/relationships/slide" Target="slides/slide6.xml"/><Relationship Id="rId55" Type="http://schemas.openxmlformats.org/officeDocument/2006/relationships/font" Target="fonts/RobotoMono-regular.fntdata"/><Relationship Id="rId10" Type="http://schemas.openxmlformats.org/officeDocument/2006/relationships/slide" Target="slides/slide5.xml"/><Relationship Id="rId54" Type="http://schemas.openxmlformats.org/officeDocument/2006/relationships/font" Target="fonts/OldStandardTT-italic.fntdata"/><Relationship Id="rId13" Type="http://schemas.openxmlformats.org/officeDocument/2006/relationships/slide" Target="slides/slide8.xml"/><Relationship Id="rId57" Type="http://schemas.openxmlformats.org/officeDocument/2006/relationships/font" Target="fonts/RobotoMono-italic.fntdata"/><Relationship Id="rId12" Type="http://schemas.openxmlformats.org/officeDocument/2006/relationships/slide" Target="slides/slide7.xml"/><Relationship Id="rId56" Type="http://schemas.openxmlformats.org/officeDocument/2006/relationships/font" Target="fonts/RobotoMono-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90843f101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90843f10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90843f101_0_1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90843f10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90843f101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90843f10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90843f101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90843f10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90843f101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90843f10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90843f101_0_1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90843f10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ad97d778f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ad97d778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90843f101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90843f10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90843f101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90843f10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90843f101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90843f10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90843f101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90843f10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90843f101_0_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90843f10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90843f101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90843f10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90843f101_0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190843f10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190843f101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190843f10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90843f101_0_1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90843f10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90843f101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90843f10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90843f101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190843f10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ad97d778f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1ad97d77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ad97d778f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ad97d778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1ad97d778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1ad97d778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1ad97d778f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1ad97d778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1ad97d778f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1ad97d778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ad97d778f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1ad97d778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1ad97d778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1ad97d778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1ad97d778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1ad97d778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ad97d778f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1ad97d778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1ad97d778f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1ad97d778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ad97d778f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1ad97d778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1ad97d778f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1ad97d778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90843f101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90843f10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1ad97d778f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1ad97d778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1ad97d778f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1ad97d778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1ad97d778f_0_1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1ad97d778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1ad97d778f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1ad97d778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1ad97d778f_0_1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1ad97d778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1ad97d778f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1ad97d778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1ad97d778f_0_1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1ad97d778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90843f101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90843f10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90843f101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90843f10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90843f101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90843f10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90843f101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90843f10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90843f10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90843f10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Configuration Management with Ansible</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Ankur Jain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Modules of Ansible</a:t>
            </a:r>
            <a:endParaRPr/>
          </a:p>
        </p:txBody>
      </p:sp>
      <p:sp>
        <p:nvSpPr>
          <p:cNvPr id="115" name="Google Shape;115;p22"/>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latin typeface="Arial"/>
                <a:ea typeface="Arial"/>
                <a:cs typeface="Arial"/>
                <a:sym typeface="Arial"/>
              </a:rPr>
              <a:t>Package Management:</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solidFill>
                  <a:srgbClr val="188038"/>
                </a:solidFill>
                <a:latin typeface="Roboto Mono"/>
                <a:ea typeface="Roboto Mono"/>
                <a:cs typeface="Roboto Mono"/>
                <a:sym typeface="Roboto Mono"/>
              </a:rPr>
              <a:t>apt</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yum</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dnf</a:t>
            </a:r>
            <a:r>
              <a:rPr lang="en" sz="1100">
                <a:latin typeface="Arial"/>
                <a:ea typeface="Arial"/>
                <a:cs typeface="Arial"/>
                <a:sym typeface="Arial"/>
              </a:rPr>
              <a:t>, etc.</a:t>
            </a:r>
            <a:endParaRPr sz="1100">
              <a:latin typeface="Arial"/>
              <a:ea typeface="Arial"/>
              <a:cs typeface="Arial"/>
              <a:sym typeface="Arial"/>
            </a:endParaRPr>
          </a:p>
          <a:p>
            <a:pPr indent="0" lvl="0" marL="0" marR="0" rtl="0" algn="l">
              <a:lnSpc>
                <a:spcPct val="115000"/>
              </a:lnSpc>
              <a:spcBef>
                <a:spcPts val="1200"/>
              </a:spcBef>
              <a:spcAft>
                <a:spcPts val="0"/>
              </a:spcAft>
              <a:buNone/>
            </a:pPr>
            <a:r>
              <a:rPr lang="en" sz="900">
                <a:solidFill>
                  <a:srgbClr val="188038"/>
                </a:solidFill>
                <a:latin typeface="Roboto Mono"/>
                <a:ea typeface="Roboto Mono"/>
                <a:cs typeface="Roboto Mono"/>
                <a:sym typeface="Roboto Mono"/>
              </a:rPr>
              <a:t>- name: Install Apache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a:t>
            </a:r>
            <a:r>
              <a:rPr lang="en" sz="900">
                <a:solidFill>
                  <a:srgbClr val="188038"/>
                </a:solidFill>
                <a:latin typeface="Roboto Mono"/>
                <a:ea typeface="Roboto Mono"/>
                <a:cs typeface="Roboto Mono"/>
                <a:sym typeface="Roboto Mono"/>
              </a:rPr>
              <a:t>apt:</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name: apache2</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latest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latin typeface="Arial"/>
                <a:ea typeface="Arial"/>
                <a:cs typeface="Arial"/>
                <a:sym typeface="Arial"/>
              </a:rPr>
              <a:t>Service Management:</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solidFill>
                  <a:srgbClr val="188038"/>
                </a:solidFill>
                <a:latin typeface="Roboto Mono"/>
                <a:ea typeface="Roboto Mono"/>
                <a:cs typeface="Roboto Mono"/>
                <a:sym typeface="Roboto Mono"/>
              </a:rPr>
              <a:t>service</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systemd</a:t>
            </a:r>
            <a:r>
              <a:rPr lang="en" sz="1100">
                <a:latin typeface="Arial"/>
                <a:ea typeface="Arial"/>
                <a:cs typeface="Arial"/>
                <a:sym typeface="Arial"/>
              </a:rPr>
              <a:t>, etc.</a:t>
            </a:r>
            <a:endParaRPr sz="1100">
              <a:latin typeface="Arial"/>
              <a:ea typeface="Arial"/>
              <a:cs typeface="Arial"/>
              <a:sym typeface="Arial"/>
            </a:endParaRPr>
          </a:p>
          <a:p>
            <a:pPr indent="0" lvl="0" marL="0" marR="0" rtl="0" algn="l">
              <a:lnSpc>
                <a:spcPct val="115000"/>
              </a:lnSpc>
              <a:spcBef>
                <a:spcPts val="1200"/>
              </a:spcBef>
              <a:spcAft>
                <a:spcPts val="0"/>
              </a:spcAft>
              <a:buNone/>
            </a:pPr>
            <a:br>
              <a:rPr lang="en" sz="900">
                <a:solidFill>
                  <a:srgbClr val="188038"/>
                </a:solidFill>
                <a:latin typeface="Roboto Mono"/>
                <a:ea typeface="Roboto Mono"/>
                <a:cs typeface="Roboto Mono"/>
                <a:sym typeface="Roboto Mono"/>
              </a:rPr>
            </a:br>
            <a:r>
              <a:rPr lang="en" sz="900">
                <a:solidFill>
                  <a:srgbClr val="188038"/>
                </a:solidFill>
                <a:latin typeface="Roboto Mono"/>
                <a:ea typeface="Roboto Mono"/>
                <a:cs typeface="Roboto Mono"/>
                <a:sym typeface="Roboto Mono"/>
              </a:rPr>
              <a:t>- name: Ensure NGINX is running</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service: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name: nginx</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started</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900">
              <a:solidFill>
                <a:srgbClr val="188038"/>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Modules of Ansible</a:t>
            </a:r>
            <a:endParaRPr/>
          </a:p>
        </p:txBody>
      </p:sp>
      <p:sp>
        <p:nvSpPr>
          <p:cNvPr id="121" name="Google Shape;121;p23"/>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100">
                <a:latin typeface="Arial"/>
                <a:ea typeface="Arial"/>
                <a:cs typeface="Arial"/>
                <a:sym typeface="Arial"/>
              </a:rPr>
              <a:t>Command Execution:</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solidFill>
                  <a:srgbClr val="188038"/>
                </a:solidFill>
                <a:latin typeface="Roboto Mono"/>
                <a:ea typeface="Roboto Mono"/>
                <a:cs typeface="Roboto Mono"/>
                <a:sym typeface="Roboto Mono"/>
              </a:rPr>
              <a:t>command</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shell</a:t>
            </a:r>
            <a:r>
              <a:rPr lang="en" sz="1100">
                <a:latin typeface="Arial"/>
                <a:ea typeface="Arial"/>
                <a:cs typeface="Arial"/>
                <a:sym typeface="Arial"/>
              </a:rPr>
              <a:t>, etc.</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 name: Restart Apache</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  command: systemctl restart apache2</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b="1" lang="en" sz="1100">
                <a:latin typeface="Arial"/>
                <a:ea typeface="Arial"/>
                <a:cs typeface="Arial"/>
                <a:sym typeface="Arial"/>
              </a:rPr>
              <a:t>File Operations:</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solidFill>
                  <a:srgbClr val="188038"/>
                </a:solidFill>
                <a:latin typeface="Roboto Mono"/>
                <a:ea typeface="Roboto Mono"/>
                <a:cs typeface="Roboto Mono"/>
                <a:sym typeface="Roboto Mono"/>
              </a:rPr>
              <a:t>file</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copy</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template</a:t>
            </a:r>
            <a:r>
              <a:rPr lang="en" sz="1100">
                <a:latin typeface="Arial"/>
                <a:ea typeface="Arial"/>
                <a:cs typeface="Arial"/>
                <a:sym typeface="Arial"/>
              </a:rPr>
              <a:t>, etc.</a:t>
            </a:r>
            <a:endParaRPr sz="1100">
              <a:latin typeface="Arial"/>
              <a:ea typeface="Arial"/>
              <a:cs typeface="Arial"/>
              <a:sym typeface="Arial"/>
            </a:endParaRPr>
          </a:p>
          <a:p>
            <a:pPr indent="0" lvl="0" marL="0" marR="0" rtl="0" algn="l">
              <a:lnSpc>
                <a:spcPct val="115000"/>
              </a:lnSpc>
              <a:spcBef>
                <a:spcPts val="1200"/>
              </a:spcBef>
              <a:spcAft>
                <a:spcPts val="0"/>
              </a:spcAft>
              <a:buNone/>
            </a:pPr>
            <a:r>
              <a:rPr lang="en" sz="900">
                <a:solidFill>
                  <a:srgbClr val="188038"/>
                </a:solidFill>
                <a:latin typeface="Roboto Mono"/>
                <a:ea typeface="Roboto Mono"/>
                <a:cs typeface="Roboto Mono"/>
                <a:sym typeface="Roboto Mono"/>
              </a:rPr>
              <a:t>- name: Create a directory</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file: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path: /var/www/html</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directory</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owner: www-data</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group: www-data</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900">
              <a:solidFill>
                <a:srgbClr val="188038"/>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Templates in Ansible</a:t>
            </a:r>
            <a:endParaRPr/>
          </a:p>
        </p:txBody>
      </p:sp>
      <p:sp>
        <p:nvSpPr>
          <p:cNvPr id="127" name="Google Shape;127;p24"/>
          <p:cNvSpPr txBox="1"/>
          <p:nvPr>
            <p:ph idx="1" type="body"/>
          </p:nvPr>
        </p:nvSpPr>
        <p:spPr>
          <a:xfrm>
            <a:off x="311700" y="1058225"/>
            <a:ext cx="43350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Arial"/>
                <a:ea typeface="Arial"/>
                <a:cs typeface="Arial"/>
                <a:sym typeface="Arial"/>
              </a:rPr>
              <a:t>Example: Using Templates</a:t>
            </a:r>
            <a:endParaRPr b="1" sz="13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Template File (</a:t>
            </a:r>
            <a:r>
              <a:rPr b="1" lang="en" sz="1100">
                <a:solidFill>
                  <a:srgbClr val="188038"/>
                </a:solidFill>
                <a:latin typeface="Roboto Mono"/>
                <a:ea typeface="Roboto Mono"/>
                <a:cs typeface="Roboto Mono"/>
                <a:sym typeface="Roboto Mono"/>
              </a:rPr>
              <a:t>nginx.conf.j2</a:t>
            </a:r>
            <a:r>
              <a:rPr b="1" lang="en" sz="1100">
                <a:latin typeface="Arial"/>
                <a:ea typeface="Arial"/>
                <a:cs typeface="Arial"/>
                <a:sym typeface="Arial"/>
              </a:rPr>
              <a:t>)</a:t>
            </a:r>
            <a:endParaRPr sz="1100">
              <a:latin typeface="Arial"/>
              <a:ea typeface="Arial"/>
              <a:cs typeface="Arial"/>
              <a:sym typeface="Arial"/>
            </a:endParaRPr>
          </a:p>
          <a:p>
            <a:pPr indent="0" lvl="0" marL="0" marR="0" rtl="0" algn="l">
              <a:lnSpc>
                <a:spcPct val="115000"/>
              </a:lnSpc>
              <a:spcBef>
                <a:spcPts val="200"/>
              </a:spcBef>
              <a:spcAft>
                <a:spcPts val="0"/>
              </a:spcAft>
              <a:buNone/>
            </a:pPr>
            <a:r>
              <a:rPr lang="en" sz="900">
                <a:solidFill>
                  <a:srgbClr val="188038"/>
                </a:solidFill>
                <a:latin typeface="Roboto Mono"/>
                <a:ea typeface="Roboto Mono"/>
                <a:cs typeface="Roboto Mono"/>
                <a:sym typeface="Roboto Mono"/>
              </a:rPr>
              <a:t>server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listen {{ server_port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server_name {{ server_name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location /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root {{ document_root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index index.html;</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a:t>
            </a:r>
            <a:br>
              <a:rPr lang="en" sz="900">
                <a:solidFill>
                  <a:srgbClr val="188038"/>
                </a:solidFill>
                <a:latin typeface="Roboto Mono"/>
                <a:ea typeface="Roboto Mono"/>
                <a:cs typeface="Roboto Mono"/>
                <a:sym typeface="Roboto Mono"/>
              </a:rPr>
            </a:br>
            <a:br>
              <a:rPr lang="en" sz="9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marR="0" rtl="0" algn="l">
              <a:lnSpc>
                <a:spcPct val="115000"/>
              </a:lnSpc>
              <a:spcBef>
                <a:spcPts val="1200"/>
              </a:spcBef>
              <a:spcAft>
                <a:spcPts val="0"/>
              </a:spcAft>
              <a:buNone/>
            </a:pPr>
            <a:br>
              <a:rPr lang="en" sz="1100">
                <a:solidFill>
                  <a:srgbClr val="188038"/>
                </a:solidFill>
                <a:latin typeface="Roboto Mono"/>
                <a:ea typeface="Roboto Mono"/>
                <a:cs typeface="Roboto Mono"/>
                <a:sym typeface="Roboto Mono"/>
              </a:rPr>
            </a:br>
            <a:br>
              <a:rPr lang="en"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900">
              <a:solidFill>
                <a:srgbClr val="188038"/>
              </a:solidFill>
              <a:latin typeface="Roboto Mono"/>
              <a:ea typeface="Roboto Mono"/>
              <a:cs typeface="Roboto Mono"/>
              <a:sym typeface="Roboto Mono"/>
            </a:endParaRPr>
          </a:p>
        </p:txBody>
      </p:sp>
      <p:sp>
        <p:nvSpPr>
          <p:cNvPr id="128" name="Google Shape;128;p24"/>
          <p:cNvSpPr txBox="1"/>
          <p:nvPr/>
        </p:nvSpPr>
        <p:spPr>
          <a:xfrm>
            <a:off x="5218375" y="1262300"/>
            <a:ext cx="3136500" cy="350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Playbook</a:t>
            </a:r>
            <a:endParaRPr sz="1100">
              <a:solidFill>
                <a:schemeClr val="dk1"/>
              </a:solidFill>
            </a:endParaRPr>
          </a:p>
          <a:p>
            <a:pPr indent="0" lvl="0" marL="0" rtl="0" algn="l">
              <a:lnSpc>
                <a:spcPct val="115000"/>
              </a:lnSpc>
              <a:spcBef>
                <a:spcPts val="20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name: Configure Nginx</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hosts: all</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vars:</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server_port: 80</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server_name: example.com</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document_root: /var/www/html</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tasks:</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 name: Deploy Nginx configuration</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template:</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src: templates/nginx.conf.j2</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dest: /etc/nginx/nginx.conf</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notify:</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 restart nginx</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Handlers in Ansible</a:t>
            </a:r>
            <a:endParaRPr/>
          </a:p>
        </p:txBody>
      </p:sp>
      <p:sp>
        <p:nvSpPr>
          <p:cNvPr id="134" name="Google Shape;134;p25"/>
          <p:cNvSpPr txBox="1"/>
          <p:nvPr>
            <p:ph idx="1" type="body"/>
          </p:nvPr>
        </p:nvSpPr>
        <p:spPr>
          <a:xfrm>
            <a:off x="311700" y="915350"/>
            <a:ext cx="6811800" cy="33972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300">
                <a:latin typeface="Arial"/>
                <a:ea typeface="Arial"/>
                <a:cs typeface="Arial"/>
                <a:sym typeface="Arial"/>
              </a:rPr>
              <a:t>What are Handlers?</a:t>
            </a:r>
            <a:endParaRPr b="1" sz="13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Handlers are special tasks triggered by the </a:t>
            </a:r>
            <a:r>
              <a:rPr b="1" lang="en" sz="1100">
                <a:solidFill>
                  <a:srgbClr val="188038"/>
                </a:solidFill>
                <a:latin typeface="Roboto Mono"/>
                <a:ea typeface="Roboto Mono"/>
                <a:cs typeface="Roboto Mono"/>
                <a:sym typeface="Roboto Mono"/>
              </a:rPr>
              <a:t>notify</a:t>
            </a:r>
            <a:r>
              <a:rPr lang="en" sz="1100">
                <a:latin typeface="Arial"/>
                <a:ea typeface="Arial"/>
                <a:cs typeface="Arial"/>
                <a:sym typeface="Arial"/>
              </a:rPr>
              <a:t> directive in regular tasks.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Typically used to restart or reload services after configuration changes.</a:t>
            </a:r>
            <a:endParaRPr sz="1100">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300">
                <a:latin typeface="Arial"/>
                <a:ea typeface="Arial"/>
                <a:cs typeface="Arial"/>
                <a:sym typeface="Arial"/>
              </a:rPr>
              <a:t>Why Use Handlers?</a:t>
            </a:r>
            <a:endParaRPr b="1" sz="13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Ensure tasks like service restarts are executed only when necessary.</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Avoid redundant operations, improving efficiency.</a:t>
            </a:r>
            <a:endParaRPr sz="1100">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300">
                <a:latin typeface="Arial"/>
                <a:ea typeface="Arial"/>
                <a:cs typeface="Arial"/>
                <a:sym typeface="Arial"/>
              </a:rPr>
              <a:t>How Handlers Work</a:t>
            </a:r>
            <a:endParaRPr b="1" sz="1300">
              <a:latin typeface="Arial"/>
              <a:ea typeface="Arial"/>
              <a:cs typeface="Arial"/>
              <a:sym typeface="Arial"/>
            </a:endParaRPr>
          </a:p>
          <a:p>
            <a:pPr indent="-298450" lvl="0" marL="457200" rtl="0" algn="l">
              <a:spcBef>
                <a:spcPts val="1200"/>
              </a:spcBef>
              <a:spcAft>
                <a:spcPts val="0"/>
              </a:spcAft>
              <a:buSzPts val="1100"/>
              <a:buFont typeface="Arial"/>
              <a:buAutoNum type="arabicPeriod"/>
            </a:pPr>
            <a:r>
              <a:rPr lang="en" sz="1100">
                <a:latin typeface="Arial"/>
                <a:ea typeface="Arial"/>
                <a:cs typeface="Arial"/>
                <a:sym typeface="Arial"/>
              </a:rPr>
              <a:t>Define a handler in the </a:t>
            </a:r>
            <a:r>
              <a:rPr lang="en" sz="1100">
                <a:solidFill>
                  <a:srgbClr val="188038"/>
                </a:solidFill>
                <a:latin typeface="Roboto Mono"/>
                <a:ea typeface="Roboto Mono"/>
                <a:cs typeface="Roboto Mono"/>
                <a:sym typeface="Roboto Mono"/>
              </a:rPr>
              <a:t>handlers</a:t>
            </a:r>
            <a:r>
              <a:rPr lang="en" sz="1100">
                <a:latin typeface="Arial"/>
                <a:ea typeface="Arial"/>
                <a:cs typeface="Arial"/>
                <a:sym typeface="Arial"/>
              </a:rPr>
              <a:t> section of a Playbook.</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lang="en" sz="1100">
                <a:latin typeface="Arial"/>
                <a:ea typeface="Arial"/>
                <a:cs typeface="Arial"/>
                <a:sym typeface="Arial"/>
              </a:rPr>
              <a:t>Call the handler using the </a:t>
            </a:r>
            <a:r>
              <a:rPr b="1" lang="en" sz="1100">
                <a:solidFill>
                  <a:srgbClr val="188038"/>
                </a:solidFill>
                <a:latin typeface="Roboto Mono"/>
                <a:ea typeface="Roboto Mono"/>
                <a:cs typeface="Roboto Mono"/>
                <a:sym typeface="Roboto Mono"/>
              </a:rPr>
              <a:t>notify</a:t>
            </a:r>
            <a:r>
              <a:rPr lang="en" sz="1100">
                <a:latin typeface="Arial"/>
                <a:ea typeface="Arial"/>
                <a:cs typeface="Arial"/>
                <a:sym typeface="Arial"/>
              </a:rPr>
              <a:t> directive in a task.</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lang="en" sz="1100">
                <a:latin typeface="Arial"/>
                <a:ea typeface="Arial"/>
                <a:cs typeface="Arial"/>
                <a:sym typeface="Arial"/>
              </a:rPr>
              <a:t>Handlers are executed at the </a:t>
            </a:r>
            <a:r>
              <a:rPr b="1" lang="en" sz="1100">
                <a:latin typeface="Arial"/>
                <a:ea typeface="Arial"/>
                <a:cs typeface="Arial"/>
                <a:sym typeface="Arial"/>
              </a:rPr>
              <a:t>end of the Playbook execution</a:t>
            </a:r>
            <a:r>
              <a:rPr lang="en" sz="1100">
                <a:latin typeface="Arial"/>
                <a:ea typeface="Arial"/>
                <a:cs typeface="Arial"/>
                <a:sym typeface="Arial"/>
              </a:rPr>
              <a:t>, ensuring all tasks are completed.</a:t>
            </a:r>
            <a:endParaRPr sz="1100">
              <a:latin typeface="Arial"/>
              <a:ea typeface="Arial"/>
              <a:cs typeface="Arial"/>
              <a:sym typeface="Arial"/>
            </a:endParaRPr>
          </a:p>
          <a:p>
            <a:pPr indent="0" lvl="0" marL="0" marR="0" rtl="0" algn="l">
              <a:lnSpc>
                <a:spcPct val="115000"/>
              </a:lnSpc>
              <a:spcBef>
                <a:spcPts val="1200"/>
              </a:spcBef>
              <a:spcAft>
                <a:spcPts val="0"/>
              </a:spcAft>
              <a:buNone/>
            </a:pPr>
            <a:r>
              <a:t/>
            </a:r>
            <a:endParaRPr b="1" sz="13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marR="0" rtl="0" algn="l">
              <a:lnSpc>
                <a:spcPct val="115000"/>
              </a:lnSpc>
              <a:spcBef>
                <a:spcPts val="1200"/>
              </a:spcBef>
              <a:spcAft>
                <a:spcPts val="0"/>
              </a:spcAft>
              <a:buNone/>
            </a:pPr>
            <a:br>
              <a:rPr lang="en" sz="1100">
                <a:solidFill>
                  <a:srgbClr val="188038"/>
                </a:solidFill>
                <a:latin typeface="Roboto Mono"/>
                <a:ea typeface="Roboto Mono"/>
                <a:cs typeface="Roboto Mono"/>
                <a:sym typeface="Roboto Mono"/>
              </a:rPr>
            </a:br>
            <a:br>
              <a:rPr lang="en"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900">
              <a:solidFill>
                <a:srgbClr val="188038"/>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Handlers in Ansible</a:t>
            </a:r>
            <a:endParaRPr/>
          </a:p>
        </p:txBody>
      </p:sp>
      <p:sp>
        <p:nvSpPr>
          <p:cNvPr id="140" name="Google Shape;140;p26"/>
          <p:cNvSpPr txBox="1"/>
          <p:nvPr>
            <p:ph idx="1" type="body"/>
          </p:nvPr>
        </p:nvSpPr>
        <p:spPr>
          <a:xfrm>
            <a:off x="311700" y="915350"/>
            <a:ext cx="6811800" cy="33972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300">
                <a:latin typeface="Arial"/>
                <a:ea typeface="Arial"/>
                <a:cs typeface="Arial"/>
                <a:sym typeface="Arial"/>
              </a:rPr>
              <a:t>Example: Using Handlers</a:t>
            </a:r>
            <a:endParaRPr sz="1100">
              <a:latin typeface="Arial"/>
              <a:ea typeface="Arial"/>
              <a:cs typeface="Arial"/>
              <a:sym typeface="Arial"/>
            </a:endParaRPr>
          </a:p>
          <a:p>
            <a:pPr indent="0" lvl="0" marL="0" marR="0" rtl="0" algn="l">
              <a:lnSpc>
                <a:spcPct val="115000"/>
              </a:lnSpc>
              <a:spcBef>
                <a:spcPts val="400"/>
              </a:spcBef>
              <a:spcAft>
                <a:spcPts val="0"/>
              </a:spcAft>
              <a:buNone/>
            </a:pPr>
            <a:r>
              <a:rPr lang="en" sz="900">
                <a:solidFill>
                  <a:srgbClr val="188038"/>
                </a:solidFill>
                <a:latin typeface="Roboto Mono"/>
                <a:ea typeface="Roboto Mono"/>
                <a:cs typeface="Roboto Mono"/>
                <a:sym typeface="Roboto Mono"/>
              </a:rPr>
              <a:t>- name: Configure and Manage Nginx</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hosts: all</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tasks: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Deploy Nginx configuration</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template: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src: templates/nginx.conf.j2</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dest: /etc/nginx/nginx.conf</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notify:</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restart nginx</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handlers: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restart nginx</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service: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name: nginx</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restarted</a:t>
            </a:r>
            <a:endParaRPr b="1" sz="1300">
              <a:latin typeface="Arial"/>
              <a:ea typeface="Arial"/>
              <a:cs typeface="Arial"/>
              <a:sym typeface="Arial"/>
            </a:endParaRPr>
          </a:p>
          <a:p>
            <a:pPr indent="0" lvl="0" marL="0" marR="0" rtl="0" algn="l">
              <a:lnSpc>
                <a:spcPct val="115000"/>
              </a:lnSpc>
              <a:spcBef>
                <a:spcPts val="0"/>
              </a:spcBef>
              <a:spcAft>
                <a:spcPts val="0"/>
              </a:spcAft>
              <a:buNone/>
            </a:pPr>
            <a:r>
              <a:t/>
            </a:r>
            <a:endParaRPr b="1" sz="13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marR="0" rtl="0" algn="l">
              <a:lnSpc>
                <a:spcPct val="115000"/>
              </a:lnSpc>
              <a:spcBef>
                <a:spcPts val="1200"/>
              </a:spcBef>
              <a:spcAft>
                <a:spcPts val="0"/>
              </a:spcAft>
              <a:buNone/>
            </a:pPr>
            <a:br>
              <a:rPr lang="en" sz="1100">
                <a:solidFill>
                  <a:srgbClr val="188038"/>
                </a:solidFill>
                <a:latin typeface="Roboto Mono"/>
                <a:ea typeface="Roboto Mono"/>
                <a:cs typeface="Roboto Mono"/>
                <a:sym typeface="Roboto Mono"/>
              </a:rPr>
            </a:br>
            <a:br>
              <a:rPr lang="en"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900">
              <a:solidFill>
                <a:srgbClr val="188038"/>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Tags in Ansible</a:t>
            </a:r>
            <a:endParaRPr/>
          </a:p>
        </p:txBody>
      </p:sp>
      <p:sp>
        <p:nvSpPr>
          <p:cNvPr id="146" name="Google Shape;146;p27"/>
          <p:cNvSpPr txBox="1"/>
          <p:nvPr>
            <p:ph idx="1" type="body"/>
          </p:nvPr>
        </p:nvSpPr>
        <p:spPr>
          <a:xfrm>
            <a:off x="311700" y="915350"/>
            <a:ext cx="68118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Tags in Ansible allow you to execute specific tasks, plays, or roles within a playbook without running the entire playbook. Tags are useful when you want to limit the execution to a subset of tasks or plays, especially in larger playbooks, making them more efficient.</a:t>
            </a:r>
            <a:endParaRPr sz="1100">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300">
                <a:latin typeface="Arial"/>
                <a:ea typeface="Arial"/>
                <a:cs typeface="Arial"/>
                <a:sym typeface="Arial"/>
              </a:rPr>
              <a:t>Key Concepts of Tags:</a:t>
            </a:r>
            <a:endParaRPr b="1" sz="1300">
              <a:latin typeface="Arial"/>
              <a:ea typeface="Arial"/>
              <a:cs typeface="Arial"/>
              <a:sym typeface="Arial"/>
            </a:endParaRPr>
          </a:p>
          <a:p>
            <a:pPr indent="-298450" lvl="0" marL="457200" rtl="0" algn="l">
              <a:spcBef>
                <a:spcPts val="1200"/>
              </a:spcBef>
              <a:spcAft>
                <a:spcPts val="0"/>
              </a:spcAft>
              <a:buSzPts val="1100"/>
              <a:buFont typeface="Arial"/>
              <a:buAutoNum type="arabicPeriod"/>
            </a:pPr>
            <a:r>
              <a:rPr b="1" lang="en" sz="1100">
                <a:latin typeface="Arial"/>
                <a:ea typeface="Arial"/>
                <a:cs typeface="Arial"/>
                <a:sym typeface="Arial"/>
              </a:rPr>
              <a:t>Task-level Tagging:</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You can apply tags to individual tasks to control whether they should run.</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Tags are especially helpful in large playbooks with many tasks, where you only want to run certain tasks.</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Play-level Tagging:</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You can also tag entire plays. This is useful when you want to control which set of plays to run.</a:t>
            </a:r>
            <a:endParaRPr sz="1100">
              <a:latin typeface="Arial"/>
              <a:ea typeface="Arial"/>
              <a:cs typeface="Arial"/>
              <a:sym typeface="Arial"/>
            </a:endParaRPr>
          </a:p>
          <a:p>
            <a:pPr indent="0" lvl="0" marL="0" rtl="0" algn="l">
              <a:spcBef>
                <a:spcPts val="1200"/>
              </a:spcBef>
              <a:spcAft>
                <a:spcPts val="0"/>
              </a:spcAft>
              <a:buNone/>
            </a:pPr>
            <a:r>
              <a:t/>
            </a:r>
            <a:endParaRPr b="1" sz="13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Tags in Ansible</a:t>
            </a:r>
            <a:endParaRPr/>
          </a:p>
        </p:txBody>
      </p:sp>
      <p:sp>
        <p:nvSpPr>
          <p:cNvPr id="152" name="Google Shape;152;p28"/>
          <p:cNvSpPr txBox="1"/>
          <p:nvPr>
            <p:ph idx="1" type="body"/>
          </p:nvPr>
        </p:nvSpPr>
        <p:spPr>
          <a:xfrm>
            <a:off x="311700" y="915350"/>
            <a:ext cx="6811800" cy="374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100">
                <a:latin typeface="Arial"/>
                <a:ea typeface="Arial"/>
                <a:cs typeface="Arial"/>
                <a:sym typeface="Arial"/>
              </a:rPr>
              <a:t>1. Tagging Tasks:</a:t>
            </a:r>
            <a:endParaRPr b="1"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To tag a task, use the </a:t>
            </a:r>
            <a:r>
              <a:rPr lang="en" sz="1100">
                <a:solidFill>
                  <a:srgbClr val="188038"/>
                </a:solidFill>
                <a:latin typeface="Roboto Mono"/>
                <a:ea typeface="Roboto Mono"/>
                <a:cs typeface="Roboto Mono"/>
                <a:sym typeface="Roboto Mono"/>
              </a:rPr>
              <a:t>tags</a:t>
            </a:r>
            <a:r>
              <a:rPr lang="en" sz="1100">
                <a:latin typeface="Arial"/>
                <a:ea typeface="Arial"/>
                <a:cs typeface="Arial"/>
                <a:sym typeface="Arial"/>
              </a:rPr>
              <a:t> directive within the task.</a:t>
            </a:r>
            <a:endParaRPr sz="1100">
              <a:latin typeface="Arial"/>
              <a:ea typeface="Arial"/>
              <a:cs typeface="Arial"/>
              <a:sym typeface="Arial"/>
            </a:endParaRPr>
          </a:p>
          <a:p>
            <a:pPr indent="0" lvl="0" marL="0" marR="0" rtl="0" algn="l">
              <a:lnSpc>
                <a:spcPct val="115000"/>
              </a:lnSpc>
              <a:spcBef>
                <a:spcPts val="1200"/>
              </a:spcBef>
              <a:spcAft>
                <a:spcPts val="0"/>
              </a:spcAft>
              <a:buNone/>
            </a:pPr>
            <a:r>
              <a:rPr lang="en" sz="900">
                <a:solidFill>
                  <a:srgbClr val="188038"/>
                </a:solidFill>
                <a:latin typeface="Roboto Mono"/>
                <a:ea typeface="Roboto Mono"/>
                <a:cs typeface="Roboto Mono"/>
                <a:sym typeface="Roboto Mono"/>
              </a:rPr>
              <a:t>- name: Install Apache web server</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apt:</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name: apache2</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present</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tags: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install</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apache</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In this example, the task is tagged with </a:t>
            </a:r>
            <a:r>
              <a:rPr lang="en" sz="1100">
                <a:solidFill>
                  <a:srgbClr val="188038"/>
                </a:solidFill>
                <a:latin typeface="Roboto Mono"/>
                <a:ea typeface="Roboto Mono"/>
                <a:cs typeface="Roboto Mono"/>
                <a:sym typeface="Roboto Mono"/>
              </a:rPr>
              <a:t>install</a:t>
            </a:r>
            <a:r>
              <a:rPr lang="en" sz="1100">
                <a:latin typeface="Arial"/>
                <a:ea typeface="Arial"/>
                <a:cs typeface="Arial"/>
                <a:sym typeface="Arial"/>
              </a:rPr>
              <a:t> and </a:t>
            </a:r>
            <a:r>
              <a:rPr lang="en" sz="1100">
                <a:solidFill>
                  <a:srgbClr val="188038"/>
                </a:solidFill>
                <a:latin typeface="Roboto Mono"/>
                <a:ea typeface="Roboto Mono"/>
                <a:cs typeface="Roboto Mono"/>
                <a:sym typeface="Roboto Mono"/>
              </a:rPr>
              <a:t>apache</a:t>
            </a:r>
            <a:r>
              <a:rPr lang="en" sz="1100">
                <a:latin typeface="Arial"/>
                <a:ea typeface="Arial"/>
                <a:cs typeface="Arial"/>
                <a:sym typeface="Arial"/>
              </a:rPr>
              <a:t>. You can then use these tags to run or skip the task during playbook execution.</a:t>
            </a:r>
            <a:br>
              <a:rPr lang="en" sz="1100">
                <a:latin typeface="Arial"/>
                <a:ea typeface="Arial"/>
                <a:cs typeface="Arial"/>
                <a:sym typeface="Arial"/>
              </a:rPr>
            </a:br>
            <a:r>
              <a:rPr lang="en" sz="900">
                <a:solidFill>
                  <a:srgbClr val="188038"/>
                </a:solidFill>
                <a:latin typeface="Roboto Mono"/>
                <a:ea typeface="Roboto Mono"/>
                <a:cs typeface="Roboto Mono"/>
                <a:sym typeface="Roboto Mono"/>
              </a:rPr>
              <a:t>ansible-playbook playbook.yml --tags "apache"</a:t>
            </a:r>
            <a:endParaRPr sz="9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1100">
                <a:latin typeface="Arial"/>
                <a:ea typeface="Arial"/>
                <a:cs typeface="Arial"/>
                <a:sym typeface="Arial"/>
              </a:rPr>
              <a:t>To Skip the </a:t>
            </a:r>
            <a:r>
              <a:rPr lang="en" sz="1100">
                <a:latin typeface="Arial"/>
                <a:ea typeface="Arial"/>
                <a:cs typeface="Arial"/>
                <a:sym typeface="Arial"/>
              </a:rPr>
              <a:t>particular</a:t>
            </a:r>
            <a:r>
              <a:rPr lang="en" sz="1100">
                <a:latin typeface="Arial"/>
                <a:ea typeface="Arial"/>
                <a:cs typeface="Arial"/>
                <a:sym typeface="Arial"/>
              </a:rPr>
              <a:t> tasks</a:t>
            </a:r>
            <a:endParaRPr sz="9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ansible-playbook playbook.yml --skip-tags "apache"</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 Looping</a:t>
            </a:r>
            <a:endParaRPr/>
          </a:p>
        </p:txBody>
      </p:sp>
      <p:sp>
        <p:nvSpPr>
          <p:cNvPr id="158" name="Google Shape;158;p29"/>
          <p:cNvSpPr txBox="1"/>
          <p:nvPr>
            <p:ph idx="1" type="body"/>
          </p:nvPr>
        </p:nvSpPr>
        <p:spPr>
          <a:xfrm>
            <a:off x="311700" y="1058225"/>
            <a:ext cx="48249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latin typeface="Arial"/>
                <a:ea typeface="Arial"/>
                <a:cs typeface="Arial"/>
                <a:sym typeface="Arial"/>
              </a:rPr>
              <a:t>Install Multiple Packages using loop</a:t>
            </a:r>
            <a:endParaRPr sz="1100">
              <a:latin typeface="Arial"/>
              <a:ea typeface="Arial"/>
              <a:cs typeface="Arial"/>
              <a:sym typeface="Arial"/>
            </a:endParaRPr>
          </a:p>
          <a:p>
            <a:pPr indent="0" lvl="0" marL="0" marR="0" rtl="0" algn="l">
              <a:lnSpc>
                <a:spcPct val="115000"/>
              </a:lnSpc>
              <a:spcBef>
                <a:spcPts val="1200"/>
              </a:spcBef>
              <a:spcAft>
                <a:spcPts val="0"/>
              </a:spcAft>
              <a:buNone/>
            </a:pPr>
            <a:r>
              <a:rPr lang="en" sz="900">
                <a:solidFill>
                  <a:srgbClr val="188038"/>
                </a:solidFill>
                <a:latin typeface="Roboto Mono"/>
                <a:ea typeface="Roboto Mono"/>
                <a:cs typeface="Roboto Mono"/>
                <a:sym typeface="Roboto Mono"/>
              </a:rPr>
              <a:t>- name: Install multiple packages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yum:</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name: "{{ item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present</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loop:</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unzip</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telnet</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wget</a:t>
            </a:r>
            <a:endParaRPr sz="1100">
              <a:solidFill>
                <a:srgbClr val="188038"/>
              </a:solidFill>
              <a:latin typeface="Roboto Mono"/>
              <a:ea typeface="Roboto Mono"/>
              <a:cs typeface="Roboto Mono"/>
              <a:sym typeface="Roboto Mono"/>
            </a:endParaRPr>
          </a:p>
          <a:p>
            <a:pPr indent="0" lvl="0" marL="0" rtl="0" algn="l">
              <a:spcBef>
                <a:spcPts val="1400"/>
              </a:spcBef>
              <a:spcAft>
                <a:spcPts val="0"/>
              </a:spcAft>
              <a:buNone/>
            </a:pPr>
            <a:r>
              <a:rPr b="1" lang="en" sz="1300">
                <a:latin typeface="Arial"/>
                <a:ea typeface="Arial"/>
                <a:cs typeface="Arial"/>
                <a:sym typeface="Arial"/>
              </a:rPr>
              <a:t> Copying Files</a:t>
            </a:r>
            <a:endParaRPr sz="1100">
              <a:latin typeface="Arial"/>
              <a:ea typeface="Arial"/>
              <a:cs typeface="Arial"/>
              <a:sym typeface="Arial"/>
            </a:endParaRPr>
          </a:p>
          <a:p>
            <a:pPr indent="0" lvl="0" marL="0" marR="0" rtl="0" algn="l">
              <a:lnSpc>
                <a:spcPct val="115000"/>
              </a:lnSpc>
              <a:spcBef>
                <a:spcPts val="400"/>
              </a:spcBef>
              <a:spcAft>
                <a:spcPts val="0"/>
              </a:spcAft>
              <a:buNone/>
            </a:pPr>
            <a:r>
              <a:rPr lang="en" sz="900">
                <a:solidFill>
                  <a:srgbClr val="188038"/>
                </a:solidFill>
                <a:latin typeface="Roboto Mono"/>
                <a:ea typeface="Roboto Mono"/>
                <a:cs typeface="Roboto Mono"/>
                <a:sym typeface="Roboto Mono"/>
              </a:rPr>
              <a:t>- name: Copy files to destination</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copy:</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src: "{{ item.src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dest: "{{ item.dest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loop:</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 src: /src/file1.txt, dest: /dest/file1.txt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 src: /src/file2.txt, dest: /dest/file2.txt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900">
              <a:solidFill>
                <a:srgbClr val="188038"/>
              </a:solidFill>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 Looping</a:t>
            </a:r>
            <a:endParaRPr/>
          </a:p>
        </p:txBody>
      </p:sp>
      <p:sp>
        <p:nvSpPr>
          <p:cNvPr id="164" name="Google Shape;164;p30"/>
          <p:cNvSpPr txBox="1"/>
          <p:nvPr>
            <p:ph idx="1" type="body"/>
          </p:nvPr>
        </p:nvSpPr>
        <p:spPr>
          <a:xfrm>
            <a:off x="311700" y="1058225"/>
            <a:ext cx="48249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latin typeface="Arial"/>
                <a:ea typeface="Arial"/>
                <a:cs typeface="Arial"/>
                <a:sym typeface="Arial"/>
              </a:rPr>
              <a:t>Iterating Over Registered Variables</a:t>
            </a:r>
            <a:endParaRPr b="1"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Use loops with data gathered dynamically.</a:t>
            </a:r>
            <a:endParaRPr sz="1100">
              <a:latin typeface="Arial"/>
              <a:ea typeface="Arial"/>
              <a:cs typeface="Arial"/>
              <a:sym typeface="Arial"/>
            </a:endParaRPr>
          </a:p>
          <a:p>
            <a:pPr indent="0" lvl="0" marL="0" marR="0" rtl="0" algn="l">
              <a:lnSpc>
                <a:spcPct val="115000"/>
              </a:lnSpc>
              <a:spcBef>
                <a:spcPts val="1200"/>
              </a:spcBef>
              <a:spcAft>
                <a:spcPts val="0"/>
              </a:spcAft>
              <a:buNone/>
            </a:pPr>
            <a:r>
              <a:rPr lang="en" sz="900">
                <a:solidFill>
                  <a:srgbClr val="188038"/>
                </a:solidFill>
                <a:latin typeface="Roboto Mono"/>
                <a:ea typeface="Roboto Mono"/>
                <a:cs typeface="Roboto Mono"/>
                <a:sym typeface="Roboto Mono"/>
              </a:rPr>
              <a:t>- name: Fetch all files in a directory</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shell: ls /path/to/files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register: file_list</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name: Print each file name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debug:</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msg: "File: {{ item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loop: "{{ file_list.stdout_lines }}</a:t>
            </a:r>
            <a:r>
              <a:rPr lang="en" sz="1100">
                <a:solidFill>
                  <a:srgbClr val="188038"/>
                </a:solidFill>
                <a:latin typeface="Roboto Mono"/>
                <a:ea typeface="Roboto Mono"/>
                <a:cs typeface="Roboto Mono"/>
                <a:sym typeface="Roboto Mono"/>
              </a:rPr>
              <a:t>"</a:t>
            </a: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900">
              <a:solidFill>
                <a:srgbClr val="188038"/>
              </a:solidFill>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 Conditionals</a:t>
            </a:r>
            <a:endParaRPr/>
          </a:p>
        </p:txBody>
      </p:sp>
      <p:sp>
        <p:nvSpPr>
          <p:cNvPr id="170" name="Google Shape;170;p31"/>
          <p:cNvSpPr txBox="1"/>
          <p:nvPr>
            <p:ph idx="1" type="body"/>
          </p:nvPr>
        </p:nvSpPr>
        <p:spPr>
          <a:xfrm>
            <a:off x="311700" y="1058225"/>
            <a:ext cx="4824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Arial"/>
                <a:ea typeface="Arial"/>
                <a:cs typeface="Arial"/>
                <a:sym typeface="Arial"/>
              </a:rPr>
              <a:t>What are Conditionals?</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Enable tasks to execute only when specific conditions are met.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Help create dynamic, context-aware Playbooks.</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Why Use Conditionals?</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Avoid unnecessary actions.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Ensure tasks adapt to varying environments.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Improve Playbook efficiency.</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Basic Syntax</a:t>
            </a:r>
            <a:br>
              <a:rPr b="1" lang="en" sz="1100">
                <a:latin typeface="Arial"/>
                <a:ea typeface="Arial"/>
                <a:cs typeface="Arial"/>
                <a:sym typeface="Arial"/>
              </a:rPr>
            </a:br>
            <a:br>
              <a:rPr lang="en" sz="1100">
                <a:latin typeface="Arial"/>
                <a:ea typeface="Arial"/>
                <a:cs typeface="Arial"/>
                <a:sym typeface="Arial"/>
              </a:rPr>
            </a:br>
            <a:r>
              <a:rPr lang="en" sz="900">
                <a:solidFill>
                  <a:srgbClr val="188038"/>
                </a:solidFill>
                <a:latin typeface="Roboto Mono"/>
                <a:ea typeface="Roboto Mono"/>
                <a:cs typeface="Roboto Mono"/>
                <a:sym typeface="Roboto Mono"/>
              </a:rPr>
              <a:t>tasks: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Task description</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module_name: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parameter: value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when: condition</a:t>
            </a: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900">
              <a:solidFill>
                <a:srgbClr val="188038"/>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Agenda</a:t>
            </a:r>
            <a:endParaRPr/>
          </a:p>
        </p:txBody>
      </p:sp>
      <p:sp>
        <p:nvSpPr>
          <p:cNvPr id="66" name="Google Shape;66;p14"/>
          <p:cNvSpPr txBox="1"/>
          <p:nvPr>
            <p:ph idx="2" type="body"/>
          </p:nvPr>
        </p:nvSpPr>
        <p:spPr>
          <a:xfrm>
            <a:off x="4926225" y="16500"/>
            <a:ext cx="3837000" cy="51105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en" sz="1000"/>
              <a:t>Introduction</a:t>
            </a:r>
            <a:endParaRPr sz="1000"/>
          </a:p>
          <a:p>
            <a:pPr indent="-292100" lvl="0" marL="457200" rtl="0" algn="l">
              <a:spcBef>
                <a:spcPts val="1600"/>
              </a:spcBef>
              <a:spcAft>
                <a:spcPts val="0"/>
              </a:spcAft>
              <a:buSzPts val="1000"/>
              <a:buChar char="●"/>
            </a:pPr>
            <a:r>
              <a:rPr lang="en" sz="1000"/>
              <a:t>Key features of Ansible</a:t>
            </a:r>
            <a:endParaRPr sz="1000"/>
          </a:p>
          <a:p>
            <a:pPr indent="-292100" lvl="0" marL="457200" rtl="0" algn="l">
              <a:spcBef>
                <a:spcPts val="1600"/>
              </a:spcBef>
              <a:spcAft>
                <a:spcPts val="0"/>
              </a:spcAft>
              <a:buSzPts val="1000"/>
              <a:buChar char="●"/>
            </a:pPr>
            <a:r>
              <a:rPr lang="en" sz="1000"/>
              <a:t>Main Components of Ansible</a:t>
            </a:r>
            <a:endParaRPr sz="1000"/>
          </a:p>
          <a:p>
            <a:pPr indent="-292100" lvl="0" marL="457200" rtl="0" algn="l">
              <a:spcBef>
                <a:spcPts val="1600"/>
              </a:spcBef>
              <a:spcAft>
                <a:spcPts val="0"/>
              </a:spcAft>
              <a:buSzPts val="1000"/>
              <a:buChar char="●"/>
            </a:pPr>
            <a:r>
              <a:rPr lang="en" sz="1000"/>
              <a:t>Ansible Playbook</a:t>
            </a:r>
            <a:endParaRPr sz="1000"/>
          </a:p>
          <a:p>
            <a:pPr indent="-292100" lvl="0" marL="457200" rtl="0" algn="l">
              <a:spcBef>
                <a:spcPts val="1600"/>
              </a:spcBef>
              <a:spcAft>
                <a:spcPts val="0"/>
              </a:spcAft>
              <a:buSzPts val="1000"/>
              <a:buChar char="●"/>
            </a:pPr>
            <a:r>
              <a:rPr lang="en" sz="1000"/>
              <a:t>Templates</a:t>
            </a:r>
            <a:endParaRPr sz="1000"/>
          </a:p>
          <a:p>
            <a:pPr indent="-292100" lvl="0" marL="457200" rtl="0" algn="l">
              <a:spcBef>
                <a:spcPts val="1600"/>
              </a:spcBef>
              <a:spcAft>
                <a:spcPts val="0"/>
              </a:spcAft>
              <a:buSzPts val="1000"/>
              <a:buChar char="●"/>
            </a:pPr>
            <a:r>
              <a:rPr lang="en" sz="1000"/>
              <a:t>Handlers</a:t>
            </a:r>
            <a:endParaRPr sz="1000"/>
          </a:p>
          <a:p>
            <a:pPr indent="-292100" lvl="0" marL="457200" rtl="0" algn="l">
              <a:spcBef>
                <a:spcPts val="1600"/>
              </a:spcBef>
              <a:spcAft>
                <a:spcPts val="0"/>
              </a:spcAft>
              <a:buSzPts val="1000"/>
              <a:buChar char="●"/>
            </a:pPr>
            <a:r>
              <a:rPr lang="en" sz="1000"/>
              <a:t>Tags</a:t>
            </a:r>
            <a:endParaRPr sz="1000"/>
          </a:p>
          <a:p>
            <a:pPr indent="-292100" lvl="0" marL="457200" rtl="0" algn="l">
              <a:spcBef>
                <a:spcPts val="1600"/>
              </a:spcBef>
              <a:spcAft>
                <a:spcPts val="0"/>
              </a:spcAft>
              <a:buSzPts val="1000"/>
              <a:buChar char="●"/>
            </a:pPr>
            <a:r>
              <a:rPr lang="en" sz="1000"/>
              <a:t> Ansible Looping and Conditionals</a:t>
            </a:r>
            <a:endParaRPr sz="1000"/>
          </a:p>
          <a:p>
            <a:pPr indent="-292100" lvl="0" marL="457200" rtl="0" algn="l">
              <a:spcBef>
                <a:spcPts val="1600"/>
              </a:spcBef>
              <a:spcAft>
                <a:spcPts val="0"/>
              </a:spcAft>
              <a:buSzPts val="1000"/>
              <a:buChar char="●"/>
            </a:pPr>
            <a:r>
              <a:rPr lang="en" sz="1000"/>
              <a:t>Error handling in Ansible</a:t>
            </a:r>
            <a:endParaRPr sz="1000"/>
          </a:p>
          <a:p>
            <a:pPr indent="-292100" lvl="0" marL="457200" rtl="0" algn="l">
              <a:spcBef>
                <a:spcPts val="1600"/>
              </a:spcBef>
              <a:spcAft>
                <a:spcPts val="0"/>
              </a:spcAft>
              <a:buSzPts val="1000"/>
              <a:buChar char="●"/>
            </a:pPr>
            <a:r>
              <a:rPr lang="en" sz="1000"/>
              <a:t>Ansible Vault</a:t>
            </a:r>
            <a:endParaRPr sz="1000"/>
          </a:p>
          <a:p>
            <a:pPr indent="-292100" lvl="0" marL="457200" rtl="0" algn="l">
              <a:spcBef>
                <a:spcPts val="1600"/>
              </a:spcBef>
              <a:spcAft>
                <a:spcPts val="0"/>
              </a:spcAft>
              <a:buSzPts val="1000"/>
              <a:buChar char="●"/>
            </a:pPr>
            <a:r>
              <a:rPr lang="en" sz="1000"/>
              <a:t>Ansible Roles</a:t>
            </a:r>
            <a:endParaRPr sz="1000"/>
          </a:p>
          <a:p>
            <a:pPr indent="-292100" lvl="0" marL="457200" rtl="0" algn="l">
              <a:spcBef>
                <a:spcPts val="1600"/>
              </a:spcBef>
              <a:spcAft>
                <a:spcPts val="0"/>
              </a:spcAft>
              <a:buSzPts val="1000"/>
              <a:buChar char="●"/>
            </a:pPr>
            <a:r>
              <a:rPr lang="en" sz="1000"/>
              <a:t>Ansible Variables</a:t>
            </a:r>
            <a:endParaRPr sz="1000"/>
          </a:p>
          <a:p>
            <a:pPr indent="-292100" lvl="0" marL="457200" rtl="0" algn="l">
              <a:spcBef>
                <a:spcPts val="1600"/>
              </a:spcBef>
              <a:spcAft>
                <a:spcPts val="1600"/>
              </a:spcAft>
              <a:buSzPts val="1000"/>
              <a:buChar char="●"/>
            </a:pPr>
            <a:r>
              <a:rPr lang="en" sz="1000"/>
              <a:t>Ansible Dynamic Inventory</a:t>
            </a:r>
            <a:endParaRPr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 Conditionals</a:t>
            </a:r>
            <a:endParaRPr/>
          </a:p>
        </p:txBody>
      </p:sp>
      <p:sp>
        <p:nvSpPr>
          <p:cNvPr id="176" name="Google Shape;176;p32"/>
          <p:cNvSpPr txBox="1"/>
          <p:nvPr>
            <p:ph idx="1" type="body"/>
          </p:nvPr>
        </p:nvSpPr>
        <p:spPr>
          <a:xfrm>
            <a:off x="80400" y="1058225"/>
            <a:ext cx="3287400" cy="2085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100">
                <a:latin typeface="Arial"/>
                <a:ea typeface="Arial"/>
                <a:cs typeface="Arial"/>
                <a:sym typeface="Arial"/>
              </a:rPr>
              <a:t>Simple Boolean Conditional</a:t>
            </a:r>
            <a:endParaRPr sz="1100">
              <a:latin typeface="Arial"/>
              <a:ea typeface="Arial"/>
              <a:cs typeface="Arial"/>
              <a:sym typeface="Arial"/>
            </a:endParaRPr>
          </a:p>
          <a:p>
            <a:pPr indent="0" lvl="0" marL="0" marR="0" rtl="0" algn="l">
              <a:lnSpc>
                <a:spcPct val="115000"/>
              </a:lnSpc>
              <a:spcBef>
                <a:spcPts val="200"/>
              </a:spcBef>
              <a:spcAft>
                <a:spcPts val="0"/>
              </a:spcAft>
              <a:buNone/>
            </a:pPr>
            <a:r>
              <a:rPr lang="en" sz="900">
                <a:solidFill>
                  <a:srgbClr val="188038"/>
                </a:solidFill>
                <a:latin typeface="Roboto Mono"/>
                <a:ea typeface="Roboto Mono"/>
                <a:cs typeface="Roboto Mono"/>
                <a:sym typeface="Roboto Mono"/>
              </a:rPr>
              <a:t>- name: Restart a service if enabled</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service: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name: nginx</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restarted</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when: service_enabled</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b="1" lang="en" sz="1100">
                <a:latin typeface="Arial"/>
                <a:ea typeface="Arial"/>
                <a:cs typeface="Arial"/>
                <a:sym typeface="Arial"/>
              </a:rPr>
              <a:t>Explanation:</a:t>
            </a:r>
            <a:br>
              <a:rPr b="1" lang="en" sz="1100">
                <a:latin typeface="Arial"/>
                <a:ea typeface="Arial"/>
                <a:cs typeface="Arial"/>
                <a:sym typeface="Arial"/>
              </a:rPr>
            </a:br>
            <a:r>
              <a:rPr lang="en" sz="1100">
                <a:latin typeface="Arial"/>
                <a:ea typeface="Arial"/>
                <a:cs typeface="Arial"/>
                <a:sym typeface="Arial"/>
              </a:rPr>
              <a:t>The task runs only if the variable </a:t>
            </a:r>
            <a:r>
              <a:rPr lang="en" sz="1100">
                <a:solidFill>
                  <a:srgbClr val="188038"/>
                </a:solidFill>
                <a:latin typeface="Roboto Mono"/>
                <a:ea typeface="Roboto Mono"/>
                <a:cs typeface="Roboto Mono"/>
                <a:sym typeface="Roboto Mono"/>
              </a:rPr>
              <a:t>service_enabled</a:t>
            </a:r>
            <a:r>
              <a:rPr lang="en" sz="1100">
                <a:latin typeface="Arial"/>
                <a:ea typeface="Arial"/>
                <a:cs typeface="Arial"/>
                <a:sym typeface="Arial"/>
              </a:rPr>
              <a:t> is </a:t>
            </a:r>
            <a:r>
              <a:rPr lang="en" sz="1100">
                <a:solidFill>
                  <a:srgbClr val="188038"/>
                </a:solidFill>
                <a:latin typeface="Roboto Mono"/>
                <a:ea typeface="Roboto Mono"/>
                <a:cs typeface="Roboto Mono"/>
                <a:sym typeface="Roboto Mono"/>
              </a:rPr>
              <a:t>true</a:t>
            </a:r>
            <a:r>
              <a:rPr lang="en" sz="1100">
                <a:latin typeface="Arial"/>
                <a:ea typeface="Arial"/>
                <a:cs typeface="Arial"/>
                <a:sym typeface="Arial"/>
              </a:rPr>
              <a:t>.</a:t>
            </a:r>
            <a:endParaRPr sz="1100">
              <a:latin typeface="Arial"/>
              <a:ea typeface="Arial"/>
              <a:cs typeface="Arial"/>
              <a:sym typeface="Arial"/>
            </a:endParaRPr>
          </a:p>
          <a:p>
            <a:pPr indent="0" lvl="0" marL="0" marR="0" rtl="0" algn="l">
              <a:lnSpc>
                <a:spcPct val="115000"/>
              </a:lnSpc>
              <a:spcBef>
                <a:spcPts val="1200"/>
              </a:spcBef>
              <a:spcAft>
                <a:spcPts val="0"/>
              </a:spcAft>
              <a:buNone/>
            </a:pPr>
            <a:r>
              <a:t/>
            </a:r>
            <a:endParaRPr b="1" sz="1100">
              <a:latin typeface="Arial"/>
              <a:ea typeface="Arial"/>
              <a:cs typeface="Arial"/>
              <a:sym typeface="Arial"/>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900">
              <a:solidFill>
                <a:srgbClr val="188038"/>
              </a:solidFill>
              <a:latin typeface="Roboto Mono"/>
              <a:ea typeface="Roboto Mono"/>
              <a:cs typeface="Roboto Mono"/>
              <a:sym typeface="Roboto Mono"/>
            </a:endParaRPr>
          </a:p>
        </p:txBody>
      </p:sp>
      <p:sp>
        <p:nvSpPr>
          <p:cNvPr id="177" name="Google Shape;177;p32"/>
          <p:cNvSpPr txBox="1"/>
          <p:nvPr/>
        </p:nvSpPr>
        <p:spPr>
          <a:xfrm>
            <a:off x="2864300" y="1194300"/>
            <a:ext cx="2905200" cy="226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String Comparison</a:t>
            </a:r>
            <a:endParaRPr sz="900">
              <a:solidFill>
                <a:srgbClr val="188038"/>
              </a:solidFill>
              <a:latin typeface="Roboto Mono"/>
              <a:ea typeface="Roboto Mono"/>
              <a:cs typeface="Roboto Mono"/>
              <a:sym typeface="Roboto Mono"/>
            </a:endParaRPr>
          </a:p>
          <a:p>
            <a:pPr indent="0" lvl="0" marL="0" marR="0" rtl="0" algn="l">
              <a:lnSpc>
                <a:spcPct val="115000"/>
              </a:lnSpc>
              <a:spcBef>
                <a:spcPts val="200"/>
              </a:spcBef>
              <a:spcAft>
                <a:spcPts val="0"/>
              </a:spcAft>
              <a:buNone/>
            </a:pPr>
            <a:r>
              <a:rPr lang="en" sz="900">
                <a:solidFill>
                  <a:srgbClr val="188038"/>
                </a:solidFill>
                <a:latin typeface="Roboto Mono"/>
                <a:ea typeface="Roboto Mono"/>
                <a:cs typeface="Roboto Mono"/>
                <a:sym typeface="Roboto Mono"/>
              </a:rPr>
              <a:t>- name: Install Apache on RedHat</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yum:</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name: httpd</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present</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when: ansible_os_family == "RedHat"</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b="1" lang="en" sz="1100">
                <a:solidFill>
                  <a:schemeClr val="dk1"/>
                </a:solidFill>
              </a:rPr>
              <a:t>Explanation:</a:t>
            </a:r>
            <a:br>
              <a:rPr b="1" lang="en" sz="1100">
                <a:solidFill>
                  <a:schemeClr val="dk1"/>
                </a:solidFill>
              </a:rPr>
            </a:br>
            <a:r>
              <a:rPr lang="en" sz="1100">
                <a:solidFill>
                  <a:schemeClr val="dk1"/>
                </a:solidFill>
              </a:rPr>
              <a:t>The task runs only on RedHat-based systems.</a:t>
            </a:r>
            <a:endParaRPr sz="1100">
              <a:solidFill>
                <a:schemeClr val="dk1"/>
              </a:solidFill>
            </a:endParaRPr>
          </a:p>
          <a:p>
            <a:pPr indent="0" lvl="0" marL="0" rtl="0" algn="l">
              <a:lnSpc>
                <a:spcPct val="115000"/>
              </a:lnSpc>
              <a:spcBef>
                <a:spcPts val="1200"/>
              </a:spcBef>
              <a:spcAft>
                <a:spcPts val="1200"/>
              </a:spcAft>
              <a:buNone/>
            </a:pPr>
            <a:r>
              <a:t/>
            </a:r>
            <a:endParaRPr b="1" sz="1100">
              <a:solidFill>
                <a:schemeClr val="dk1"/>
              </a:solidFill>
            </a:endParaRPr>
          </a:p>
        </p:txBody>
      </p:sp>
      <p:sp>
        <p:nvSpPr>
          <p:cNvPr id="178" name="Google Shape;178;p32"/>
          <p:cNvSpPr txBox="1"/>
          <p:nvPr/>
        </p:nvSpPr>
        <p:spPr>
          <a:xfrm>
            <a:off x="5565325" y="1176600"/>
            <a:ext cx="3000000" cy="229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 Numeric Comparison</a:t>
            </a:r>
            <a:endParaRPr b="1" sz="1100">
              <a:solidFill>
                <a:schemeClr val="dk1"/>
              </a:solidFill>
            </a:endParaRPr>
          </a:p>
          <a:p>
            <a:pPr indent="0" lvl="0" marL="0" rtl="0" algn="l">
              <a:lnSpc>
                <a:spcPct val="115000"/>
              </a:lnSpc>
              <a:spcBef>
                <a:spcPts val="200"/>
              </a:spcBef>
              <a:spcAft>
                <a:spcPts val="0"/>
              </a:spcAft>
              <a:buNone/>
            </a:pPr>
            <a:r>
              <a:rPr lang="en" sz="900">
                <a:solidFill>
                  <a:srgbClr val="188038"/>
                </a:solidFill>
                <a:latin typeface="Roboto Mono"/>
                <a:ea typeface="Roboto Mono"/>
                <a:cs typeface="Roboto Mono"/>
                <a:sym typeface="Roboto Mono"/>
              </a:rPr>
              <a:t>- name: Run task if memory is sufficient</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shell: echo "Sufficient memory available"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when: ansible_memtotal_mb &gt; 1024</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Explanation:</a:t>
            </a:r>
            <a:br>
              <a:rPr b="1" lang="en" sz="1100">
                <a:solidFill>
                  <a:schemeClr val="dk1"/>
                </a:solidFill>
              </a:rPr>
            </a:br>
            <a:r>
              <a:rPr lang="en" sz="1100">
                <a:solidFill>
                  <a:schemeClr val="dk1"/>
                </a:solidFill>
              </a:rPr>
              <a:t>The task runs only if the system memory is greater than 1 GB.</a:t>
            </a:r>
            <a:endParaRPr sz="1100">
              <a:solidFill>
                <a:schemeClr val="dk1"/>
              </a:solidFill>
            </a:endParaRPr>
          </a:p>
          <a:p>
            <a:pPr indent="0" lvl="0" marL="0" rtl="0" algn="l">
              <a:lnSpc>
                <a:spcPct val="115000"/>
              </a:lnSpc>
              <a:spcBef>
                <a:spcPts val="1200"/>
              </a:spcBef>
              <a:spcAft>
                <a:spcPts val="1200"/>
              </a:spcAft>
              <a:buNone/>
            </a:pPr>
            <a:r>
              <a:t/>
            </a:r>
            <a:endParaRPr b="1" sz="11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 Conditionals (Logical AND)</a:t>
            </a:r>
            <a:endParaRPr/>
          </a:p>
        </p:txBody>
      </p:sp>
      <p:sp>
        <p:nvSpPr>
          <p:cNvPr id="184" name="Google Shape;184;p33"/>
          <p:cNvSpPr txBox="1"/>
          <p:nvPr>
            <p:ph idx="1" type="body"/>
          </p:nvPr>
        </p:nvSpPr>
        <p:spPr>
          <a:xfrm>
            <a:off x="311700" y="1058225"/>
            <a:ext cx="4620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latin typeface="Arial"/>
                <a:ea typeface="Arial"/>
                <a:cs typeface="Arial"/>
                <a:sym typeface="Arial"/>
              </a:rPr>
              <a:t>Logical AND:</a:t>
            </a:r>
            <a:endParaRPr sz="1100">
              <a:latin typeface="Arial"/>
              <a:ea typeface="Arial"/>
              <a:cs typeface="Arial"/>
              <a:sym typeface="Arial"/>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name: Task with AND condition</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shell: echo "All conditions met"</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when:</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condition1</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condition2</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b="1" lang="en" sz="1100">
                <a:latin typeface="Arial"/>
                <a:ea typeface="Arial"/>
                <a:cs typeface="Arial"/>
                <a:sym typeface="Arial"/>
              </a:rPr>
              <a:t>Example:</a:t>
            </a:r>
            <a:r>
              <a:rPr lang="en" sz="1100">
                <a:latin typeface="Arial"/>
                <a:ea typeface="Arial"/>
                <a:cs typeface="Arial"/>
                <a:sym typeface="Arial"/>
              </a:rPr>
              <a:t> Run a task only if </a:t>
            </a:r>
            <a:r>
              <a:rPr b="1" lang="en" sz="1100">
                <a:latin typeface="Arial"/>
                <a:ea typeface="Arial"/>
                <a:cs typeface="Arial"/>
                <a:sym typeface="Arial"/>
              </a:rPr>
              <a:t>all conditions</a:t>
            </a:r>
            <a:r>
              <a:rPr lang="en" sz="1100">
                <a:latin typeface="Arial"/>
                <a:ea typeface="Arial"/>
                <a:cs typeface="Arial"/>
                <a:sym typeface="Arial"/>
              </a:rPr>
              <a:t> are met.</a:t>
            </a:r>
            <a:endParaRPr sz="1100">
              <a:latin typeface="Arial"/>
              <a:ea typeface="Arial"/>
              <a:cs typeface="Arial"/>
              <a:sym typeface="Arial"/>
            </a:endParaRPr>
          </a:p>
          <a:p>
            <a:pPr indent="0" lvl="0" marL="0" marR="0" rtl="0" algn="l">
              <a:lnSpc>
                <a:spcPct val="115000"/>
              </a:lnSpc>
              <a:spcBef>
                <a:spcPts val="1200"/>
              </a:spcBef>
              <a:spcAft>
                <a:spcPts val="0"/>
              </a:spcAft>
              <a:buNone/>
            </a:pPr>
            <a:r>
              <a:rPr lang="en" sz="900">
                <a:solidFill>
                  <a:srgbClr val="188038"/>
                </a:solidFill>
                <a:latin typeface="Roboto Mono"/>
                <a:ea typeface="Roboto Mono"/>
                <a:cs typeface="Roboto Mono"/>
                <a:sym typeface="Roboto Mono"/>
              </a:rPr>
              <a:t>- name: Install a package only if OS is RedHat and disk space is sufficient</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yum:</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name: httpd</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present</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when:</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ansible_os_family == "RedHat"</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ansible_disk_free_gb &gt; 10</a:t>
            </a: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br>
              <a:rPr lang="en" sz="1100">
                <a:solidFill>
                  <a:srgbClr val="188038"/>
                </a:solidFill>
                <a:latin typeface="Roboto Mono"/>
                <a:ea typeface="Roboto Mono"/>
                <a:cs typeface="Roboto Mono"/>
                <a:sym typeface="Roboto Mono"/>
              </a:rPr>
            </a:br>
            <a:br>
              <a:rPr lang="en"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900">
              <a:solidFill>
                <a:srgbClr val="188038"/>
              </a:solidFill>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 Conditionals (Logical OR)</a:t>
            </a:r>
            <a:endParaRPr/>
          </a:p>
        </p:txBody>
      </p:sp>
      <p:sp>
        <p:nvSpPr>
          <p:cNvPr id="190" name="Google Shape;190;p34"/>
          <p:cNvSpPr txBox="1"/>
          <p:nvPr>
            <p:ph idx="1" type="body"/>
          </p:nvPr>
        </p:nvSpPr>
        <p:spPr>
          <a:xfrm>
            <a:off x="311700" y="1058225"/>
            <a:ext cx="4620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latin typeface="Arial"/>
                <a:ea typeface="Arial"/>
                <a:cs typeface="Arial"/>
                <a:sym typeface="Arial"/>
              </a:rPr>
              <a:t>Logical OR:</a:t>
            </a:r>
            <a:endParaRPr sz="1100">
              <a:latin typeface="Arial"/>
              <a:ea typeface="Arial"/>
              <a:cs typeface="Arial"/>
              <a:sym typeface="Arial"/>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name: Task with OR condition</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shell: echo "At least one condition met"</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when: condition1 or condition2</a:t>
            </a: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marR="0" rtl="0" algn="l">
              <a:lnSpc>
                <a:spcPct val="115000"/>
              </a:lnSpc>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b="1" lang="en" sz="1100">
                <a:latin typeface="Arial"/>
                <a:ea typeface="Arial"/>
                <a:cs typeface="Arial"/>
                <a:sym typeface="Arial"/>
              </a:rPr>
              <a:t>Example:</a:t>
            </a:r>
            <a:r>
              <a:rPr lang="en" sz="1100">
                <a:latin typeface="Arial"/>
                <a:ea typeface="Arial"/>
                <a:cs typeface="Arial"/>
                <a:sym typeface="Arial"/>
              </a:rPr>
              <a:t> </a:t>
            </a:r>
            <a:r>
              <a:rPr lang="en" sz="1100">
                <a:latin typeface="Arial"/>
                <a:ea typeface="Arial"/>
                <a:cs typeface="Arial"/>
                <a:sym typeface="Arial"/>
              </a:rPr>
              <a:t>Run a task if </a:t>
            </a:r>
            <a:r>
              <a:rPr b="1" lang="en" sz="1100">
                <a:latin typeface="Arial"/>
                <a:ea typeface="Arial"/>
                <a:cs typeface="Arial"/>
                <a:sym typeface="Arial"/>
              </a:rPr>
              <a:t>at least one condition</a:t>
            </a:r>
            <a:r>
              <a:rPr lang="en" sz="1100">
                <a:latin typeface="Arial"/>
                <a:ea typeface="Arial"/>
                <a:cs typeface="Arial"/>
                <a:sym typeface="Arial"/>
              </a:rPr>
              <a:t> is met.</a:t>
            </a:r>
            <a:endParaRPr sz="1100">
              <a:latin typeface="Arial"/>
              <a:ea typeface="Arial"/>
              <a:cs typeface="Arial"/>
              <a:sym typeface="Arial"/>
            </a:endParaRPr>
          </a:p>
          <a:p>
            <a:pPr indent="0" lvl="0" marL="0" marR="0" rtl="0" algn="l">
              <a:lnSpc>
                <a:spcPct val="115000"/>
              </a:lnSpc>
              <a:spcBef>
                <a:spcPts val="1200"/>
              </a:spcBef>
              <a:spcAft>
                <a:spcPts val="0"/>
              </a:spcAft>
              <a:buNone/>
            </a:pPr>
            <a:r>
              <a:rPr lang="en" sz="900">
                <a:solidFill>
                  <a:srgbClr val="188038"/>
                </a:solidFill>
                <a:latin typeface="Roboto Mono"/>
                <a:ea typeface="Roboto Mono"/>
                <a:cs typeface="Roboto Mono"/>
                <a:sym typeface="Roboto Mono"/>
              </a:rPr>
              <a:t>- name: Start a service if OS is RedHat or Debian</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service: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name: nginx</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started</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when: ansible_os_family == "RedHat" or ansible_os_family == "Debian"</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sz="1100">
              <a:latin typeface="Arial"/>
              <a:ea typeface="Arial"/>
              <a:cs typeface="Arial"/>
              <a:sym typeface="Arial"/>
            </a:endParaRPr>
          </a:p>
          <a:p>
            <a:pPr indent="0" lvl="0" marL="0" marR="0" rtl="0" algn="l">
              <a:lnSpc>
                <a:spcPct val="115000"/>
              </a:lnSpc>
              <a:spcBef>
                <a:spcPts val="1200"/>
              </a:spcBef>
              <a:spcAft>
                <a:spcPts val="0"/>
              </a:spcAft>
              <a:buNone/>
            </a:pPr>
            <a:br>
              <a:rPr lang="en" sz="1100">
                <a:solidFill>
                  <a:srgbClr val="188038"/>
                </a:solidFill>
                <a:latin typeface="Roboto Mono"/>
                <a:ea typeface="Roboto Mono"/>
                <a:cs typeface="Roboto Mono"/>
                <a:sym typeface="Roboto Mono"/>
              </a:rPr>
            </a:br>
            <a:br>
              <a:rPr lang="en"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900">
              <a:solidFill>
                <a:srgbClr val="188038"/>
              </a:solidFill>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Handling in Ansible</a:t>
            </a:r>
            <a:endParaRPr/>
          </a:p>
        </p:txBody>
      </p:sp>
      <p:sp>
        <p:nvSpPr>
          <p:cNvPr id="196" name="Google Shape;196;p35"/>
          <p:cNvSpPr txBox="1"/>
          <p:nvPr>
            <p:ph idx="1" type="body"/>
          </p:nvPr>
        </p:nvSpPr>
        <p:spPr>
          <a:xfrm>
            <a:off x="311700" y="1024225"/>
            <a:ext cx="48249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100">
                <a:solidFill>
                  <a:srgbClr val="188038"/>
                </a:solidFill>
                <a:latin typeface="Roboto Mono"/>
                <a:ea typeface="Roboto Mono"/>
                <a:cs typeface="Roboto Mono"/>
                <a:sym typeface="Roboto Mono"/>
              </a:rPr>
              <a:t>ignore_errors</a:t>
            </a:r>
            <a:endParaRPr b="1" sz="1100">
              <a:solidFill>
                <a:srgbClr val="188038"/>
              </a:solidFill>
              <a:latin typeface="Roboto Mono"/>
              <a:ea typeface="Roboto Mono"/>
              <a:cs typeface="Roboto Mono"/>
              <a:sym typeface="Roboto Mono"/>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Allows a task to continue execution even if it fails.</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100">
                <a:latin typeface="Arial"/>
                <a:ea typeface="Arial"/>
                <a:cs typeface="Arial"/>
                <a:sym typeface="Arial"/>
              </a:rPr>
              <a:t>Example: Ignore Task Failure</a:t>
            </a:r>
            <a:endParaRPr sz="1100">
              <a:latin typeface="Arial"/>
              <a:ea typeface="Arial"/>
              <a:cs typeface="Arial"/>
              <a:sym typeface="Arial"/>
            </a:endParaRPr>
          </a:p>
          <a:p>
            <a:pPr indent="0" lvl="0" marL="0" marR="0" rtl="0" algn="l">
              <a:lnSpc>
                <a:spcPct val="115000"/>
              </a:lnSpc>
              <a:spcBef>
                <a:spcPts val="1200"/>
              </a:spcBef>
              <a:spcAft>
                <a:spcPts val="0"/>
              </a:spcAft>
              <a:buNone/>
            </a:pPr>
            <a:r>
              <a:rPr lang="en" sz="900">
                <a:solidFill>
                  <a:srgbClr val="188038"/>
                </a:solidFill>
                <a:latin typeface="Roboto Mono"/>
                <a:ea typeface="Roboto Mono"/>
                <a:cs typeface="Roboto Mono"/>
                <a:sym typeface="Roboto Mono"/>
              </a:rPr>
              <a:t>- name: Try to restart a service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service: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name: non-existent-service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restarted</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ignore_errors: yes</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100">
                <a:latin typeface="Arial"/>
                <a:ea typeface="Arial"/>
                <a:cs typeface="Arial"/>
                <a:sym typeface="Arial"/>
              </a:rPr>
              <a:t>Behavior:</a:t>
            </a:r>
            <a:r>
              <a:rPr lang="en" sz="1100">
                <a:latin typeface="Arial"/>
                <a:ea typeface="Arial"/>
                <a:cs typeface="Arial"/>
                <a:sym typeface="Arial"/>
              </a:rPr>
              <a:t> The Playbook continues execution even if the service restart fails.</a:t>
            </a:r>
            <a:endParaRPr sz="1100">
              <a:latin typeface="Arial"/>
              <a:ea typeface="Arial"/>
              <a:cs typeface="Arial"/>
              <a:sym typeface="Arial"/>
            </a:endParaRPr>
          </a:p>
          <a:p>
            <a:pPr indent="0" lvl="0" marL="0" rtl="0" algn="l">
              <a:spcBef>
                <a:spcPts val="1200"/>
              </a:spcBef>
              <a:spcAft>
                <a:spcPts val="0"/>
              </a:spcAft>
              <a:buNone/>
            </a:pPr>
            <a:r>
              <a:t/>
            </a:r>
            <a:endParaRPr b="1" sz="1100">
              <a:latin typeface="Arial"/>
              <a:ea typeface="Arial"/>
              <a:cs typeface="Arial"/>
              <a:sym typeface="Arial"/>
            </a:endParaRPr>
          </a:p>
          <a:p>
            <a:pPr indent="0" lvl="0" marL="0" marR="0" rtl="0" algn="l">
              <a:lnSpc>
                <a:spcPct val="115000"/>
              </a:lnSpc>
              <a:spcBef>
                <a:spcPts val="120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900">
              <a:solidFill>
                <a:srgbClr val="188038"/>
              </a:solidFill>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Handling in Ansible</a:t>
            </a:r>
            <a:endParaRPr/>
          </a:p>
        </p:txBody>
      </p:sp>
      <p:sp>
        <p:nvSpPr>
          <p:cNvPr id="202" name="Google Shape;202;p36"/>
          <p:cNvSpPr txBox="1"/>
          <p:nvPr>
            <p:ph idx="1" type="body"/>
          </p:nvPr>
        </p:nvSpPr>
        <p:spPr>
          <a:xfrm>
            <a:off x="311700" y="1024225"/>
            <a:ext cx="47637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100">
                <a:solidFill>
                  <a:srgbClr val="188038"/>
                </a:solidFill>
                <a:latin typeface="Roboto Mono"/>
                <a:ea typeface="Roboto Mono"/>
                <a:cs typeface="Roboto Mono"/>
                <a:sym typeface="Roboto Mono"/>
              </a:rPr>
              <a:t>rescue</a:t>
            </a:r>
            <a:r>
              <a:rPr b="1" lang="en" sz="1100">
                <a:latin typeface="Arial"/>
                <a:ea typeface="Arial"/>
                <a:cs typeface="Arial"/>
                <a:sym typeface="Arial"/>
              </a:rPr>
              <a:t> and </a:t>
            </a:r>
            <a:r>
              <a:rPr b="1" lang="en" sz="1100">
                <a:solidFill>
                  <a:srgbClr val="188038"/>
                </a:solidFill>
                <a:latin typeface="Roboto Mono"/>
                <a:ea typeface="Roboto Mono"/>
                <a:cs typeface="Roboto Mono"/>
                <a:sym typeface="Roboto Mono"/>
              </a:rPr>
              <a:t>always</a:t>
            </a:r>
            <a:r>
              <a:rPr b="1" lang="en" sz="1100">
                <a:latin typeface="Arial"/>
                <a:ea typeface="Arial"/>
                <a:cs typeface="Arial"/>
                <a:sym typeface="Arial"/>
              </a:rPr>
              <a:t> Blocks</a:t>
            </a:r>
            <a:endParaRPr b="1"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Introduced in Ansible 2.7, these blocks enable structured error handling similar to </a:t>
            </a:r>
            <a:r>
              <a:rPr lang="en" sz="1100">
                <a:solidFill>
                  <a:srgbClr val="188038"/>
                </a:solidFill>
                <a:latin typeface="Roboto Mono"/>
                <a:ea typeface="Roboto Mono"/>
                <a:cs typeface="Roboto Mono"/>
                <a:sym typeface="Roboto Mono"/>
              </a:rPr>
              <a:t>try</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except</a:t>
            </a:r>
            <a:r>
              <a:rPr lang="en" sz="1100">
                <a:latin typeface="Arial"/>
                <a:ea typeface="Arial"/>
                <a:cs typeface="Arial"/>
                <a:sym typeface="Arial"/>
              </a:rPr>
              <a:t>, and </a:t>
            </a:r>
            <a:r>
              <a:rPr lang="en" sz="1100">
                <a:solidFill>
                  <a:srgbClr val="188038"/>
                </a:solidFill>
                <a:latin typeface="Roboto Mono"/>
                <a:ea typeface="Roboto Mono"/>
                <a:cs typeface="Roboto Mono"/>
                <a:sym typeface="Roboto Mono"/>
              </a:rPr>
              <a:t>finally</a:t>
            </a:r>
            <a:r>
              <a:rPr lang="en" sz="1100">
                <a:latin typeface="Arial"/>
                <a:ea typeface="Arial"/>
                <a:cs typeface="Arial"/>
                <a:sym typeface="Arial"/>
              </a:rPr>
              <a:t> in programming.</a:t>
            </a:r>
            <a:endParaRPr sz="1100">
              <a:latin typeface="Arial"/>
              <a:ea typeface="Arial"/>
              <a:cs typeface="Arial"/>
              <a:sym typeface="Arial"/>
            </a:endParaRPr>
          </a:p>
          <a:p>
            <a:pPr indent="-298450" lvl="0" marL="457200" rtl="0" algn="l">
              <a:spcBef>
                <a:spcPts val="1200"/>
              </a:spcBef>
              <a:spcAft>
                <a:spcPts val="0"/>
              </a:spcAft>
              <a:buSzPts val="1100"/>
              <a:buFont typeface="Arial"/>
              <a:buAutoNum type="arabicPeriod"/>
            </a:pPr>
            <a:r>
              <a:rPr b="1" lang="en" sz="1100">
                <a:solidFill>
                  <a:srgbClr val="188038"/>
                </a:solidFill>
                <a:latin typeface="Roboto Mono"/>
                <a:ea typeface="Roboto Mono"/>
                <a:cs typeface="Roboto Mono"/>
                <a:sym typeface="Roboto Mono"/>
              </a:rPr>
              <a:t>rescue</a:t>
            </a:r>
            <a:r>
              <a:rPr b="1" lang="en" sz="1100">
                <a:latin typeface="Arial"/>
                <a:ea typeface="Arial"/>
                <a:cs typeface="Arial"/>
                <a:sym typeface="Arial"/>
              </a:rPr>
              <a:t>:</a:t>
            </a:r>
            <a:r>
              <a:rPr lang="en" sz="1100">
                <a:latin typeface="Arial"/>
                <a:ea typeface="Arial"/>
                <a:cs typeface="Arial"/>
                <a:sym typeface="Arial"/>
              </a:rPr>
              <a:t> Executes tasks if an error occurs.</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solidFill>
                  <a:srgbClr val="188038"/>
                </a:solidFill>
                <a:latin typeface="Roboto Mono"/>
                <a:ea typeface="Roboto Mono"/>
                <a:cs typeface="Roboto Mono"/>
                <a:sym typeface="Roboto Mono"/>
              </a:rPr>
              <a:t>always</a:t>
            </a:r>
            <a:r>
              <a:rPr b="1" lang="en" sz="1100">
                <a:latin typeface="Arial"/>
                <a:ea typeface="Arial"/>
                <a:cs typeface="Arial"/>
                <a:sym typeface="Arial"/>
              </a:rPr>
              <a:t>:</a:t>
            </a:r>
            <a:r>
              <a:rPr lang="en" sz="1100">
                <a:latin typeface="Arial"/>
                <a:ea typeface="Arial"/>
                <a:cs typeface="Arial"/>
                <a:sym typeface="Arial"/>
              </a:rPr>
              <a:t> Executes tasks regardless of success or failure.</a:t>
            </a:r>
            <a:endParaRPr sz="1100">
              <a:latin typeface="Arial"/>
              <a:ea typeface="Arial"/>
              <a:cs typeface="Arial"/>
              <a:sym typeface="Arial"/>
            </a:endParaRPr>
          </a:p>
          <a:p>
            <a:pPr indent="0" lvl="0" marL="0" rtl="0" algn="l">
              <a:spcBef>
                <a:spcPts val="1200"/>
              </a:spcBef>
              <a:spcAft>
                <a:spcPts val="0"/>
              </a:spcAft>
              <a:buNone/>
            </a:pPr>
            <a:r>
              <a:t/>
            </a:r>
            <a:endParaRPr b="1"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b="1" sz="1100">
              <a:latin typeface="Arial"/>
              <a:ea typeface="Arial"/>
              <a:cs typeface="Arial"/>
              <a:sym typeface="Arial"/>
            </a:endParaRPr>
          </a:p>
          <a:p>
            <a:pPr indent="0" lvl="0" marL="0" marR="0" rtl="0" algn="l">
              <a:lnSpc>
                <a:spcPct val="115000"/>
              </a:lnSpc>
              <a:spcBef>
                <a:spcPts val="120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900">
              <a:solidFill>
                <a:srgbClr val="188038"/>
              </a:solidFill>
              <a:latin typeface="Roboto Mono"/>
              <a:ea typeface="Roboto Mono"/>
              <a:cs typeface="Roboto Mono"/>
              <a:sym typeface="Roboto Mono"/>
            </a:endParaRPr>
          </a:p>
        </p:txBody>
      </p:sp>
      <p:sp>
        <p:nvSpPr>
          <p:cNvPr id="203" name="Google Shape;203;p36"/>
          <p:cNvSpPr txBox="1"/>
          <p:nvPr/>
        </p:nvSpPr>
        <p:spPr>
          <a:xfrm>
            <a:off x="5347600" y="1120650"/>
            <a:ext cx="3639900" cy="290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Example: Using </a:t>
            </a:r>
            <a:r>
              <a:rPr b="1" lang="en" sz="1100">
                <a:solidFill>
                  <a:srgbClr val="188038"/>
                </a:solidFill>
                <a:latin typeface="Roboto Mono"/>
                <a:ea typeface="Roboto Mono"/>
                <a:cs typeface="Roboto Mono"/>
                <a:sym typeface="Roboto Mono"/>
              </a:rPr>
              <a:t>rescue</a:t>
            </a:r>
            <a:r>
              <a:rPr b="1" lang="en" sz="1100">
                <a:solidFill>
                  <a:schemeClr val="dk1"/>
                </a:solidFill>
              </a:rPr>
              <a:t> and </a:t>
            </a:r>
            <a:r>
              <a:rPr b="1" lang="en" sz="1100">
                <a:solidFill>
                  <a:srgbClr val="188038"/>
                </a:solidFill>
                <a:latin typeface="Roboto Mono"/>
                <a:ea typeface="Roboto Mono"/>
                <a:cs typeface="Roboto Mono"/>
                <a:sym typeface="Roboto Mono"/>
              </a:rPr>
              <a:t>always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name: Error handling example</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block:</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 name: Try to create a directory</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file:</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path: /my/dir</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state: directory</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rescue:</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 name: Handle failure</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debug:</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msg: "Failed to create directory. Taking corrective action."</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always:</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 name: Ensure cleanup</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debug:</a:t>
            </a:r>
            <a:endParaRPr sz="9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msg: "This task runs no matter what."</a:t>
            </a:r>
            <a:endParaRPr sz="1100">
              <a:solidFill>
                <a:srgbClr val="188038"/>
              </a:solidFill>
              <a:latin typeface="Roboto Mono"/>
              <a:ea typeface="Roboto Mono"/>
              <a:cs typeface="Roboto Mono"/>
              <a:sym typeface="Roboto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 Vault</a:t>
            </a:r>
            <a:endParaRPr/>
          </a:p>
        </p:txBody>
      </p:sp>
      <p:sp>
        <p:nvSpPr>
          <p:cNvPr id="209" name="Google Shape;209;p37"/>
          <p:cNvSpPr txBox="1"/>
          <p:nvPr>
            <p:ph idx="1" type="body"/>
          </p:nvPr>
        </p:nvSpPr>
        <p:spPr>
          <a:xfrm>
            <a:off x="311700" y="1024225"/>
            <a:ext cx="84240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Ansible Vault is a feature in Ansible that allows you to </a:t>
            </a:r>
            <a:r>
              <a:rPr b="1" lang="en" sz="1100">
                <a:latin typeface="Arial"/>
                <a:ea typeface="Arial"/>
                <a:cs typeface="Arial"/>
                <a:sym typeface="Arial"/>
              </a:rPr>
              <a:t>encrypt sensitive data</a:t>
            </a:r>
            <a:r>
              <a:rPr lang="en" sz="1100">
                <a:latin typeface="Arial"/>
                <a:ea typeface="Arial"/>
                <a:cs typeface="Arial"/>
                <a:sym typeface="Arial"/>
              </a:rPr>
              <a:t> like passwords, API keys, and configuration files.</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Ensures security when storing sensitive information in Playbooks or sharing them across teams.</a:t>
            </a:r>
            <a:endParaRPr sz="1100">
              <a:latin typeface="Arial"/>
              <a:ea typeface="Arial"/>
              <a:cs typeface="Arial"/>
              <a:sym typeface="Arial"/>
            </a:endParaRPr>
          </a:p>
          <a:p>
            <a:pPr indent="0" lvl="0" marL="0" rtl="0" algn="l">
              <a:spcBef>
                <a:spcPts val="1800"/>
              </a:spcBef>
              <a:spcAft>
                <a:spcPts val="0"/>
              </a:spcAft>
              <a:buClr>
                <a:schemeClr val="dk1"/>
              </a:buClr>
              <a:buSzPts val="1100"/>
              <a:buFont typeface="Arial"/>
              <a:buNone/>
            </a:pPr>
            <a:r>
              <a:rPr b="1" lang="en" sz="1700">
                <a:latin typeface="Arial"/>
                <a:ea typeface="Arial"/>
                <a:cs typeface="Arial"/>
                <a:sym typeface="Arial"/>
              </a:rPr>
              <a:t>Basic Commands</a:t>
            </a:r>
            <a:endParaRPr b="1" sz="1700">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300">
                <a:latin typeface="Arial"/>
                <a:ea typeface="Arial"/>
                <a:cs typeface="Arial"/>
                <a:sym typeface="Arial"/>
              </a:rPr>
              <a:t>1. Creating a Vault File</a:t>
            </a:r>
            <a:endParaRPr sz="1100">
              <a:latin typeface="Arial"/>
              <a:ea typeface="Arial"/>
              <a:cs typeface="Arial"/>
              <a:sym typeface="Arial"/>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ansible-vault create &lt;filename&gt;</a:t>
            </a:r>
            <a:endParaRPr sz="1100">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300">
                <a:latin typeface="Arial"/>
                <a:ea typeface="Arial"/>
                <a:cs typeface="Arial"/>
                <a:sym typeface="Arial"/>
              </a:rPr>
              <a:t>2. Editing an Encrypted File</a:t>
            </a:r>
            <a:endParaRPr sz="1100">
              <a:latin typeface="Arial"/>
              <a:ea typeface="Arial"/>
              <a:cs typeface="Arial"/>
              <a:sym typeface="Arial"/>
            </a:endParaRPr>
          </a:p>
          <a:p>
            <a:pPr indent="0" lvl="0" marL="0" rtl="0" algn="l">
              <a:spcBef>
                <a:spcPts val="1200"/>
              </a:spcBef>
              <a:spcAft>
                <a:spcPts val="1200"/>
              </a:spcAft>
              <a:buNone/>
            </a:pPr>
            <a:r>
              <a:rPr lang="en" sz="1100">
                <a:solidFill>
                  <a:srgbClr val="188038"/>
                </a:solidFill>
                <a:latin typeface="Roboto Mono"/>
                <a:ea typeface="Roboto Mono"/>
                <a:cs typeface="Roboto Mono"/>
                <a:sym typeface="Roboto Mono"/>
              </a:rPr>
              <a:t>ansible-vault edit &lt;filename&gt;</a:t>
            </a:r>
            <a:endParaRPr sz="900">
              <a:solidFill>
                <a:srgbClr val="188038"/>
              </a:solidFill>
              <a:latin typeface="Roboto Mono"/>
              <a:ea typeface="Roboto Mono"/>
              <a:cs typeface="Roboto Mono"/>
              <a:sym typeface="Roboto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 Vault</a:t>
            </a:r>
            <a:endParaRPr/>
          </a:p>
        </p:txBody>
      </p:sp>
      <p:sp>
        <p:nvSpPr>
          <p:cNvPr id="215" name="Google Shape;215;p38"/>
          <p:cNvSpPr txBox="1"/>
          <p:nvPr>
            <p:ph idx="1" type="body"/>
          </p:nvPr>
        </p:nvSpPr>
        <p:spPr>
          <a:xfrm>
            <a:off x="311700" y="1024225"/>
            <a:ext cx="8424000" cy="33972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300">
                <a:latin typeface="Arial"/>
                <a:ea typeface="Arial"/>
                <a:cs typeface="Arial"/>
                <a:sym typeface="Arial"/>
              </a:rPr>
              <a:t>3</a:t>
            </a:r>
            <a:r>
              <a:rPr b="1" lang="en" sz="1300">
                <a:latin typeface="Arial"/>
                <a:ea typeface="Arial"/>
                <a:cs typeface="Arial"/>
                <a:sym typeface="Arial"/>
              </a:rPr>
              <a:t>. Encrypting an Existing File</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ansible-vault encrypt &lt;filename&gt;</a:t>
            </a:r>
            <a:endParaRPr sz="1100">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300">
                <a:latin typeface="Arial"/>
                <a:ea typeface="Arial"/>
                <a:cs typeface="Arial"/>
                <a:sym typeface="Arial"/>
              </a:rPr>
              <a:t>4. Decrypting a File</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ansible-vault decrypt &lt;filename&gt;</a:t>
            </a:r>
            <a:endParaRPr sz="1100">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300">
                <a:latin typeface="Arial"/>
                <a:ea typeface="Arial"/>
                <a:cs typeface="Arial"/>
                <a:sym typeface="Arial"/>
              </a:rPr>
              <a:t>5. Viewing an Encrypted File</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ansible-vault view &lt;filename&gt;</a:t>
            </a:r>
            <a:endParaRPr sz="1100">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300">
                <a:latin typeface="Arial"/>
                <a:ea typeface="Arial"/>
                <a:cs typeface="Arial"/>
                <a:sym typeface="Arial"/>
              </a:rPr>
              <a:t>6. Changing the Vault Password</a:t>
            </a:r>
            <a:endParaRPr sz="1100">
              <a:latin typeface="Arial"/>
              <a:ea typeface="Arial"/>
              <a:cs typeface="Arial"/>
              <a:sym typeface="Arial"/>
            </a:endParaRPr>
          </a:p>
          <a:p>
            <a:pPr indent="0" lvl="0" marL="0" rtl="0" algn="l">
              <a:spcBef>
                <a:spcPts val="4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ansible-vault rekey &lt;filename&gt;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 Vault Usage</a:t>
            </a:r>
            <a:endParaRPr/>
          </a:p>
        </p:txBody>
      </p:sp>
      <p:sp>
        <p:nvSpPr>
          <p:cNvPr id="221" name="Google Shape;221;p39"/>
          <p:cNvSpPr txBox="1"/>
          <p:nvPr>
            <p:ph idx="1" type="body"/>
          </p:nvPr>
        </p:nvSpPr>
        <p:spPr>
          <a:xfrm>
            <a:off x="311700" y="1024225"/>
            <a:ext cx="8424000" cy="33972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300">
                <a:latin typeface="Arial"/>
                <a:ea typeface="Arial"/>
                <a:cs typeface="Arial"/>
                <a:sym typeface="Arial"/>
              </a:rPr>
              <a:t>Encrypting Variables</a:t>
            </a:r>
            <a:endParaRPr b="1" sz="1300">
              <a:latin typeface="Arial"/>
              <a:ea typeface="Arial"/>
              <a:cs typeface="Arial"/>
              <a:sym typeface="Arial"/>
            </a:endParaRPr>
          </a:p>
          <a:p>
            <a:pPr indent="0" lvl="0" marL="0" rtl="0" algn="l">
              <a:spcBef>
                <a:spcPts val="400"/>
              </a:spcBef>
              <a:spcAft>
                <a:spcPts val="0"/>
              </a:spcAft>
              <a:buNone/>
            </a:pPr>
            <a:r>
              <a:rPr lang="en" sz="1100">
                <a:latin typeface="Arial"/>
                <a:ea typeface="Arial"/>
                <a:cs typeface="Arial"/>
                <a:sym typeface="Arial"/>
              </a:rPr>
              <a:t>Create a Vault-encrypted file for variables:</a:t>
            </a:r>
            <a:br>
              <a:rPr lang="en" sz="1100">
                <a:latin typeface="Arial"/>
                <a:ea typeface="Arial"/>
                <a:cs typeface="Arial"/>
                <a:sym typeface="Arial"/>
              </a:rPr>
            </a:br>
            <a:r>
              <a:rPr lang="en" sz="1100">
                <a:solidFill>
                  <a:srgbClr val="188038"/>
                </a:solidFill>
                <a:latin typeface="Roboto Mono"/>
                <a:ea typeface="Roboto Mono"/>
                <a:cs typeface="Roboto Mono"/>
                <a:sym typeface="Roboto Mono"/>
              </a:rPr>
              <a:t>ansible-vault create secrets.yml</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1100">
                <a:latin typeface="Arial"/>
                <a:ea typeface="Arial"/>
                <a:cs typeface="Arial"/>
                <a:sym typeface="Arial"/>
              </a:rPr>
              <a:t>Use the encrypted file in your Playbook:</a:t>
            </a:r>
            <a:br>
              <a:rPr lang="en" sz="1100">
                <a:latin typeface="Arial"/>
                <a:ea typeface="Arial"/>
                <a:cs typeface="Arial"/>
                <a:sym typeface="Arial"/>
              </a:rPr>
            </a:br>
            <a:br>
              <a:rPr lang="en" sz="1100">
                <a:latin typeface="Arial"/>
                <a:ea typeface="Arial"/>
                <a:cs typeface="Arial"/>
                <a:sym typeface="Arial"/>
              </a:rPr>
            </a:br>
            <a:r>
              <a:rPr lang="en" sz="900">
                <a:solidFill>
                  <a:srgbClr val="188038"/>
                </a:solidFill>
                <a:latin typeface="Roboto Mono"/>
                <a:ea typeface="Roboto Mono"/>
                <a:cs typeface="Roboto Mono"/>
                <a:sym typeface="Roboto Mono"/>
              </a:rPr>
              <a:t>- name: Deploy with secrets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hosts: all</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vars_files: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secrets.yml</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tasks: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Use the secret key</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debug:</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msg: "The secret key is {{ secret_key }}"</a:t>
            </a:r>
            <a:br>
              <a:rPr lang="en" sz="900">
                <a:solidFill>
                  <a:srgbClr val="188038"/>
                </a:solidFill>
                <a:latin typeface="Roboto Mono"/>
                <a:ea typeface="Roboto Mono"/>
                <a:cs typeface="Roboto Mono"/>
                <a:sym typeface="Roboto Mono"/>
              </a:rPr>
            </a:br>
            <a:br>
              <a:rPr lang="en" sz="900">
                <a:solidFill>
                  <a:srgbClr val="188038"/>
                </a:solidFill>
                <a:latin typeface="Roboto Mono"/>
                <a:ea typeface="Roboto Mono"/>
                <a:cs typeface="Roboto Mono"/>
                <a:sym typeface="Roboto Mono"/>
              </a:rPr>
            </a:br>
            <a:r>
              <a:rPr b="1" lang="en" sz="1300">
                <a:latin typeface="Arial"/>
                <a:ea typeface="Arial"/>
                <a:cs typeface="Arial"/>
                <a:sym typeface="Arial"/>
              </a:rPr>
              <a:t>Decrypting During Execution</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ansible-playbook playbook.yml --ask-vault-pass</a:t>
            </a:r>
            <a:br>
              <a:rPr lang="en" sz="1100">
                <a:solidFill>
                  <a:srgbClr val="188038"/>
                </a:solidFill>
                <a:latin typeface="Roboto Mono"/>
                <a:ea typeface="Roboto Mono"/>
                <a:cs typeface="Roboto Mono"/>
                <a:sym typeface="Roboto Mono"/>
              </a:rPr>
            </a:br>
            <a:r>
              <a:rPr lang="en" sz="1100">
                <a:solidFill>
                  <a:srgbClr val="188038"/>
                </a:solidFill>
                <a:latin typeface="Roboto Mono"/>
                <a:ea typeface="Roboto Mono"/>
                <a:cs typeface="Roboto Mono"/>
                <a:sym typeface="Roboto Mono"/>
              </a:rPr>
              <a:t>ansible-playbook playbook.yml --vault-password-file &lt;password_file&gt;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 Roles</a:t>
            </a:r>
            <a:endParaRPr/>
          </a:p>
        </p:txBody>
      </p:sp>
      <p:sp>
        <p:nvSpPr>
          <p:cNvPr id="227" name="Google Shape;227;p40"/>
          <p:cNvSpPr txBox="1"/>
          <p:nvPr>
            <p:ph idx="1" type="body"/>
          </p:nvPr>
        </p:nvSpPr>
        <p:spPr>
          <a:xfrm>
            <a:off x="311700" y="1024225"/>
            <a:ext cx="84240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100">
                <a:latin typeface="Arial"/>
                <a:ea typeface="Arial"/>
                <a:cs typeface="Arial"/>
                <a:sym typeface="Arial"/>
              </a:rPr>
              <a:t>Roles</a:t>
            </a:r>
            <a:r>
              <a:rPr lang="en" sz="1100">
                <a:latin typeface="Arial"/>
                <a:ea typeface="Arial"/>
                <a:cs typeface="Arial"/>
                <a:sym typeface="Arial"/>
              </a:rPr>
              <a:t> in Ansible are a way of organizing playbooks into reusable components. They allow you to organize your tasks, variables, templates, files, handlers, and other components in a structured way, making your playbooks more modular, maintainable, and scalable.</a:t>
            </a:r>
            <a:endParaRPr sz="1100">
              <a:latin typeface="Arial"/>
              <a:ea typeface="Arial"/>
              <a:cs typeface="Arial"/>
              <a:sym typeface="Arial"/>
            </a:endParaRPr>
          </a:p>
          <a:p>
            <a:pPr indent="0" lvl="0" marL="0" marR="0" rtl="0" algn="l">
              <a:lnSpc>
                <a:spcPct val="115000"/>
              </a:lnSpc>
              <a:spcBef>
                <a:spcPts val="1200"/>
              </a:spcBef>
              <a:spcAft>
                <a:spcPts val="0"/>
              </a:spcAft>
              <a:buNone/>
            </a:pPr>
            <a:r>
              <a:rPr lang="en" sz="1100">
                <a:latin typeface="Arial"/>
                <a:ea typeface="Arial"/>
                <a:cs typeface="Arial"/>
                <a:sym typeface="Arial"/>
              </a:rPr>
              <a:t>A role is essentially a directory with a specific structure that Ansible understands, and it can contain tasks, variables, files, templates, and other related elements</a:t>
            </a:r>
            <a:r>
              <a:rPr b="1" lang="en" sz="1300">
                <a:latin typeface="Arial"/>
                <a:ea typeface="Arial"/>
                <a:cs typeface="Arial"/>
                <a:sym typeface="Arial"/>
              </a:rPr>
              <a:t>.</a:t>
            </a:r>
            <a:br>
              <a:rPr b="1" lang="en" sz="1300">
                <a:latin typeface="Arial"/>
                <a:ea typeface="Arial"/>
                <a:cs typeface="Arial"/>
                <a:sym typeface="Arial"/>
              </a:rPr>
            </a:br>
            <a:br>
              <a:rPr b="1" lang="en" sz="1300">
                <a:latin typeface="Arial"/>
                <a:ea typeface="Arial"/>
                <a:cs typeface="Arial"/>
                <a:sym typeface="Arial"/>
              </a:rPr>
            </a:br>
            <a:r>
              <a:rPr b="1" lang="en" sz="1300">
                <a:latin typeface="Arial"/>
                <a:ea typeface="Arial"/>
                <a:cs typeface="Arial"/>
                <a:sym typeface="Arial"/>
              </a:rPr>
              <a:t>How to Use a Role in a Playbook</a:t>
            </a:r>
            <a:endParaRPr sz="1100">
              <a:latin typeface="Arial"/>
              <a:ea typeface="Arial"/>
              <a:cs typeface="Arial"/>
              <a:sym typeface="Arial"/>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name: Configure web servers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hosts: webservers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become: yes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roles: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webserver</a:t>
            </a: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Clr>
                <a:schemeClr val="dk1"/>
              </a:buClr>
              <a:buSzPts val="1100"/>
              <a:buFont typeface="Arial"/>
              <a:buNone/>
            </a:pPr>
            <a:r>
              <a:t/>
            </a:r>
            <a:endParaRPr b="1" sz="13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263400" y="2193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 Roles</a:t>
            </a:r>
            <a:endParaRPr/>
          </a:p>
        </p:txBody>
      </p:sp>
      <p:sp>
        <p:nvSpPr>
          <p:cNvPr id="233" name="Google Shape;233;p41"/>
          <p:cNvSpPr txBox="1"/>
          <p:nvPr>
            <p:ph idx="1" type="body"/>
          </p:nvPr>
        </p:nvSpPr>
        <p:spPr>
          <a:xfrm>
            <a:off x="263400" y="752125"/>
            <a:ext cx="8424000" cy="33972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300">
                <a:latin typeface="Arial"/>
                <a:ea typeface="Arial"/>
                <a:cs typeface="Arial"/>
                <a:sym typeface="Arial"/>
              </a:rPr>
              <a:t>Structure of an Ansible Role</a:t>
            </a:r>
            <a:endParaRPr b="1" sz="13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Roles have a specific directory structure that allows Ansible to automatically discover the necessary files. Here’s a basic role structure:</a:t>
            </a:r>
            <a:endParaRPr sz="1100">
              <a:latin typeface="Arial"/>
              <a:ea typeface="Arial"/>
              <a:cs typeface="Arial"/>
              <a:sym typeface="Arial"/>
            </a:endParaRPr>
          </a:p>
          <a:p>
            <a:pPr indent="0" lvl="0" marL="0" marR="0" rtl="0" algn="l">
              <a:lnSpc>
                <a:spcPct val="115000"/>
              </a:lnSpc>
              <a:spcBef>
                <a:spcPts val="1200"/>
              </a:spcBef>
              <a:spcAft>
                <a:spcPts val="0"/>
              </a:spcAft>
              <a:buNone/>
            </a:pPr>
            <a:r>
              <a:rPr lang="en" sz="900">
                <a:solidFill>
                  <a:srgbClr val="188038"/>
                </a:solidFill>
                <a:latin typeface="Roboto Mono"/>
                <a:ea typeface="Roboto Mono"/>
                <a:cs typeface="Roboto Mono"/>
                <a:sym typeface="Roboto Mono"/>
              </a:rPr>
              <a:t>my_role/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defaults/           # Default variables for the role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main.yml</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files/              # Files to be copied to remote hosts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example.conf</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handlers/           # Handlers to be triggered (e.g., to restart a service)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main.yml</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meta/               # Metadata about the role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main.yml</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tasks/              # Tasks to be executed by the role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main.yml</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templates/          # Templates (e.g., Jinja2 templates) to be rendered</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example.j2</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tests/              # example playbook for role usage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main.yml</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vars/               # Variables for the role (overridable)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main.yml</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2" name="Google Shape;72;p1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a:latin typeface="Arial"/>
                <a:ea typeface="Arial"/>
                <a:cs typeface="Arial"/>
                <a:sym typeface="Arial"/>
              </a:rPr>
              <a:t>Ansible is an open-source IT automation tool that enables infrastructure management, configuration management, and application deployment.</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b="1" lang="en" sz="1100">
                <a:latin typeface="Arial"/>
                <a:ea typeface="Arial"/>
                <a:cs typeface="Arial"/>
                <a:sym typeface="Arial"/>
              </a:rPr>
              <a:t>Agentless:</a:t>
            </a:r>
            <a:r>
              <a:rPr lang="en" sz="1100">
                <a:latin typeface="Arial"/>
                <a:ea typeface="Arial"/>
                <a:cs typeface="Arial"/>
                <a:sym typeface="Arial"/>
              </a:rPr>
              <a:t> Unlike other tools, Ansible doesn't require agents on target systems.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Declarative:</a:t>
            </a:r>
            <a:r>
              <a:rPr lang="en" sz="1100">
                <a:latin typeface="Arial"/>
                <a:ea typeface="Arial"/>
                <a:cs typeface="Arial"/>
                <a:sym typeface="Arial"/>
              </a:rPr>
              <a:t> You define the desired state, and Ansible ensures it is achieved.</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Human-Readable YAML:</a:t>
            </a:r>
            <a:r>
              <a:rPr lang="en" sz="1100">
                <a:latin typeface="Arial"/>
                <a:ea typeface="Arial"/>
                <a:cs typeface="Arial"/>
                <a:sym typeface="Arial"/>
              </a:rPr>
              <a:t> Configuration files (playbooks) use simple YAML syntax.</a:t>
            </a:r>
            <a:endParaRPr b="1" sz="11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 Variables</a:t>
            </a:r>
            <a:endParaRPr/>
          </a:p>
        </p:txBody>
      </p:sp>
      <p:sp>
        <p:nvSpPr>
          <p:cNvPr id="239" name="Google Shape;239;p42"/>
          <p:cNvSpPr txBox="1"/>
          <p:nvPr>
            <p:ph idx="1" type="body"/>
          </p:nvPr>
        </p:nvSpPr>
        <p:spPr>
          <a:xfrm>
            <a:off x="311700" y="1024225"/>
            <a:ext cx="84240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a:latin typeface="Arial"/>
                <a:ea typeface="Arial"/>
                <a:cs typeface="Arial"/>
                <a:sym typeface="Arial"/>
              </a:rPr>
              <a:t>Variables in Ansible allow you to make your playbooks dynamic and reusable by defining values that can be referenced throughout your tasks and roles. They can be used to configure environments, manage credentials, and control task behavior.</a:t>
            </a:r>
            <a:br>
              <a:rPr lang="en" sz="1100">
                <a:latin typeface="Arial"/>
                <a:ea typeface="Arial"/>
                <a:cs typeface="Arial"/>
                <a:sym typeface="Arial"/>
              </a:rPr>
            </a:br>
            <a:br>
              <a:rPr b="1" lang="en" sz="1100">
                <a:latin typeface="Arial"/>
                <a:ea typeface="Arial"/>
                <a:cs typeface="Arial"/>
                <a:sym typeface="Arial"/>
              </a:rPr>
            </a:br>
            <a:r>
              <a:rPr b="1" lang="en" sz="1100">
                <a:latin typeface="Arial"/>
                <a:ea typeface="Arial"/>
                <a:cs typeface="Arial"/>
                <a:sym typeface="Arial"/>
              </a:rPr>
              <a:t>Types of Variables in Ansible</a:t>
            </a:r>
            <a:endParaRPr b="1" sz="1100">
              <a:latin typeface="Arial"/>
              <a:ea typeface="Arial"/>
              <a:cs typeface="Arial"/>
              <a:sym typeface="Arial"/>
            </a:endParaRPr>
          </a:p>
          <a:p>
            <a:pPr indent="-298450" lvl="0" marL="457200" rtl="0" algn="l">
              <a:spcBef>
                <a:spcPts val="1200"/>
              </a:spcBef>
              <a:spcAft>
                <a:spcPts val="0"/>
              </a:spcAft>
              <a:buSzPts val="1100"/>
              <a:buFont typeface="Arial"/>
              <a:buAutoNum type="alphaUcPeriod"/>
            </a:pPr>
            <a:r>
              <a:rPr b="1" lang="en" sz="1100">
                <a:latin typeface="Arial"/>
                <a:ea typeface="Arial"/>
                <a:cs typeface="Arial"/>
                <a:sym typeface="Arial"/>
              </a:rPr>
              <a:t> Playbook Variables</a:t>
            </a:r>
            <a:endParaRPr b="1"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Defined directly in the playbook under the </a:t>
            </a:r>
            <a:r>
              <a:rPr lang="en" sz="1100">
                <a:solidFill>
                  <a:srgbClr val="188038"/>
                </a:solidFill>
                <a:latin typeface="Roboto Mono"/>
                <a:ea typeface="Roboto Mono"/>
                <a:cs typeface="Roboto Mono"/>
                <a:sym typeface="Roboto Mono"/>
              </a:rPr>
              <a:t>vars</a:t>
            </a:r>
            <a:r>
              <a:rPr lang="en" sz="1100">
                <a:latin typeface="Arial"/>
                <a:ea typeface="Arial"/>
                <a:cs typeface="Arial"/>
                <a:sym typeface="Arial"/>
              </a:rPr>
              <a:t> section.</a:t>
            </a:r>
            <a:endParaRPr sz="1100">
              <a:latin typeface="Arial"/>
              <a:ea typeface="Arial"/>
              <a:cs typeface="Arial"/>
              <a:sym typeface="Arial"/>
            </a:endParaRPr>
          </a:p>
          <a:p>
            <a:pPr indent="-298450" lvl="0" marL="457200" rtl="0" algn="l">
              <a:spcBef>
                <a:spcPts val="1200"/>
              </a:spcBef>
              <a:spcAft>
                <a:spcPts val="0"/>
              </a:spcAft>
              <a:buSzPts val="1100"/>
              <a:buFont typeface="Arial"/>
              <a:buAutoNum type="alphaUcPeriod"/>
            </a:pPr>
            <a:r>
              <a:rPr b="1" lang="en" sz="1100">
                <a:latin typeface="Arial"/>
                <a:ea typeface="Arial"/>
                <a:cs typeface="Arial"/>
                <a:sym typeface="Arial"/>
              </a:rPr>
              <a:t>Inventory Variables</a:t>
            </a:r>
            <a:endParaRPr b="1"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Defined in the inventory file (INI or YAML format).</a:t>
            </a:r>
            <a:endParaRPr sz="1100">
              <a:latin typeface="Arial"/>
              <a:ea typeface="Arial"/>
              <a:cs typeface="Arial"/>
              <a:sym typeface="Arial"/>
            </a:endParaRPr>
          </a:p>
          <a:p>
            <a:pPr indent="-298450" lvl="0" marL="457200" rtl="0" algn="l">
              <a:spcBef>
                <a:spcPts val="1200"/>
              </a:spcBef>
              <a:spcAft>
                <a:spcPts val="0"/>
              </a:spcAft>
              <a:buSzPts val="1100"/>
              <a:buFont typeface="Arial"/>
              <a:buAutoNum type="alphaUcPeriod"/>
            </a:pPr>
            <a:r>
              <a:rPr b="1" lang="en" sz="1100">
                <a:latin typeface="Arial"/>
                <a:ea typeface="Arial"/>
                <a:cs typeface="Arial"/>
                <a:sym typeface="Arial"/>
              </a:rPr>
              <a:t>Command Line</a:t>
            </a:r>
            <a:r>
              <a:rPr b="1" lang="en" sz="1100">
                <a:latin typeface="Arial"/>
                <a:ea typeface="Arial"/>
                <a:cs typeface="Arial"/>
                <a:sym typeface="Arial"/>
              </a:rPr>
              <a:t> Variables</a:t>
            </a:r>
            <a:endParaRPr b="1"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Passed with flag --extra-vars with ansible-playbook command</a:t>
            </a:r>
            <a:endParaRPr b="1" sz="1100">
              <a:latin typeface="Arial"/>
              <a:ea typeface="Arial"/>
              <a:cs typeface="Arial"/>
              <a:sym typeface="Arial"/>
            </a:endParaRPr>
          </a:p>
          <a:p>
            <a:pPr indent="0" lvl="0" marL="0" rtl="0" algn="l">
              <a:spcBef>
                <a:spcPts val="1200"/>
              </a:spcBef>
              <a:spcAft>
                <a:spcPts val="0"/>
              </a:spcAft>
              <a:buNone/>
            </a:pPr>
            <a:r>
              <a:t/>
            </a:r>
            <a:endParaRPr b="1"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 Variables</a:t>
            </a:r>
            <a:endParaRPr/>
          </a:p>
        </p:txBody>
      </p:sp>
      <p:sp>
        <p:nvSpPr>
          <p:cNvPr id="245" name="Google Shape;245;p43"/>
          <p:cNvSpPr txBox="1"/>
          <p:nvPr>
            <p:ph idx="1" type="body"/>
          </p:nvPr>
        </p:nvSpPr>
        <p:spPr>
          <a:xfrm>
            <a:off x="311700" y="1024225"/>
            <a:ext cx="84240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latin typeface="Arial"/>
                <a:ea typeface="Arial"/>
                <a:cs typeface="Arial"/>
                <a:sym typeface="Arial"/>
              </a:rPr>
              <a:t>D.</a:t>
            </a:r>
            <a:r>
              <a:rPr lang="en" sz="1100">
                <a:latin typeface="Arial"/>
                <a:ea typeface="Arial"/>
                <a:cs typeface="Arial"/>
                <a:sym typeface="Arial"/>
              </a:rPr>
              <a:t> </a:t>
            </a:r>
            <a:r>
              <a:rPr b="1" lang="en" sz="1100">
                <a:solidFill>
                  <a:srgbClr val="188038"/>
                </a:solidFill>
                <a:latin typeface="Roboto Mono"/>
                <a:ea typeface="Roboto Mono"/>
                <a:cs typeface="Roboto Mono"/>
                <a:sym typeface="Roboto Mono"/>
              </a:rPr>
              <a:t>group_vars</a:t>
            </a:r>
            <a:r>
              <a:rPr b="1" lang="en" sz="1100">
                <a:latin typeface="Arial"/>
                <a:ea typeface="Arial"/>
                <a:cs typeface="Arial"/>
                <a:sym typeface="Arial"/>
              </a:rPr>
              <a:t> and </a:t>
            </a:r>
            <a:r>
              <a:rPr b="1" lang="en" sz="1100">
                <a:solidFill>
                  <a:srgbClr val="188038"/>
                </a:solidFill>
                <a:latin typeface="Roboto Mono"/>
                <a:ea typeface="Roboto Mono"/>
                <a:cs typeface="Roboto Mono"/>
                <a:sym typeface="Roboto Mono"/>
              </a:rPr>
              <a:t>host_vars</a:t>
            </a:r>
            <a:endParaRPr b="1" sz="11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b="1" lang="en" sz="1000">
                <a:latin typeface="Arial"/>
                <a:ea typeface="Arial"/>
                <a:cs typeface="Arial"/>
                <a:sym typeface="Arial"/>
              </a:rPr>
              <a:t>What Are </a:t>
            </a:r>
            <a:r>
              <a:rPr b="1" lang="en" sz="1000">
                <a:solidFill>
                  <a:srgbClr val="188038"/>
                </a:solidFill>
                <a:latin typeface="Roboto Mono"/>
                <a:ea typeface="Roboto Mono"/>
                <a:cs typeface="Roboto Mono"/>
                <a:sym typeface="Roboto Mono"/>
              </a:rPr>
              <a:t>group_vars</a:t>
            </a:r>
            <a:r>
              <a:rPr b="1" lang="en" sz="1000">
                <a:latin typeface="Arial"/>
                <a:ea typeface="Arial"/>
                <a:cs typeface="Arial"/>
                <a:sym typeface="Arial"/>
              </a:rPr>
              <a:t> and </a:t>
            </a:r>
            <a:r>
              <a:rPr b="1" lang="en" sz="1000">
                <a:solidFill>
                  <a:srgbClr val="188038"/>
                </a:solidFill>
                <a:latin typeface="Roboto Mono"/>
                <a:ea typeface="Roboto Mono"/>
                <a:cs typeface="Roboto Mono"/>
                <a:sym typeface="Roboto Mono"/>
              </a:rPr>
              <a:t>host_vars</a:t>
            </a:r>
            <a:r>
              <a:rPr b="1" lang="en" sz="1000">
                <a:latin typeface="Arial"/>
                <a:ea typeface="Arial"/>
                <a:cs typeface="Arial"/>
                <a:sym typeface="Arial"/>
              </a:rPr>
              <a:t>?</a:t>
            </a:r>
            <a:endParaRPr b="1" sz="1000">
              <a:latin typeface="Arial"/>
              <a:ea typeface="Arial"/>
              <a:cs typeface="Arial"/>
              <a:sym typeface="Arial"/>
            </a:endParaRPr>
          </a:p>
          <a:p>
            <a:pPr indent="-298450" lvl="0" marL="457200" rtl="0" algn="l">
              <a:spcBef>
                <a:spcPts val="1200"/>
              </a:spcBef>
              <a:spcAft>
                <a:spcPts val="0"/>
              </a:spcAft>
              <a:buSzPts val="1100"/>
              <a:buFont typeface="Arial"/>
              <a:buChar char="●"/>
            </a:pPr>
            <a:r>
              <a:rPr b="1" lang="en" sz="1100">
                <a:solidFill>
                  <a:srgbClr val="188038"/>
                </a:solidFill>
                <a:latin typeface="Roboto Mono"/>
                <a:ea typeface="Roboto Mono"/>
                <a:cs typeface="Roboto Mono"/>
                <a:sym typeface="Roboto Mono"/>
              </a:rPr>
              <a:t>group_vars</a:t>
            </a:r>
            <a:r>
              <a:rPr b="1" lang="en" sz="1100">
                <a:latin typeface="Arial"/>
                <a:ea typeface="Arial"/>
                <a:cs typeface="Arial"/>
                <a:sym typeface="Arial"/>
              </a:rPr>
              <a:t>:</a:t>
            </a:r>
            <a:r>
              <a:rPr lang="en" sz="1100">
                <a:latin typeface="Arial"/>
                <a:ea typeface="Arial"/>
                <a:cs typeface="Arial"/>
                <a:sym typeface="Arial"/>
              </a:rPr>
              <a:t> Variables applied to all hosts in a specific group.</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solidFill>
                  <a:srgbClr val="188038"/>
                </a:solidFill>
                <a:latin typeface="Roboto Mono"/>
                <a:ea typeface="Roboto Mono"/>
                <a:cs typeface="Roboto Mono"/>
                <a:sym typeface="Roboto Mono"/>
              </a:rPr>
              <a:t>host_vars</a:t>
            </a:r>
            <a:r>
              <a:rPr b="1" lang="en" sz="1100">
                <a:latin typeface="Arial"/>
                <a:ea typeface="Arial"/>
                <a:cs typeface="Arial"/>
                <a:sym typeface="Arial"/>
              </a:rPr>
              <a:t>:</a:t>
            </a:r>
            <a:r>
              <a:rPr lang="en" sz="1100">
                <a:latin typeface="Arial"/>
                <a:ea typeface="Arial"/>
                <a:cs typeface="Arial"/>
                <a:sym typeface="Arial"/>
              </a:rPr>
              <a:t> Variables applied to specific hosts.</a:t>
            </a:r>
            <a:endParaRPr sz="1100">
              <a:latin typeface="Arial"/>
              <a:ea typeface="Arial"/>
              <a:cs typeface="Arial"/>
              <a:sym typeface="Arial"/>
            </a:endParaRPr>
          </a:p>
          <a:p>
            <a:pPr indent="0" lvl="0" marL="0" rtl="0" algn="l">
              <a:spcBef>
                <a:spcPts val="1400"/>
              </a:spcBef>
              <a:spcAft>
                <a:spcPts val="0"/>
              </a:spcAft>
              <a:buNone/>
            </a:pPr>
            <a:r>
              <a:rPr b="1" lang="en" sz="1300">
                <a:latin typeface="Arial"/>
                <a:ea typeface="Arial"/>
                <a:cs typeface="Arial"/>
                <a:sym typeface="Arial"/>
              </a:rPr>
              <a:t> Directory Structure for </a:t>
            </a:r>
            <a:r>
              <a:rPr b="1" lang="en" sz="1300">
                <a:solidFill>
                  <a:srgbClr val="188038"/>
                </a:solidFill>
                <a:latin typeface="Roboto Mono"/>
                <a:ea typeface="Roboto Mono"/>
                <a:cs typeface="Roboto Mono"/>
                <a:sym typeface="Roboto Mono"/>
              </a:rPr>
              <a:t>group_vars</a:t>
            </a:r>
            <a:r>
              <a:rPr b="1" lang="en" sz="1300">
                <a:latin typeface="Arial"/>
                <a:ea typeface="Arial"/>
                <a:cs typeface="Arial"/>
                <a:sym typeface="Arial"/>
              </a:rPr>
              <a:t> and </a:t>
            </a:r>
            <a:r>
              <a:rPr b="1" lang="en" sz="1300">
                <a:solidFill>
                  <a:srgbClr val="188038"/>
                </a:solidFill>
                <a:latin typeface="Roboto Mono"/>
                <a:ea typeface="Roboto Mono"/>
                <a:cs typeface="Roboto Mono"/>
                <a:sym typeface="Roboto Mono"/>
              </a:rPr>
              <a:t>host_vars</a:t>
            </a:r>
            <a:endParaRPr b="1" sz="1300">
              <a:solidFill>
                <a:srgbClr val="188038"/>
              </a:solidFill>
              <a:latin typeface="Roboto Mono"/>
              <a:ea typeface="Roboto Mono"/>
              <a:cs typeface="Roboto Mono"/>
              <a:sym typeface="Roboto Mono"/>
            </a:endParaRPr>
          </a:p>
          <a:p>
            <a:pPr indent="0" lvl="0" marL="0" rtl="0" algn="l">
              <a:spcBef>
                <a:spcPts val="400"/>
              </a:spcBef>
              <a:spcAft>
                <a:spcPts val="0"/>
              </a:spcAft>
              <a:buNone/>
            </a:pPr>
            <a:r>
              <a:rPr lang="en" sz="900">
                <a:solidFill>
                  <a:srgbClr val="188038"/>
                </a:solidFill>
                <a:latin typeface="Roboto Mono"/>
                <a:ea typeface="Roboto Mono"/>
                <a:cs typeface="Roboto Mono"/>
                <a:sym typeface="Roboto Mono"/>
              </a:rPr>
              <a:t>inventory/</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hosts.yml</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group_vars/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all.yml           # Variables for all hosts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web.yml           # Variables for 'web' group</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db.yml            # Variables for 'db' group</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host_vars/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server1.yml       # Variables for 'server1'</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server2.yml       # Variables for 'server2'</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b="1" sz="10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b="1"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 Variables Precedence</a:t>
            </a:r>
            <a:endParaRPr/>
          </a:p>
        </p:txBody>
      </p:sp>
      <p:sp>
        <p:nvSpPr>
          <p:cNvPr id="251" name="Google Shape;251;p44"/>
          <p:cNvSpPr txBox="1"/>
          <p:nvPr>
            <p:ph idx="1" type="body"/>
          </p:nvPr>
        </p:nvSpPr>
        <p:spPr>
          <a:xfrm>
            <a:off x="311700" y="1407000"/>
            <a:ext cx="8424000" cy="30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Arial"/>
                <a:ea typeface="Arial"/>
                <a:cs typeface="Arial"/>
                <a:sym typeface="Arial"/>
              </a:rPr>
              <a:t>Command-line variables (</a:t>
            </a:r>
            <a:r>
              <a:rPr b="1" lang="en" sz="1100">
                <a:solidFill>
                  <a:srgbClr val="188038"/>
                </a:solidFill>
                <a:latin typeface="Roboto Mono"/>
                <a:ea typeface="Roboto Mono"/>
                <a:cs typeface="Roboto Mono"/>
                <a:sym typeface="Roboto Mono"/>
              </a:rPr>
              <a:t>--extra-vars</a:t>
            </a:r>
            <a:r>
              <a:rPr b="1" lang="en" sz="1100">
                <a:latin typeface="Arial"/>
                <a:ea typeface="Arial"/>
                <a:cs typeface="Arial"/>
                <a:sym typeface="Arial"/>
              </a:rPr>
              <a:t>)</a:t>
            </a:r>
            <a:r>
              <a:rPr lang="en" sz="1100">
                <a:latin typeface="Arial"/>
                <a:ea typeface="Arial"/>
                <a:cs typeface="Arial"/>
                <a:sym typeface="Arial"/>
              </a:rPr>
              <a:t> – Highest precedence</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Playbook variables (</a:t>
            </a:r>
            <a:r>
              <a:rPr b="1" lang="en" sz="1100">
                <a:solidFill>
                  <a:srgbClr val="188038"/>
                </a:solidFill>
                <a:latin typeface="Roboto Mono"/>
                <a:ea typeface="Roboto Mono"/>
                <a:cs typeface="Roboto Mono"/>
                <a:sym typeface="Roboto Mono"/>
              </a:rPr>
              <a:t>vars</a:t>
            </a:r>
            <a:r>
              <a:rPr b="1" lang="en" sz="1100">
                <a:latin typeface="Arial"/>
                <a:ea typeface="Arial"/>
                <a:cs typeface="Arial"/>
                <a:sym typeface="Arial"/>
              </a:rPr>
              <a:t> section)</a:t>
            </a:r>
            <a:endParaRPr b="1"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sz="1100">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Host variables (</a:t>
            </a:r>
            <a:r>
              <a:rPr b="1" lang="en" sz="1100">
                <a:solidFill>
                  <a:srgbClr val="188038"/>
                </a:solidFill>
                <a:latin typeface="Roboto Mono"/>
                <a:ea typeface="Roboto Mono"/>
                <a:cs typeface="Roboto Mono"/>
                <a:sym typeface="Roboto Mono"/>
              </a:rPr>
              <a:t>host_vars</a:t>
            </a:r>
            <a:r>
              <a:rPr b="1" lang="en" sz="1100">
                <a:latin typeface="Arial"/>
                <a:ea typeface="Arial"/>
                <a:cs typeface="Arial"/>
                <a:sym typeface="Arial"/>
              </a:rPr>
              <a:t>)</a:t>
            </a:r>
            <a:endParaRPr b="1"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sz="1100">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Group variables (</a:t>
            </a:r>
            <a:r>
              <a:rPr b="1" lang="en" sz="1100">
                <a:solidFill>
                  <a:srgbClr val="188038"/>
                </a:solidFill>
                <a:latin typeface="Roboto Mono"/>
                <a:ea typeface="Roboto Mono"/>
                <a:cs typeface="Roboto Mono"/>
                <a:sym typeface="Roboto Mono"/>
              </a:rPr>
              <a:t>group_vars</a:t>
            </a:r>
            <a:r>
              <a:rPr b="1" lang="en" sz="1100">
                <a:latin typeface="Arial"/>
                <a:ea typeface="Arial"/>
                <a:cs typeface="Arial"/>
                <a:sym typeface="Arial"/>
              </a:rPr>
              <a:t>)</a:t>
            </a:r>
            <a:endParaRPr b="1"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sz="1100">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Role variables defined in </a:t>
            </a:r>
            <a:r>
              <a:rPr b="1" lang="en" sz="1100">
                <a:solidFill>
                  <a:srgbClr val="188038"/>
                </a:solidFill>
                <a:latin typeface="Roboto Mono"/>
                <a:ea typeface="Roboto Mono"/>
                <a:cs typeface="Roboto Mono"/>
                <a:sym typeface="Roboto Mono"/>
              </a:rPr>
              <a:t>vars/main.yml</a:t>
            </a:r>
            <a:r>
              <a:rPr lang="en" sz="1100">
                <a:latin typeface="Arial"/>
                <a:ea typeface="Arial"/>
                <a:cs typeface="Arial"/>
                <a:sym typeface="Arial"/>
              </a:rPr>
              <a:t> (if defined in the role)</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latin typeface="Arial"/>
                <a:ea typeface="Arial"/>
                <a:cs typeface="Arial"/>
                <a:sym typeface="Arial"/>
              </a:rPr>
              <a:t>Role defaults (</a:t>
            </a:r>
            <a:r>
              <a:rPr b="1" lang="en" sz="1100">
                <a:solidFill>
                  <a:srgbClr val="188038"/>
                </a:solidFill>
                <a:latin typeface="Roboto Mono"/>
                <a:ea typeface="Roboto Mono"/>
                <a:cs typeface="Roboto Mono"/>
                <a:sym typeface="Roboto Mono"/>
              </a:rPr>
              <a:t>defaults/main.yml</a:t>
            </a:r>
            <a:r>
              <a:rPr b="1" lang="en" sz="1100">
                <a:latin typeface="Arial"/>
                <a:ea typeface="Arial"/>
                <a:cs typeface="Arial"/>
                <a:sym typeface="Arial"/>
              </a:rPr>
              <a:t>)</a:t>
            </a:r>
            <a:r>
              <a:rPr lang="en" sz="1100">
                <a:latin typeface="Arial"/>
                <a:ea typeface="Arial"/>
                <a:cs typeface="Arial"/>
                <a:sym typeface="Arial"/>
              </a:rPr>
              <a:t> – Lowest precedence</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 Dynamic Inventory</a:t>
            </a:r>
            <a:endParaRPr/>
          </a:p>
        </p:txBody>
      </p:sp>
      <p:sp>
        <p:nvSpPr>
          <p:cNvPr id="257" name="Google Shape;257;p45"/>
          <p:cNvSpPr txBox="1"/>
          <p:nvPr>
            <p:ph idx="1" type="body"/>
          </p:nvPr>
        </p:nvSpPr>
        <p:spPr>
          <a:xfrm>
            <a:off x="311700" y="1024225"/>
            <a:ext cx="84240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Arial"/>
                <a:ea typeface="Arial"/>
                <a:cs typeface="Arial"/>
                <a:sym typeface="Arial"/>
              </a:rPr>
              <a:t>There are 2 types of Inventories in Ansible</a:t>
            </a:r>
            <a:endParaRPr b="1"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latin typeface="Arial"/>
                <a:ea typeface="Arial"/>
                <a:cs typeface="Arial"/>
                <a:sym typeface="Arial"/>
              </a:rPr>
              <a:t>Static Inventory:</a:t>
            </a:r>
            <a:r>
              <a:rPr lang="en" sz="1100">
                <a:latin typeface="Arial"/>
                <a:ea typeface="Arial"/>
                <a:cs typeface="Arial"/>
                <a:sym typeface="Arial"/>
              </a:rPr>
              <a:t> A predefined list of hosts in an </a:t>
            </a:r>
            <a:r>
              <a:rPr lang="en" sz="1100">
                <a:solidFill>
                  <a:srgbClr val="188038"/>
                </a:solidFill>
                <a:latin typeface="Roboto Mono"/>
                <a:ea typeface="Roboto Mono"/>
                <a:cs typeface="Roboto Mono"/>
                <a:sym typeface="Roboto Mono"/>
              </a:rPr>
              <a:t>ini</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yaml</a:t>
            </a:r>
            <a:r>
              <a:rPr lang="en" sz="1100">
                <a:latin typeface="Arial"/>
                <a:ea typeface="Arial"/>
                <a:cs typeface="Arial"/>
                <a:sym typeface="Arial"/>
              </a:rPr>
              <a:t>, or </a:t>
            </a:r>
            <a:r>
              <a:rPr lang="en" sz="1100">
                <a:solidFill>
                  <a:srgbClr val="188038"/>
                </a:solidFill>
                <a:latin typeface="Roboto Mono"/>
                <a:ea typeface="Roboto Mono"/>
                <a:cs typeface="Roboto Mono"/>
                <a:sym typeface="Roboto Mono"/>
              </a:rPr>
              <a:t>json</a:t>
            </a:r>
            <a:r>
              <a:rPr lang="en" sz="1100">
                <a:latin typeface="Arial"/>
                <a:ea typeface="Arial"/>
                <a:cs typeface="Arial"/>
                <a:sym typeface="Arial"/>
              </a:rPr>
              <a:t> file.</a:t>
            </a:r>
            <a:endParaRPr sz="1100">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Dynamic Inventory:</a:t>
            </a:r>
            <a:r>
              <a:rPr lang="en" sz="1100">
                <a:latin typeface="Arial"/>
                <a:ea typeface="Arial"/>
                <a:cs typeface="Arial"/>
                <a:sym typeface="Arial"/>
              </a:rPr>
              <a:t> Generated dynamically at runtime from an external source, such as cloud providers, databases, or custom scripts.</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Dynamic Inventory Features</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b="1" lang="en" sz="1100">
                <a:latin typeface="Arial"/>
                <a:ea typeface="Arial"/>
                <a:cs typeface="Arial"/>
                <a:sym typeface="Arial"/>
              </a:rPr>
              <a:t>Scalability:</a:t>
            </a:r>
            <a:r>
              <a:rPr lang="en" sz="1100">
                <a:latin typeface="Arial"/>
                <a:ea typeface="Arial"/>
                <a:cs typeface="Arial"/>
                <a:sym typeface="Arial"/>
              </a:rPr>
              <a:t> Automatically adapt to changes in infrastructure.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Flexibility:</a:t>
            </a:r>
            <a:r>
              <a:rPr lang="en" sz="1100">
                <a:latin typeface="Arial"/>
                <a:ea typeface="Arial"/>
                <a:cs typeface="Arial"/>
                <a:sym typeface="Arial"/>
              </a:rPr>
              <a:t> Pulls live data from cloud providers, ensuring up-to-date information.</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Automation:</a:t>
            </a:r>
            <a:r>
              <a:rPr lang="en" sz="1100">
                <a:latin typeface="Arial"/>
                <a:ea typeface="Arial"/>
                <a:cs typeface="Arial"/>
                <a:sym typeface="Arial"/>
              </a:rPr>
              <a:t> Reduces manual effort in maintaining inventory files.</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Inventory Usage</a:t>
            </a:r>
            <a:endParaRPr/>
          </a:p>
        </p:txBody>
      </p:sp>
      <p:sp>
        <p:nvSpPr>
          <p:cNvPr id="263" name="Google Shape;263;p46"/>
          <p:cNvSpPr txBox="1"/>
          <p:nvPr>
            <p:ph idx="1" type="body"/>
          </p:nvPr>
        </p:nvSpPr>
        <p:spPr>
          <a:xfrm>
            <a:off x="311700" y="1024225"/>
            <a:ext cx="8424000" cy="33972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 sz="1000">
                <a:latin typeface="Arial"/>
                <a:ea typeface="Arial"/>
                <a:cs typeface="Arial"/>
                <a:sym typeface="Arial"/>
              </a:rPr>
              <a:t>Step 1: Install Requirements</a:t>
            </a:r>
            <a:endParaRPr b="1" sz="10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For AWS as an example:</a:t>
            </a:r>
            <a:endParaRPr sz="1100">
              <a:latin typeface="Arial"/>
              <a:ea typeface="Arial"/>
              <a:cs typeface="Arial"/>
              <a:sym typeface="Arial"/>
            </a:endParaRPr>
          </a:p>
          <a:p>
            <a:pPr indent="0" lvl="0" marL="0" rtl="0" algn="l">
              <a:spcBef>
                <a:spcPts val="1200"/>
              </a:spcBef>
              <a:spcAft>
                <a:spcPts val="0"/>
              </a:spcAft>
              <a:buNone/>
            </a:pPr>
            <a:r>
              <a:rPr lang="en" sz="900">
                <a:solidFill>
                  <a:srgbClr val="188038"/>
                </a:solidFill>
                <a:latin typeface="Roboto Mono"/>
                <a:ea typeface="Roboto Mono"/>
                <a:cs typeface="Roboto Mono"/>
                <a:sym typeface="Roboto Mono"/>
              </a:rPr>
              <a:t>pip install boto3 botocore</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b="1" lang="en" sz="1000">
                <a:latin typeface="Arial"/>
                <a:ea typeface="Arial"/>
                <a:cs typeface="Arial"/>
                <a:sym typeface="Arial"/>
              </a:rPr>
              <a:t>Step 2: </a:t>
            </a:r>
            <a:r>
              <a:rPr lang="en" sz="1100">
                <a:latin typeface="Arial"/>
                <a:ea typeface="Arial"/>
                <a:cs typeface="Arial"/>
                <a:sym typeface="Arial"/>
              </a:rPr>
              <a:t>Create a </a:t>
            </a:r>
            <a:r>
              <a:rPr b="1" lang="en" sz="1100">
                <a:latin typeface="Arial"/>
                <a:ea typeface="Arial"/>
                <a:cs typeface="Arial"/>
                <a:sym typeface="Arial"/>
              </a:rPr>
              <a:t>configuration file</a:t>
            </a:r>
            <a:r>
              <a:rPr lang="en" sz="1100">
                <a:latin typeface="Arial"/>
                <a:ea typeface="Arial"/>
                <a:cs typeface="Arial"/>
                <a:sym typeface="Arial"/>
              </a:rPr>
              <a:t> for the source:</a:t>
            </a:r>
            <a:endParaRPr sz="1100">
              <a:latin typeface="Arial"/>
              <a:ea typeface="Arial"/>
              <a:cs typeface="Arial"/>
              <a:sym typeface="Arial"/>
            </a:endParaRPr>
          </a:p>
          <a:p>
            <a:pPr indent="0" lvl="0" marL="0" rtl="0" algn="l">
              <a:spcBef>
                <a:spcPts val="0"/>
              </a:spcBef>
              <a:spcAft>
                <a:spcPts val="0"/>
              </a:spcAft>
              <a:buNone/>
            </a:pPr>
            <a:r>
              <a:rPr lang="en" sz="900">
                <a:solidFill>
                  <a:srgbClr val="188038"/>
                </a:solidFill>
                <a:latin typeface="Roboto Mono"/>
                <a:ea typeface="Roboto Mono"/>
                <a:cs typeface="Roboto Mono"/>
                <a:sym typeface="Roboto Mono"/>
              </a:rPr>
              <a:t>/etc/ansible/ansible.cfg</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latin typeface="Arial"/>
                <a:ea typeface="Arial"/>
                <a:cs typeface="Arial"/>
                <a:sym typeface="Arial"/>
              </a:rPr>
              <a:t>Update below content and enable aws_ec2 plugin:</a:t>
            </a:r>
            <a:endParaRPr sz="1100">
              <a:latin typeface="Arial"/>
              <a:ea typeface="Arial"/>
              <a:cs typeface="Arial"/>
              <a:sym typeface="Arial"/>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[inventory]</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enable_plugins = aws_ec2</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Inventory Usage</a:t>
            </a:r>
            <a:endParaRPr/>
          </a:p>
        </p:txBody>
      </p:sp>
      <p:sp>
        <p:nvSpPr>
          <p:cNvPr id="269" name="Google Shape;269;p47"/>
          <p:cNvSpPr txBox="1"/>
          <p:nvPr>
            <p:ph idx="1" type="body"/>
          </p:nvPr>
        </p:nvSpPr>
        <p:spPr>
          <a:xfrm>
            <a:off x="311700" y="1024225"/>
            <a:ext cx="8424000" cy="33972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en" sz="1000">
                <a:latin typeface="Arial"/>
                <a:ea typeface="Arial"/>
                <a:cs typeface="Arial"/>
                <a:sym typeface="Arial"/>
              </a:rPr>
              <a:t>Step 3: Example Dynamic Inventory for AWS EC2</a:t>
            </a:r>
            <a:endParaRPr b="1" sz="1000">
              <a:latin typeface="Arial"/>
              <a:ea typeface="Arial"/>
              <a:cs typeface="Arial"/>
              <a:sym typeface="Arial"/>
            </a:endParaRPr>
          </a:p>
          <a:p>
            <a:pPr indent="0" lvl="0" marL="0" marR="0" rtl="0" algn="l">
              <a:lnSpc>
                <a:spcPct val="115000"/>
              </a:lnSpc>
              <a:spcBef>
                <a:spcPts val="200"/>
              </a:spcBef>
              <a:spcAft>
                <a:spcPts val="0"/>
              </a:spcAft>
              <a:buNone/>
            </a:pPr>
            <a:r>
              <a:rPr b="1" lang="en" sz="1100">
                <a:latin typeface="Arial"/>
                <a:ea typeface="Arial"/>
                <a:cs typeface="Arial"/>
                <a:sym typeface="Arial"/>
              </a:rPr>
              <a:t>aws_ec2.yml</a:t>
            </a:r>
            <a:r>
              <a:rPr lang="en" sz="1100">
                <a:latin typeface="Arial"/>
                <a:ea typeface="Arial"/>
                <a:cs typeface="Arial"/>
                <a:sym typeface="Arial"/>
              </a:rPr>
              <a:t>:</a:t>
            </a:r>
            <a:br>
              <a:rPr lang="en" sz="1100">
                <a:latin typeface="Arial"/>
                <a:ea typeface="Arial"/>
                <a:cs typeface="Arial"/>
                <a:sym typeface="Arial"/>
              </a:rPr>
            </a:br>
            <a:br>
              <a:rPr lang="en" sz="1100">
                <a:latin typeface="Arial"/>
                <a:ea typeface="Arial"/>
                <a:cs typeface="Arial"/>
                <a:sym typeface="Arial"/>
              </a:rPr>
            </a:br>
            <a:r>
              <a:rPr lang="en" sz="900">
                <a:solidFill>
                  <a:srgbClr val="188038"/>
                </a:solidFill>
                <a:latin typeface="Roboto Mono"/>
                <a:ea typeface="Roboto Mono"/>
                <a:cs typeface="Roboto Mono"/>
                <a:sym typeface="Roboto Mono"/>
              </a:rPr>
              <a:t>---</a:t>
            </a:r>
            <a:endParaRPr sz="9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plugin: aws_ec2</a:t>
            </a:r>
            <a:endParaRPr sz="9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keyed_groups:</a:t>
            </a:r>
            <a:endParaRPr sz="9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 key: tags</a:t>
            </a:r>
            <a:endParaRPr sz="9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188038"/>
                </a:solidFill>
                <a:latin typeface="Roboto Mono"/>
                <a:ea typeface="Roboto Mono"/>
                <a:cs typeface="Roboto Mono"/>
                <a:sym typeface="Roboto Mono"/>
              </a:rPr>
              <a:t>    prefix: tag</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b="1" lang="en" sz="1100">
                <a:latin typeface="Arial"/>
                <a:ea typeface="Arial"/>
                <a:cs typeface="Arial"/>
                <a:sym typeface="Arial"/>
              </a:rPr>
              <a:t>Step4: Running Ansible with Dynamic Inventory</a:t>
            </a:r>
            <a:endParaRPr b="1" sz="1100">
              <a:latin typeface="Arial"/>
              <a:ea typeface="Arial"/>
              <a:cs typeface="Arial"/>
              <a:sym typeface="Arial"/>
            </a:endParaRPr>
          </a:p>
          <a:p>
            <a:pPr indent="0" lvl="0" marL="0" rtl="0" algn="l">
              <a:spcBef>
                <a:spcPts val="200"/>
              </a:spcBef>
              <a:spcAft>
                <a:spcPts val="0"/>
              </a:spcAft>
              <a:buClr>
                <a:schemeClr val="dk1"/>
              </a:buClr>
              <a:buSzPts val="1100"/>
              <a:buFont typeface="Arial"/>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Ansible-inventory -i </a:t>
            </a:r>
            <a:r>
              <a:rPr lang="en" sz="900">
                <a:solidFill>
                  <a:srgbClr val="188038"/>
                </a:solidFill>
                <a:latin typeface="Roboto Mono"/>
                <a:ea typeface="Roboto Mono"/>
                <a:cs typeface="Roboto Mono"/>
                <a:sym typeface="Roboto Mono"/>
              </a:rPr>
              <a:t>aws_ec2.yml</a:t>
            </a:r>
            <a:r>
              <a:rPr lang="en" sz="900">
                <a:solidFill>
                  <a:srgbClr val="188038"/>
                </a:solidFill>
                <a:latin typeface="Roboto Mono"/>
                <a:ea typeface="Roboto Mono"/>
                <a:cs typeface="Roboto Mono"/>
                <a:sym typeface="Roboto Mono"/>
              </a:rPr>
              <a:t> --graph</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ansible all </a:t>
            </a:r>
            <a:r>
              <a:rPr lang="en" sz="900">
                <a:solidFill>
                  <a:srgbClr val="188038"/>
                </a:solidFill>
                <a:latin typeface="Roboto Mono"/>
                <a:ea typeface="Roboto Mono"/>
                <a:cs typeface="Roboto Mono"/>
                <a:sym typeface="Roboto Mono"/>
              </a:rPr>
              <a:t>-i aws_ec2.yml</a:t>
            </a:r>
            <a:r>
              <a:rPr lang="en" sz="900">
                <a:solidFill>
                  <a:srgbClr val="188038"/>
                </a:solidFill>
                <a:latin typeface="Roboto Mono"/>
                <a:ea typeface="Roboto Mono"/>
                <a:cs typeface="Roboto Mono"/>
                <a:sym typeface="Roboto Mono"/>
              </a:rPr>
              <a:t> -m ping</a:t>
            </a: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1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sz="110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8"/>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Cloudwatch</a:t>
            </a:r>
            <a:endParaRPr/>
          </a:p>
        </p:txBody>
      </p:sp>
      <p:sp>
        <p:nvSpPr>
          <p:cNvPr id="275" name="Google Shape;275;p48"/>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Ankur Jain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81" name="Google Shape;281;p49"/>
          <p:cNvSpPr txBox="1"/>
          <p:nvPr>
            <p:ph idx="1" type="body"/>
          </p:nvPr>
        </p:nvSpPr>
        <p:spPr>
          <a:xfrm>
            <a:off x="311700" y="1171675"/>
            <a:ext cx="89865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latin typeface="Arial"/>
                <a:ea typeface="Arial"/>
                <a:cs typeface="Arial"/>
                <a:sym typeface="Arial"/>
              </a:rPr>
              <a:t>Amazon CloudWatch</a:t>
            </a:r>
            <a:r>
              <a:rPr lang="en" sz="1100">
                <a:latin typeface="Arial"/>
                <a:ea typeface="Arial"/>
                <a:cs typeface="Arial"/>
                <a:sym typeface="Arial"/>
              </a:rPr>
              <a:t> is a fully managed monitoring and observability service from AWS that provides data and actionable insights for AWS cloud resources and on-premises systems. It helps you collect, access, and visualize real-time metrics, logs, and events, enabling you to monitor applications, infrastructure, and services in a single platform.</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Key Features:</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b="1" lang="en" sz="1100">
                <a:latin typeface="Arial"/>
                <a:ea typeface="Arial"/>
                <a:cs typeface="Arial"/>
                <a:sym typeface="Arial"/>
              </a:rPr>
              <a:t>Metric Monitoring:</a:t>
            </a:r>
            <a:r>
              <a:rPr lang="en" sz="1100">
                <a:latin typeface="Arial"/>
                <a:ea typeface="Arial"/>
                <a:cs typeface="Arial"/>
                <a:sym typeface="Arial"/>
              </a:rPr>
              <a:t> Tracks performance and operational data in real time.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Alarms:</a:t>
            </a:r>
            <a:r>
              <a:rPr lang="en" sz="1100">
                <a:latin typeface="Arial"/>
                <a:ea typeface="Arial"/>
                <a:cs typeface="Arial"/>
                <a:sym typeface="Arial"/>
              </a:rPr>
              <a:t> Sends alerts when thresholds are breached, triggering automated actions.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Log Collection &amp; Analysis:</a:t>
            </a:r>
            <a:r>
              <a:rPr lang="en" sz="1100">
                <a:latin typeface="Arial"/>
                <a:ea typeface="Arial"/>
                <a:cs typeface="Arial"/>
                <a:sym typeface="Arial"/>
              </a:rPr>
              <a:t> Centralized collection of log files from various sources.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Event Management:</a:t>
            </a:r>
            <a:r>
              <a:rPr lang="en" sz="1100">
                <a:latin typeface="Arial"/>
                <a:ea typeface="Arial"/>
                <a:cs typeface="Arial"/>
                <a:sym typeface="Arial"/>
              </a:rPr>
              <a:t> Detects and responds to state changes in your resources.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Dashboards:</a:t>
            </a:r>
            <a:r>
              <a:rPr lang="en" sz="1100">
                <a:latin typeface="Arial"/>
                <a:ea typeface="Arial"/>
                <a:cs typeface="Arial"/>
                <a:sym typeface="Arial"/>
              </a:rPr>
              <a:t> Visualizes metrics and logs in customizable, shareable dashboards.</a:t>
            </a:r>
            <a:endParaRPr sz="1100">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 Monitoring</a:t>
            </a:r>
            <a:endParaRPr/>
          </a:p>
        </p:txBody>
      </p:sp>
      <p:sp>
        <p:nvSpPr>
          <p:cNvPr id="287" name="Google Shape;287;p50"/>
          <p:cNvSpPr txBox="1"/>
          <p:nvPr>
            <p:ph idx="1" type="body"/>
          </p:nvPr>
        </p:nvSpPr>
        <p:spPr>
          <a:xfrm>
            <a:off x="311700" y="1171675"/>
            <a:ext cx="89865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a:latin typeface="Arial"/>
                <a:ea typeface="Arial"/>
                <a:cs typeface="Arial"/>
                <a:sym typeface="Arial"/>
              </a:rPr>
              <a:t>AWS CloudWatch automatically collects metrics from various AWS services without requiring additional setup. These metrics are stored and visualized, helping users monitor resource performance and take corrective actions if needed.</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Key AWS Services &amp; Metrics:</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b="1" lang="en" sz="1100">
                <a:latin typeface="Arial"/>
                <a:ea typeface="Arial"/>
                <a:cs typeface="Arial"/>
                <a:sym typeface="Arial"/>
              </a:rPr>
              <a:t>EC2 (Elastic Compute Cloud):</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b="1" lang="en" sz="1100">
                <a:latin typeface="Arial"/>
                <a:ea typeface="Arial"/>
                <a:cs typeface="Arial"/>
                <a:sym typeface="Arial"/>
              </a:rPr>
              <a:t>CPUUtilization</a:t>
            </a:r>
            <a:r>
              <a:rPr lang="en" sz="1100">
                <a:latin typeface="Arial"/>
                <a:ea typeface="Arial"/>
                <a:cs typeface="Arial"/>
                <a:sym typeface="Arial"/>
              </a:rPr>
              <a:t>: Percentage of allocated EC2 CPU resources being used.</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b="1" lang="en" sz="1100">
                <a:latin typeface="Arial"/>
                <a:ea typeface="Arial"/>
                <a:cs typeface="Arial"/>
                <a:sym typeface="Arial"/>
              </a:rPr>
              <a:t>DiskReadOps / DiskWriteOps</a:t>
            </a:r>
            <a:r>
              <a:rPr lang="en" sz="1100">
                <a:latin typeface="Arial"/>
                <a:ea typeface="Arial"/>
                <a:cs typeface="Arial"/>
                <a:sym typeface="Arial"/>
              </a:rPr>
              <a:t>: Number of disk read/write operations.</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b="1" lang="en" sz="1100">
                <a:latin typeface="Arial"/>
                <a:ea typeface="Arial"/>
                <a:cs typeface="Arial"/>
                <a:sym typeface="Arial"/>
              </a:rPr>
              <a:t>NetworkIn / NetworkOut</a:t>
            </a:r>
            <a:r>
              <a:rPr lang="en" sz="1100">
                <a:latin typeface="Arial"/>
                <a:ea typeface="Arial"/>
                <a:cs typeface="Arial"/>
                <a:sym typeface="Arial"/>
              </a:rPr>
              <a:t>: Volume of incoming/outgoing network traffic in bytes.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S3 (Simple Storage Service):</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b="1" lang="en" sz="1100">
                <a:latin typeface="Arial"/>
                <a:ea typeface="Arial"/>
                <a:cs typeface="Arial"/>
                <a:sym typeface="Arial"/>
              </a:rPr>
              <a:t>BucketSizeBytes</a:t>
            </a:r>
            <a:r>
              <a:rPr lang="en" sz="1100">
                <a:latin typeface="Arial"/>
                <a:ea typeface="Arial"/>
                <a:cs typeface="Arial"/>
                <a:sym typeface="Arial"/>
              </a:rPr>
              <a:t>: Total size of objects in a bucket.</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b="1" lang="en" sz="1100">
                <a:latin typeface="Arial"/>
                <a:ea typeface="Arial"/>
                <a:cs typeface="Arial"/>
                <a:sym typeface="Arial"/>
              </a:rPr>
              <a:t>NumberOfObjects</a:t>
            </a:r>
            <a:r>
              <a:rPr lang="en" sz="1100">
                <a:latin typeface="Arial"/>
                <a:ea typeface="Arial"/>
                <a:cs typeface="Arial"/>
                <a:sym typeface="Arial"/>
              </a:rPr>
              <a:t>: Number of objects stored in a bucket.</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b="1" lang="en" sz="1100">
                <a:latin typeface="Arial"/>
                <a:ea typeface="Arial"/>
                <a:cs typeface="Arial"/>
                <a:sym typeface="Arial"/>
              </a:rPr>
              <a:t>4xxErrors / 5xxErrors</a:t>
            </a:r>
            <a:r>
              <a:rPr lang="en" sz="1100">
                <a:latin typeface="Arial"/>
                <a:ea typeface="Arial"/>
                <a:cs typeface="Arial"/>
                <a:sym typeface="Arial"/>
              </a:rPr>
              <a:t>: Count of client-side and server-side errors.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RDS (Relational Database Service):</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b="1" lang="en" sz="1100">
                <a:latin typeface="Arial"/>
                <a:ea typeface="Arial"/>
                <a:cs typeface="Arial"/>
                <a:sym typeface="Arial"/>
              </a:rPr>
              <a:t>CPUUtilization</a:t>
            </a:r>
            <a:r>
              <a:rPr lang="en" sz="1100">
                <a:latin typeface="Arial"/>
                <a:ea typeface="Arial"/>
                <a:cs typeface="Arial"/>
                <a:sym typeface="Arial"/>
              </a:rPr>
              <a:t>: Percentage of CPU usage by the database instance.</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b="1" lang="en" sz="1100">
                <a:latin typeface="Arial"/>
                <a:ea typeface="Arial"/>
                <a:cs typeface="Arial"/>
                <a:sym typeface="Arial"/>
              </a:rPr>
              <a:t>DatabaseConnections</a:t>
            </a:r>
            <a:r>
              <a:rPr lang="en" sz="1100">
                <a:latin typeface="Arial"/>
                <a:ea typeface="Arial"/>
                <a:cs typeface="Arial"/>
                <a:sym typeface="Arial"/>
              </a:rPr>
              <a:t>: Number of active connections.</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b="1" lang="en" sz="1100">
                <a:latin typeface="Arial"/>
                <a:ea typeface="Arial"/>
                <a:cs typeface="Arial"/>
                <a:sym typeface="Arial"/>
              </a:rPr>
              <a:t>FreeStorageSpace</a:t>
            </a:r>
            <a:r>
              <a:rPr lang="en" sz="1100">
                <a:latin typeface="Arial"/>
                <a:ea typeface="Arial"/>
                <a:cs typeface="Arial"/>
                <a:sym typeface="Arial"/>
              </a:rPr>
              <a:t>: Available storage space in bytes.</a:t>
            </a:r>
            <a:endParaRPr sz="1100">
              <a:latin typeface="Arial"/>
              <a:ea typeface="Arial"/>
              <a:cs typeface="Arial"/>
              <a:sym typeface="Arial"/>
            </a:endParaRPr>
          </a:p>
          <a:p>
            <a:pPr indent="0" lvl="0" marL="0" rtl="0" algn="l">
              <a:spcBef>
                <a:spcPts val="1200"/>
              </a:spcBef>
              <a:spcAft>
                <a:spcPts val="1200"/>
              </a:spcAft>
              <a:buNone/>
            </a:pPr>
            <a:r>
              <a:rPr b="1" lang="en" sz="1100">
                <a:latin typeface="Arial"/>
                <a:ea typeface="Arial"/>
                <a:cs typeface="Arial"/>
                <a:sym typeface="Arial"/>
              </a:rPr>
              <a:t>Example:</a:t>
            </a:r>
            <a:r>
              <a:rPr lang="en" sz="1100">
                <a:latin typeface="Arial"/>
                <a:ea typeface="Arial"/>
                <a:cs typeface="Arial"/>
                <a:sym typeface="Arial"/>
              </a:rPr>
              <a:t> Monitoring EC2 </a:t>
            </a:r>
            <a:r>
              <a:rPr b="1" lang="en" sz="1100">
                <a:latin typeface="Arial"/>
                <a:ea typeface="Arial"/>
                <a:cs typeface="Arial"/>
                <a:sym typeface="Arial"/>
              </a:rPr>
              <a:t>CPUUtilization</a:t>
            </a:r>
            <a:r>
              <a:rPr lang="en" sz="1100">
                <a:latin typeface="Arial"/>
                <a:ea typeface="Arial"/>
                <a:cs typeface="Arial"/>
                <a:sym typeface="Arial"/>
              </a:rPr>
              <a:t> to trigger a scale-out action if CPU exceeds 80% for 5 consecutive minutes.</a:t>
            </a:r>
            <a:endParaRPr b="1" sz="1100">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 Monitoring</a:t>
            </a:r>
            <a:endParaRPr/>
          </a:p>
        </p:txBody>
      </p:sp>
      <p:sp>
        <p:nvSpPr>
          <p:cNvPr id="293" name="Google Shape;293;p51"/>
          <p:cNvSpPr txBox="1"/>
          <p:nvPr>
            <p:ph idx="1" type="body"/>
          </p:nvPr>
        </p:nvSpPr>
        <p:spPr>
          <a:xfrm>
            <a:off x="311700" y="1171675"/>
            <a:ext cx="8986500" cy="33972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300">
                <a:latin typeface="Arial"/>
                <a:ea typeface="Arial"/>
                <a:cs typeface="Arial"/>
                <a:sym typeface="Arial"/>
              </a:rPr>
              <a:t>Monitoring EC2 Metrics Example</a:t>
            </a:r>
            <a:endParaRPr b="1" sz="13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100">
                <a:latin typeface="Arial"/>
                <a:ea typeface="Arial"/>
                <a:cs typeface="Arial"/>
                <a:sym typeface="Arial"/>
              </a:rPr>
              <a:t>CPU Utilization</a:t>
            </a:r>
            <a:endParaRPr b="1"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Monitors the percentage of CPU resources used by an instance.</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b="1" lang="en" sz="1100">
                <a:latin typeface="Arial"/>
                <a:ea typeface="Arial"/>
                <a:cs typeface="Arial"/>
                <a:sym typeface="Arial"/>
              </a:rPr>
              <a:t>Use Case:</a:t>
            </a:r>
            <a:r>
              <a:rPr lang="en" sz="1100">
                <a:latin typeface="Arial"/>
                <a:ea typeface="Arial"/>
                <a:cs typeface="Arial"/>
                <a:sym typeface="Arial"/>
              </a:rPr>
              <a:t> Trigger an alarm if CPU usage exceeds 80% for 5 minutes.</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100">
                <a:latin typeface="Arial"/>
                <a:ea typeface="Arial"/>
                <a:cs typeface="Arial"/>
                <a:sym typeface="Arial"/>
              </a:rPr>
              <a:t>Disk I/O (DiskReadOps, DiskWriteOps)</a:t>
            </a:r>
            <a:endParaRPr b="1"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Tracks the number of disk read and write operations.</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b="1" lang="en" sz="1100">
                <a:latin typeface="Arial"/>
                <a:ea typeface="Arial"/>
                <a:cs typeface="Arial"/>
                <a:sym typeface="Arial"/>
              </a:rPr>
              <a:t>Use Case:</a:t>
            </a:r>
            <a:r>
              <a:rPr lang="en" sz="1100">
                <a:latin typeface="Arial"/>
                <a:ea typeface="Arial"/>
                <a:cs typeface="Arial"/>
                <a:sym typeface="Arial"/>
              </a:rPr>
              <a:t> Detect high disk usage that may indicate I/O bottlenecks.</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100">
                <a:latin typeface="Arial"/>
                <a:ea typeface="Arial"/>
                <a:cs typeface="Arial"/>
                <a:sym typeface="Arial"/>
              </a:rPr>
              <a:t>Network I/O (NetworkIn, NetworkOut)</a:t>
            </a:r>
            <a:endParaRPr b="1"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Monitors incoming and outgoing network traffic.</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b="1" lang="en" sz="1100">
                <a:latin typeface="Arial"/>
                <a:ea typeface="Arial"/>
                <a:cs typeface="Arial"/>
                <a:sym typeface="Arial"/>
              </a:rPr>
              <a:t>Use Case:</a:t>
            </a:r>
            <a:r>
              <a:rPr lang="en" sz="1100">
                <a:latin typeface="Arial"/>
                <a:ea typeface="Arial"/>
                <a:cs typeface="Arial"/>
                <a:sym typeface="Arial"/>
              </a:rPr>
              <a:t> Identify spikes in network usage indicating potential DDoS attacks or high user demand.</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Features of Ansible</a:t>
            </a:r>
            <a:endParaRPr/>
          </a:p>
        </p:txBody>
      </p:sp>
      <p:sp>
        <p:nvSpPr>
          <p:cNvPr id="78" name="Google Shape;78;p16"/>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b="1" lang="en" sz="1100">
                <a:latin typeface="Arial"/>
                <a:ea typeface="Arial"/>
                <a:cs typeface="Arial"/>
                <a:sym typeface="Arial"/>
              </a:rPr>
              <a:t>Agentless:</a:t>
            </a:r>
            <a:r>
              <a:rPr lang="en" sz="1100">
                <a:latin typeface="Arial"/>
                <a:ea typeface="Arial"/>
                <a:cs typeface="Arial"/>
                <a:sym typeface="Arial"/>
              </a:rPr>
              <a:t> Connects via SSH or WinRM—no additional software is required on managed nodes.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Idempotent:</a:t>
            </a:r>
            <a:r>
              <a:rPr lang="en" sz="1100">
                <a:latin typeface="Arial"/>
                <a:ea typeface="Arial"/>
                <a:cs typeface="Arial"/>
                <a:sym typeface="Arial"/>
              </a:rPr>
              <a:t> Ensures tasks are applied only when needed, avoiding unnecessary changes.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Extensible:</a:t>
            </a:r>
            <a:r>
              <a:rPr lang="en" sz="1100">
                <a:latin typeface="Arial"/>
                <a:ea typeface="Arial"/>
                <a:cs typeface="Arial"/>
                <a:sym typeface="Arial"/>
              </a:rPr>
              <a:t> Supports modules, plugins, and custom scripts for flexibility.</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Inventory:</a:t>
            </a:r>
            <a:r>
              <a:rPr lang="en" sz="1100">
                <a:latin typeface="Arial"/>
                <a:ea typeface="Arial"/>
                <a:cs typeface="Arial"/>
                <a:sym typeface="Arial"/>
              </a:rPr>
              <a:t> Easily manages groups of servers.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Community-Driven:</a:t>
            </a:r>
            <a:r>
              <a:rPr lang="en" sz="1100">
                <a:latin typeface="Arial"/>
                <a:ea typeface="Arial"/>
                <a:cs typeface="Arial"/>
                <a:sym typeface="Arial"/>
              </a:rPr>
              <a:t> Offers thousands of pre-built roles on </a:t>
            </a:r>
            <a:r>
              <a:rPr b="1" lang="en" sz="1100">
                <a:latin typeface="Arial"/>
                <a:ea typeface="Arial"/>
                <a:cs typeface="Arial"/>
                <a:sym typeface="Arial"/>
              </a:rPr>
              <a:t>Ansible Galaxy</a:t>
            </a:r>
            <a:endParaRPr b="1"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CloudWatch Alarms</a:t>
            </a:r>
            <a:endParaRPr/>
          </a:p>
        </p:txBody>
      </p:sp>
      <p:sp>
        <p:nvSpPr>
          <p:cNvPr id="299" name="Google Shape;299;p52"/>
          <p:cNvSpPr txBox="1"/>
          <p:nvPr>
            <p:ph idx="1" type="body"/>
          </p:nvPr>
        </p:nvSpPr>
        <p:spPr>
          <a:xfrm>
            <a:off x="311700" y="1178300"/>
            <a:ext cx="89865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a:latin typeface="Arial"/>
                <a:ea typeface="Arial"/>
                <a:cs typeface="Arial"/>
                <a:sym typeface="Arial"/>
              </a:rPr>
              <a:t>CloudWatch Alarms allow you to monitor your AWS resources and applications by triggering actions based on metric conditions. You can set alarms on specific metrics and define thresholds for when the alarm should be triggered. These alarms can be used to automate scaling, send notifications, or invoke custom actions to keep your systems running smoothly.</a:t>
            </a:r>
            <a:endParaRPr sz="1100">
              <a:latin typeface="Arial"/>
              <a:ea typeface="Arial"/>
              <a:cs typeface="Arial"/>
              <a:sym typeface="Arial"/>
            </a:endParaRPr>
          </a:p>
          <a:p>
            <a:pPr indent="0" lvl="0" marL="0" rtl="0" algn="l">
              <a:spcBef>
                <a:spcPts val="1200"/>
              </a:spcBef>
              <a:spcAft>
                <a:spcPts val="0"/>
              </a:spcAft>
              <a:buNone/>
            </a:pPr>
            <a:br>
              <a:rPr lang="en" sz="1100">
                <a:latin typeface="Arial"/>
                <a:ea typeface="Arial"/>
                <a:cs typeface="Arial"/>
                <a:sym typeface="Arial"/>
              </a:rPr>
            </a:br>
            <a:r>
              <a:rPr b="1" lang="en" sz="1300">
                <a:latin typeface="Arial"/>
                <a:ea typeface="Arial"/>
                <a:cs typeface="Arial"/>
                <a:sym typeface="Arial"/>
              </a:rPr>
              <a:t>Setting Up CloudWatch Alarms</a:t>
            </a:r>
            <a:endParaRPr b="1" sz="13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100">
                <a:latin typeface="Arial"/>
                <a:ea typeface="Arial"/>
                <a:cs typeface="Arial"/>
                <a:sym typeface="Arial"/>
              </a:rPr>
              <a:t>1. Alarm States </a:t>
            </a:r>
            <a:r>
              <a:rPr lang="en" sz="1100">
                <a:latin typeface="Arial"/>
                <a:ea typeface="Arial"/>
                <a:cs typeface="Arial"/>
                <a:sym typeface="Arial"/>
              </a:rPr>
              <a:t>When creating CloudWatch Alarms, you must understand the possible states the alarm can be in. These states help indicate the health of the metric being monitored.</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b="1" lang="en" sz="1100">
                <a:latin typeface="Arial"/>
                <a:ea typeface="Arial"/>
                <a:cs typeface="Arial"/>
                <a:sym typeface="Arial"/>
              </a:rPr>
              <a:t>OK:</a:t>
            </a:r>
            <a:r>
              <a:rPr lang="en" sz="1100">
                <a:latin typeface="Arial"/>
                <a:ea typeface="Arial"/>
                <a:cs typeface="Arial"/>
                <a:sym typeface="Arial"/>
              </a:rPr>
              <a:t> The metric is within the desired threshold, and no action is required.</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Example: If an EC2 instance's CPU utilization is under the set threshold (e.g., 75%), the alarm state will be </a:t>
            </a:r>
            <a:r>
              <a:rPr b="1" lang="en" sz="1100">
                <a:latin typeface="Arial"/>
                <a:ea typeface="Arial"/>
                <a:cs typeface="Arial"/>
                <a:sym typeface="Arial"/>
              </a:rPr>
              <a:t>OK</a:t>
            </a:r>
            <a:r>
              <a:rPr lang="en" sz="1100">
                <a:latin typeface="Arial"/>
                <a:ea typeface="Arial"/>
                <a:cs typeface="Arial"/>
                <a:sym typeface="Arial"/>
              </a:rPr>
              <a: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ALARM:</a:t>
            </a:r>
            <a:r>
              <a:rPr lang="en" sz="1100">
                <a:latin typeface="Arial"/>
                <a:ea typeface="Arial"/>
                <a:cs typeface="Arial"/>
                <a:sym typeface="Arial"/>
              </a:rPr>
              <a:t> The metric has breached the defined threshold and has triggered the alarm.</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Example: If CPU utilization exceeds 80%, the alarm will switch to </a:t>
            </a:r>
            <a:r>
              <a:rPr b="1" lang="en" sz="1100">
                <a:latin typeface="Arial"/>
                <a:ea typeface="Arial"/>
                <a:cs typeface="Arial"/>
                <a:sym typeface="Arial"/>
              </a:rPr>
              <a:t>ALARM</a:t>
            </a:r>
            <a:r>
              <a:rPr lang="en" sz="1100">
                <a:latin typeface="Arial"/>
                <a:ea typeface="Arial"/>
                <a:cs typeface="Arial"/>
                <a:sym typeface="Arial"/>
              </a:rPr>
              <a:t> state.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INSUFFICIENT DATA:</a:t>
            </a:r>
            <a:r>
              <a:rPr lang="en" sz="1100">
                <a:latin typeface="Arial"/>
                <a:ea typeface="Arial"/>
                <a:cs typeface="Arial"/>
                <a:sym typeface="Arial"/>
              </a:rPr>
              <a:t> CloudWatch has not received enough data to determine the state of the metric.</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Example: If your metric is reported at irregular intervals, or the instance is down, the alarm could enter this state.</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CloudWatch Alarms</a:t>
            </a:r>
            <a:endParaRPr/>
          </a:p>
        </p:txBody>
      </p:sp>
      <p:sp>
        <p:nvSpPr>
          <p:cNvPr id="305" name="Google Shape;305;p53"/>
          <p:cNvSpPr txBox="1"/>
          <p:nvPr>
            <p:ph idx="1" type="body"/>
          </p:nvPr>
        </p:nvSpPr>
        <p:spPr>
          <a:xfrm>
            <a:off x="311700" y="1171675"/>
            <a:ext cx="89865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latin typeface="Arial"/>
                <a:ea typeface="Arial"/>
                <a:cs typeface="Arial"/>
                <a:sym typeface="Arial"/>
              </a:rPr>
              <a:t>2. Actions on Alarm: </a:t>
            </a:r>
            <a:r>
              <a:rPr lang="en" sz="1100">
                <a:latin typeface="Arial"/>
                <a:ea typeface="Arial"/>
                <a:cs typeface="Arial"/>
                <a:sym typeface="Arial"/>
              </a:rPr>
              <a:t>Once an alarm enters the </a:t>
            </a:r>
            <a:r>
              <a:rPr b="1" lang="en" sz="1100">
                <a:latin typeface="Arial"/>
                <a:ea typeface="Arial"/>
                <a:cs typeface="Arial"/>
                <a:sym typeface="Arial"/>
              </a:rPr>
              <a:t>ALARM</a:t>
            </a:r>
            <a:r>
              <a:rPr lang="en" sz="1100">
                <a:latin typeface="Arial"/>
                <a:ea typeface="Arial"/>
                <a:cs typeface="Arial"/>
                <a:sym typeface="Arial"/>
              </a:rPr>
              <a:t> state, you can configure automated actions to take place. This can help reduce manual intervention and improve operational efficiency.</a:t>
            </a:r>
            <a:br>
              <a:rPr lang="en" sz="1100">
                <a:latin typeface="Arial"/>
                <a:ea typeface="Arial"/>
                <a:cs typeface="Arial"/>
                <a:sym typeface="Arial"/>
              </a:rPr>
            </a:b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br>
              <a:rPr lang="en" sz="1100">
                <a:latin typeface="Arial"/>
                <a:ea typeface="Arial"/>
                <a:cs typeface="Arial"/>
                <a:sym typeface="Arial"/>
              </a:rPr>
            </a:br>
            <a:r>
              <a:rPr b="1" lang="en" sz="1000">
                <a:latin typeface="Arial"/>
                <a:ea typeface="Arial"/>
                <a:cs typeface="Arial"/>
                <a:sym typeface="Arial"/>
              </a:rPr>
              <a:t>SNS (Simple Notification Service) Integration</a:t>
            </a:r>
            <a:endParaRPr b="1" sz="1000">
              <a:latin typeface="Arial"/>
              <a:ea typeface="Arial"/>
              <a:cs typeface="Arial"/>
              <a:sym typeface="Arial"/>
            </a:endParaRPr>
          </a:p>
          <a:p>
            <a:pPr indent="-298450" lvl="0" marL="457200" rtl="0" algn="l">
              <a:spcBef>
                <a:spcPts val="1200"/>
              </a:spcBef>
              <a:spcAft>
                <a:spcPts val="0"/>
              </a:spcAft>
              <a:buSzPts val="1100"/>
              <a:buFont typeface="Arial"/>
              <a:buChar char="●"/>
            </a:pPr>
            <a:r>
              <a:rPr b="1" lang="en" sz="1100">
                <a:latin typeface="Arial"/>
                <a:ea typeface="Arial"/>
                <a:cs typeface="Arial"/>
                <a:sym typeface="Arial"/>
              </a:rPr>
              <a:t>SNS (Simple Notification Service)</a:t>
            </a:r>
            <a:r>
              <a:rPr lang="en" sz="1100">
                <a:latin typeface="Arial"/>
                <a:ea typeface="Arial"/>
                <a:cs typeface="Arial"/>
                <a:sym typeface="Arial"/>
              </a:rPr>
              <a:t> allows you to send notifications when an alarm is triggered. You can send notifications via email, SMS, or push notifications, or even trigger other AWS services like Lambda.</a:t>
            </a:r>
            <a:br>
              <a:rPr lang="en" sz="1100">
                <a:latin typeface="Arial"/>
                <a:ea typeface="Arial"/>
                <a:cs typeface="Arial"/>
                <a:sym typeface="Arial"/>
              </a:rPr>
            </a:br>
            <a:r>
              <a:rPr b="1" lang="en" sz="1100">
                <a:latin typeface="Arial"/>
                <a:ea typeface="Arial"/>
                <a:cs typeface="Arial"/>
                <a:sym typeface="Arial"/>
              </a:rPr>
              <a:t>Use Case Example:</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Send an email notification to the operations team when a CloudWatch alarm is triggered for high CPU usage on a critical EC2 instance.</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200"/>
              </a:spcAft>
              <a:buClr>
                <a:schemeClr val="dk1"/>
              </a:buClr>
              <a:buSzPts val="1100"/>
              <a:buFont typeface="Arial"/>
              <a:buNone/>
            </a:pPr>
            <a:r>
              <a:t/>
            </a:r>
            <a:endParaRPr sz="1100">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CloudWatch Alarms</a:t>
            </a:r>
            <a:endParaRPr/>
          </a:p>
        </p:txBody>
      </p:sp>
      <p:sp>
        <p:nvSpPr>
          <p:cNvPr id="311" name="Google Shape;311;p54"/>
          <p:cNvSpPr txBox="1"/>
          <p:nvPr>
            <p:ph idx="1" type="body"/>
          </p:nvPr>
        </p:nvSpPr>
        <p:spPr>
          <a:xfrm>
            <a:off x="311700" y="1171675"/>
            <a:ext cx="8986500" cy="33972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en" sz="1000">
                <a:latin typeface="Arial"/>
                <a:ea typeface="Arial"/>
                <a:cs typeface="Arial"/>
                <a:sym typeface="Arial"/>
              </a:rPr>
              <a:t>Lambda Function Invocation</a:t>
            </a:r>
            <a:endParaRPr b="1" sz="10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You can invoke </a:t>
            </a:r>
            <a:r>
              <a:rPr b="1" lang="en" sz="1100">
                <a:latin typeface="Arial"/>
                <a:ea typeface="Arial"/>
                <a:cs typeface="Arial"/>
                <a:sym typeface="Arial"/>
              </a:rPr>
              <a:t>AWS Lambda functions</a:t>
            </a:r>
            <a:r>
              <a:rPr lang="en" sz="1100">
                <a:latin typeface="Arial"/>
                <a:ea typeface="Arial"/>
                <a:cs typeface="Arial"/>
                <a:sym typeface="Arial"/>
              </a:rPr>
              <a:t> when an alarm state changes to </a:t>
            </a:r>
            <a:r>
              <a:rPr b="1" lang="en" sz="1100">
                <a:latin typeface="Arial"/>
                <a:ea typeface="Arial"/>
                <a:cs typeface="Arial"/>
                <a:sym typeface="Arial"/>
              </a:rPr>
              <a:t>ALARM</a:t>
            </a:r>
            <a:r>
              <a:rPr lang="en" sz="1100">
                <a:latin typeface="Arial"/>
                <a:ea typeface="Arial"/>
                <a:cs typeface="Arial"/>
                <a:sym typeface="Arial"/>
              </a:rPr>
              <a:t>. This is useful for automating responses, such as remediation actions, logging, or running custom workflows.</a:t>
            </a:r>
            <a:br>
              <a:rPr lang="en" sz="1100">
                <a:latin typeface="Arial"/>
                <a:ea typeface="Arial"/>
                <a:cs typeface="Arial"/>
                <a:sym typeface="Arial"/>
              </a:rPr>
            </a:br>
            <a:r>
              <a:rPr b="1" lang="en" sz="1100">
                <a:latin typeface="Arial"/>
                <a:ea typeface="Arial"/>
                <a:cs typeface="Arial"/>
                <a:sym typeface="Arial"/>
              </a:rPr>
              <a:t>Example:</a:t>
            </a:r>
            <a:endParaRPr b="1" sz="1100">
              <a:latin typeface="Arial"/>
              <a:ea typeface="Arial"/>
              <a:cs typeface="Arial"/>
              <a:sym typeface="Arial"/>
            </a:endParaRPr>
          </a:p>
          <a:p>
            <a:pPr indent="-298450" lvl="1" marL="914400" rtl="0" algn="l">
              <a:spcBef>
                <a:spcPts val="0"/>
              </a:spcBef>
              <a:spcAft>
                <a:spcPts val="0"/>
              </a:spcAft>
              <a:buSzPts val="1100"/>
              <a:buFont typeface="Arial"/>
              <a:buAutoNum type="arabicPeriod"/>
            </a:pPr>
            <a:r>
              <a:rPr lang="en" sz="1100">
                <a:latin typeface="Arial"/>
                <a:ea typeface="Arial"/>
                <a:cs typeface="Arial"/>
                <a:sym typeface="Arial"/>
              </a:rPr>
              <a:t>If CPU utilization exceeds 85% on an EC2 instance, trigger a Lambda function to automatically restart the instance or perform troubleshooting actions (e.g., check logs, restart services).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Steps to integrate Lambda with CloudWatch Alarms:</a:t>
            </a:r>
            <a:endParaRPr b="1" sz="1100">
              <a:latin typeface="Arial"/>
              <a:ea typeface="Arial"/>
              <a:cs typeface="Arial"/>
              <a:sym typeface="Arial"/>
            </a:endParaRPr>
          </a:p>
          <a:p>
            <a:pPr indent="-298450" lvl="1" marL="914400" rtl="0" algn="l">
              <a:spcBef>
                <a:spcPts val="0"/>
              </a:spcBef>
              <a:spcAft>
                <a:spcPts val="0"/>
              </a:spcAft>
              <a:buSzPts val="1100"/>
              <a:buFont typeface="Arial"/>
              <a:buAutoNum type="arabicPeriod"/>
            </a:pPr>
            <a:r>
              <a:rPr lang="en" sz="1100">
                <a:latin typeface="Arial"/>
                <a:ea typeface="Arial"/>
                <a:cs typeface="Arial"/>
                <a:sym typeface="Arial"/>
              </a:rPr>
              <a:t>Create a Lambda function that performs the desired action (e.g., scaling, resource cleanup, alerting).</a:t>
            </a:r>
            <a:endParaRPr sz="1100">
              <a:latin typeface="Arial"/>
              <a:ea typeface="Arial"/>
              <a:cs typeface="Arial"/>
              <a:sym typeface="Arial"/>
            </a:endParaRPr>
          </a:p>
          <a:p>
            <a:pPr indent="-298450" lvl="1" marL="914400" rtl="0" algn="l">
              <a:spcBef>
                <a:spcPts val="0"/>
              </a:spcBef>
              <a:spcAft>
                <a:spcPts val="0"/>
              </a:spcAft>
              <a:buSzPts val="1100"/>
              <a:buFont typeface="Arial"/>
              <a:buAutoNum type="arabicPeriod"/>
            </a:pPr>
            <a:r>
              <a:rPr lang="en" sz="1100">
                <a:latin typeface="Arial"/>
                <a:ea typeface="Arial"/>
                <a:cs typeface="Arial"/>
                <a:sym typeface="Arial"/>
              </a:rPr>
              <a:t>In the CloudWatch Alarm configuration, under </a:t>
            </a:r>
            <a:r>
              <a:rPr b="1" lang="en" sz="1100">
                <a:latin typeface="Arial"/>
                <a:ea typeface="Arial"/>
                <a:cs typeface="Arial"/>
                <a:sym typeface="Arial"/>
              </a:rPr>
              <a:t>Actions</a:t>
            </a:r>
            <a:r>
              <a:rPr lang="en" sz="1100">
                <a:latin typeface="Arial"/>
                <a:ea typeface="Arial"/>
                <a:cs typeface="Arial"/>
                <a:sym typeface="Arial"/>
              </a:rPr>
              <a:t>, choose </a:t>
            </a:r>
            <a:r>
              <a:rPr b="1" lang="en" sz="1100">
                <a:latin typeface="Arial"/>
                <a:ea typeface="Arial"/>
                <a:cs typeface="Arial"/>
                <a:sym typeface="Arial"/>
              </a:rPr>
              <a:t>Invoke Lambda function</a:t>
            </a:r>
            <a:r>
              <a:rPr lang="en" sz="1100">
                <a:latin typeface="Arial"/>
                <a:ea typeface="Arial"/>
                <a:cs typeface="Arial"/>
                <a:sym typeface="Arial"/>
              </a:rPr>
              <a:t> and select the Lambda function to execute when the alarm triggers.</a:t>
            </a:r>
            <a:endParaRPr sz="1100">
              <a:latin typeface="Arial"/>
              <a:ea typeface="Arial"/>
              <a:cs typeface="Arial"/>
              <a:sym typeface="Arial"/>
            </a:endParaRPr>
          </a:p>
          <a:p>
            <a:pPr indent="0" lvl="0" marL="0" rtl="0" algn="l">
              <a:spcBef>
                <a:spcPts val="1200"/>
              </a:spcBef>
              <a:spcAft>
                <a:spcPts val="200"/>
              </a:spcAft>
              <a:buNone/>
            </a:pPr>
            <a:r>
              <a:t/>
            </a:r>
            <a:endParaRPr b="1" sz="1100">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CloudWatch Alarms</a:t>
            </a:r>
            <a:endParaRPr/>
          </a:p>
        </p:txBody>
      </p:sp>
      <p:sp>
        <p:nvSpPr>
          <p:cNvPr id="317" name="Google Shape;317;p55"/>
          <p:cNvSpPr txBox="1"/>
          <p:nvPr>
            <p:ph idx="1" type="body"/>
          </p:nvPr>
        </p:nvSpPr>
        <p:spPr>
          <a:xfrm>
            <a:off x="311700" y="1171675"/>
            <a:ext cx="8986500" cy="3397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import boto3</a:t>
            </a:r>
            <a:endParaRPr sz="900">
              <a:solidFill>
                <a:srgbClr val="188038"/>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900">
              <a:solidFill>
                <a:srgbClr val="188038"/>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def lambda_handler(event, context):</a:t>
            </a:r>
            <a:endParaRPr sz="900">
              <a:solidFill>
                <a:srgbClr val="188038"/>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ec2 = boto3.client('ec2')</a:t>
            </a:r>
            <a:endParaRPr sz="900">
              <a:solidFill>
                <a:srgbClr val="188038"/>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instance_id = 'i-0d50160dfe5f0aa0b'</a:t>
            </a:r>
            <a:endParaRPr sz="900">
              <a:solidFill>
                <a:srgbClr val="188038"/>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 Stop the instance</a:t>
            </a:r>
            <a:endParaRPr sz="900">
              <a:solidFill>
                <a:srgbClr val="188038"/>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ec2.stop_instances(InstanceIds=[instance_id])</a:t>
            </a:r>
            <a:endParaRPr sz="900">
              <a:solidFill>
                <a:srgbClr val="188038"/>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print(f"Stopping EC2 instance: {instance_id}")</a:t>
            </a:r>
            <a:endParaRPr sz="900">
              <a:solidFill>
                <a:srgbClr val="188038"/>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a:t>
            </a:r>
            <a:endParaRPr sz="900">
              <a:solidFill>
                <a:srgbClr val="188038"/>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 Wait for the instance to stop</a:t>
            </a:r>
            <a:endParaRPr sz="900">
              <a:solidFill>
                <a:srgbClr val="188038"/>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ec2.get_waiter('instance_stopped').wait(InstanceIds=[instance_id])</a:t>
            </a:r>
            <a:endParaRPr sz="900">
              <a:solidFill>
                <a:srgbClr val="188038"/>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print(f"EC2 instance {instance_id} has stopped.")</a:t>
            </a:r>
            <a:endParaRPr sz="900">
              <a:solidFill>
                <a:srgbClr val="188038"/>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a:t>
            </a:r>
            <a:endParaRPr sz="900">
              <a:solidFill>
                <a:srgbClr val="188038"/>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 Start the instance again</a:t>
            </a:r>
            <a:endParaRPr sz="900">
              <a:solidFill>
                <a:srgbClr val="188038"/>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ec2.start_instances(InstanceIds=[instance_id])</a:t>
            </a:r>
            <a:endParaRPr sz="900">
              <a:solidFill>
                <a:srgbClr val="188038"/>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print(f"Starting EC2 instance: {instance_id}")</a:t>
            </a:r>
            <a:endParaRPr sz="900">
              <a:solidFill>
                <a:srgbClr val="188038"/>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t/>
            </a:r>
            <a:endParaRPr sz="900">
              <a:solidFill>
                <a:srgbClr val="188038"/>
              </a:solidFill>
              <a:latin typeface="Roboto Mono"/>
              <a:ea typeface="Roboto Mono"/>
              <a:cs typeface="Roboto Mono"/>
              <a:sym typeface="Roboto Mono"/>
            </a:endParaRPr>
          </a:p>
          <a:p>
            <a:pPr indent="0" lvl="0" marL="0" rtl="0" algn="l">
              <a:spcBef>
                <a:spcPts val="1200"/>
              </a:spcBef>
              <a:spcAft>
                <a:spcPts val="200"/>
              </a:spcAft>
              <a:buNone/>
            </a:pPr>
            <a:r>
              <a:t/>
            </a:r>
            <a:endParaRPr sz="900">
              <a:solidFill>
                <a:srgbClr val="188038"/>
              </a:solidFill>
              <a:latin typeface="Roboto Mono"/>
              <a:ea typeface="Roboto Mono"/>
              <a:cs typeface="Roboto Mono"/>
              <a:sym typeface="Roboto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CloudWatch Logs </a:t>
            </a:r>
            <a:endParaRPr/>
          </a:p>
        </p:txBody>
      </p:sp>
      <p:sp>
        <p:nvSpPr>
          <p:cNvPr id="323" name="Google Shape;323;p56"/>
          <p:cNvSpPr txBox="1"/>
          <p:nvPr>
            <p:ph idx="1" type="body"/>
          </p:nvPr>
        </p:nvSpPr>
        <p:spPr>
          <a:xfrm>
            <a:off x="311700" y="1171675"/>
            <a:ext cx="89865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a:latin typeface="Arial"/>
                <a:ea typeface="Arial"/>
                <a:cs typeface="Arial"/>
                <a:sym typeface="Arial"/>
              </a:rPr>
              <a:t>AWS </a:t>
            </a:r>
            <a:r>
              <a:rPr b="1" lang="en" sz="1100">
                <a:latin typeface="Arial"/>
                <a:ea typeface="Arial"/>
                <a:cs typeface="Arial"/>
                <a:sym typeface="Arial"/>
              </a:rPr>
              <a:t>CloudWatch Logs</a:t>
            </a:r>
            <a:r>
              <a:rPr lang="en" sz="1100">
                <a:latin typeface="Arial"/>
                <a:ea typeface="Arial"/>
                <a:cs typeface="Arial"/>
                <a:sym typeface="Arial"/>
              </a:rPr>
              <a:t> provides a central location to monitor, store, and access log files from AWS resources and applications. It helps you analyze logs in real-time and store them for future use. CloudWatch Logs allows you to collect and manage logs from various AWS services and custom applications, providing insights into your infrastructure and application performance.</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Lambda Logs</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b="1" lang="en" sz="1100">
                <a:latin typeface="Arial"/>
                <a:ea typeface="Arial"/>
                <a:cs typeface="Arial"/>
                <a:sym typeface="Arial"/>
              </a:rPr>
              <a:t>Lambda Functions</a:t>
            </a:r>
            <a:r>
              <a:rPr lang="en" sz="1100">
                <a:latin typeface="Arial"/>
                <a:ea typeface="Arial"/>
                <a:cs typeface="Arial"/>
                <a:sym typeface="Arial"/>
              </a:rPr>
              <a:t> automatically send logs to </a:t>
            </a:r>
            <a:r>
              <a:rPr b="1" lang="en" sz="1100">
                <a:latin typeface="Arial"/>
                <a:ea typeface="Arial"/>
                <a:cs typeface="Arial"/>
                <a:sym typeface="Arial"/>
              </a:rPr>
              <a:t>CloudWatch Logs</a:t>
            </a:r>
            <a:r>
              <a:rPr lang="en" sz="1100">
                <a:latin typeface="Arial"/>
                <a:ea typeface="Arial"/>
                <a:cs typeface="Arial"/>
                <a:sym typeface="Arial"/>
              </a:rPr>
              <a:t>. These logs include function invocations, errors, and custom log messages using the </a:t>
            </a:r>
            <a:r>
              <a:rPr lang="en" sz="1100">
                <a:solidFill>
                  <a:srgbClr val="188038"/>
                </a:solidFill>
                <a:latin typeface="Roboto Mono"/>
                <a:ea typeface="Roboto Mono"/>
                <a:cs typeface="Roboto Mono"/>
                <a:sym typeface="Roboto Mono"/>
              </a:rPr>
              <a:t>console.log()</a:t>
            </a:r>
            <a:r>
              <a:rPr lang="en" sz="1100">
                <a:latin typeface="Arial"/>
                <a:ea typeface="Arial"/>
                <a:cs typeface="Arial"/>
                <a:sym typeface="Arial"/>
              </a:rPr>
              <a:t> method (in Node.js) or equivalent in other runtimes.</a:t>
            </a:r>
            <a:br>
              <a:rPr lang="en" sz="1100">
                <a:latin typeface="Arial"/>
                <a:ea typeface="Arial"/>
                <a:cs typeface="Arial"/>
                <a:sym typeface="Arial"/>
              </a:rPr>
            </a:br>
            <a:r>
              <a:rPr b="1" lang="en" sz="1100">
                <a:latin typeface="Arial"/>
                <a:ea typeface="Arial"/>
                <a:cs typeface="Arial"/>
                <a:sym typeface="Arial"/>
              </a:rPr>
              <a:t>Accessing Lambda Logs:</a:t>
            </a:r>
            <a:endParaRPr b="1" sz="1100">
              <a:latin typeface="Arial"/>
              <a:ea typeface="Arial"/>
              <a:cs typeface="Arial"/>
              <a:sym typeface="Arial"/>
            </a:endParaRPr>
          </a:p>
          <a:p>
            <a:pPr indent="-298450" lvl="1" marL="914400" rtl="0" algn="l">
              <a:spcBef>
                <a:spcPts val="0"/>
              </a:spcBef>
              <a:spcAft>
                <a:spcPts val="0"/>
              </a:spcAft>
              <a:buSzPts val="1100"/>
              <a:buFont typeface="Arial"/>
              <a:buAutoNum type="arabicPeriod"/>
            </a:pPr>
            <a:r>
              <a:rPr lang="en" sz="1100">
                <a:latin typeface="Arial"/>
                <a:ea typeface="Arial"/>
                <a:cs typeface="Arial"/>
                <a:sym typeface="Arial"/>
              </a:rPr>
              <a:t>Go to </a:t>
            </a:r>
            <a:r>
              <a:rPr b="1" lang="en" sz="1100">
                <a:latin typeface="Arial"/>
                <a:ea typeface="Arial"/>
                <a:cs typeface="Arial"/>
                <a:sym typeface="Arial"/>
              </a:rPr>
              <a:t>AWS CloudWatch Console</a:t>
            </a:r>
            <a:r>
              <a:rPr lang="en" sz="1100">
                <a:latin typeface="Arial"/>
                <a:ea typeface="Arial"/>
                <a:cs typeface="Arial"/>
                <a:sym typeface="Arial"/>
              </a:rPr>
              <a:t>.</a:t>
            </a:r>
            <a:endParaRPr sz="1100">
              <a:latin typeface="Arial"/>
              <a:ea typeface="Arial"/>
              <a:cs typeface="Arial"/>
              <a:sym typeface="Arial"/>
            </a:endParaRPr>
          </a:p>
          <a:p>
            <a:pPr indent="-298450" lvl="1" marL="914400" rtl="0" algn="l">
              <a:spcBef>
                <a:spcPts val="0"/>
              </a:spcBef>
              <a:spcAft>
                <a:spcPts val="0"/>
              </a:spcAft>
              <a:buSzPts val="1100"/>
              <a:buFont typeface="Arial"/>
              <a:buAutoNum type="arabicPeriod"/>
            </a:pPr>
            <a:r>
              <a:rPr lang="en" sz="1100">
                <a:latin typeface="Arial"/>
                <a:ea typeface="Arial"/>
                <a:cs typeface="Arial"/>
                <a:sym typeface="Arial"/>
              </a:rPr>
              <a:t>Select </a:t>
            </a:r>
            <a:r>
              <a:rPr b="1" lang="en" sz="1100">
                <a:latin typeface="Arial"/>
                <a:ea typeface="Arial"/>
                <a:cs typeface="Arial"/>
                <a:sym typeface="Arial"/>
              </a:rPr>
              <a:t>Logs</a:t>
            </a:r>
            <a:r>
              <a:rPr lang="en" sz="1100">
                <a:latin typeface="Arial"/>
                <a:ea typeface="Arial"/>
                <a:cs typeface="Arial"/>
                <a:sym typeface="Arial"/>
              </a:rPr>
              <a:t> in the sidebar.</a:t>
            </a:r>
            <a:endParaRPr sz="1100">
              <a:latin typeface="Arial"/>
              <a:ea typeface="Arial"/>
              <a:cs typeface="Arial"/>
              <a:sym typeface="Arial"/>
            </a:endParaRPr>
          </a:p>
          <a:p>
            <a:pPr indent="-298450" lvl="1" marL="914400" rtl="0" algn="l">
              <a:spcBef>
                <a:spcPts val="0"/>
              </a:spcBef>
              <a:spcAft>
                <a:spcPts val="0"/>
              </a:spcAft>
              <a:buSzPts val="1100"/>
              <a:buFont typeface="Arial"/>
              <a:buAutoNum type="arabicPeriod"/>
            </a:pPr>
            <a:r>
              <a:rPr lang="en" sz="1100">
                <a:latin typeface="Arial"/>
                <a:ea typeface="Arial"/>
                <a:cs typeface="Arial"/>
                <a:sym typeface="Arial"/>
              </a:rPr>
              <a:t>Navigate to the log group </a:t>
            </a:r>
            <a:r>
              <a:rPr lang="en" sz="1100">
                <a:solidFill>
                  <a:srgbClr val="188038"/>
                </a:solidFill>
                <a:latin typeface="Roboto Mono"/>
                <a:ea typeface="Roboto Mono"/>
                <a:cs typeface="Roboto Mono"/>
                <a:sym typeface="Roboto Mono"/>
              </a:rPr>
              <a:t>/aws/lambda/{function-name}</a:t>
            </a:r>
            <a:r>
              <a:rPr lang="en" sz="1100">
                <a:latin typeface="Arial"/>
                <a:ea typeface="Arial"/>
                <a:cs typeface="Arial"/>
                <a:sym typeface="Arial"/>
              </a:rPr>
              <a:t> to view logs for a specific Lambda function.</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200"/>
              </a:spcAft>
              <a:buNone/>
            </a:pPr>
            <a:r>
              <a:t/>
            </a:r>
            <a:endParaRPr sz="1100">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CloudWatch Logs Insights Queries </a:t>
            </a:r>
            <a:endParaRPr/>
          </a:p>
        </p:txBody>
      </p:sp>
      <p:sp>
        <p:nvSpPr>
          <p:cNvPr id="329" name="Google Shape;329;p57"/>
          <p:cNvSpPr txBox="1"/>
          <p:nvPr>
            <p:ph idx="1" type="body"/>
          </p:nvPr>
        </p:nvSpPr>
        <p:spPr>
          <a:xfrm>
            <a:off x="311700" y="1171675"/>
            <a:ext cx="89865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a:latin typeface="Arial"/>
                <a:ea typeface="Arial"/>
                <a:cs typeface="Arial"/>
                <a:sym typeface="Arial"/>
              </a:rPr>
              <a:t>CloudWatch Logs Insights allows you to analyze and query your log data using a query language. It helps you perform real-time searches and gain insights into your log data.</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 Basic Query Syntax</a:t>
            </a:r>
            <a:endParaRPr b="1"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CloudWatch Logs Insights uses a SQL-like query syntax. Some common components include:</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b="1" lang="en" sz="1100">
                <a:latin typeface="Arial"/>
                <a:ea typeface="Arial"/>
                <a:cs typeface="Arial"/>
                <a:sym typeface="Arial"/>
              </a:rPr>
              <a:t>Fields:</a:t>
            </a:r>
            <a:r>
              <a:rPr lang="en" sz="1100">
                <a:latin typeface="Arial"/>
                <a:ea typeface="Arial"/>
                <a:cs typeface="Arial"/>
                <a:sym typeface="Arial"/>
              </a:rPr>
              <a:t> You can specify the fields you want to return.</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Filters:</a:t>
            </a:r>
            <a:r>
              <a:rPr lang="en" sz="1100">
                <a:latin typeface="Arial"/>
                <a:ea typeface="Arial"/>
                <a:cs typeface="Arial"/>
                <a:sym typeface="Arial"/>
              </a:rPr>
              <a:t> You can filter the logs based on specific criteria (e.g., log level, error messages).</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Basic Query Example:</a:t>
            </a:r>
            <a:endParaRPr b="1" sz="1100">
              <a:latin typeface="Arial"/>
              <a:ea typeface="Arial"/>
              <a:cs typeface="Arial"/>
              <a:sym typeface="Arial"/>
            </a:endParaRPr>
          </a:p>
          <a:p>
            <a:pPr indent="0" lvl="0" marL="0" rtl="0" algn="l">
              <a:spcBef>
                <a:spcPts val="1200"/>
              </a:spcBef>
              <a:spcAft>
                <a:spcPts val="0"/>
              </a:spcAft>
              <a:buNone/>
            </a:pPr>
            <a:r>
              <a:rPr lang="en" sz="900">
                <a:solidFill>
                  <a:srgbClr val="188038"/>
                </a:solidFill>
                <a:latin typeface="Roboto Mono"/>
                <a:ea typeface="Roboto Mono"/>
                <a:cs typeface="Roboto Mono"/>
                <a:sym typeface="Roboto Mono"/>
              </a:rPr>
              <a:t>fields @timestamp, @message</a:t>
            </a:r>
            <a:endParaRPr sz="900">
              <a:solidFill>
                <a:srgbClr val="188038"/>
              </a:solidFill>
              <a:latin typeface="Roboto Mono"/>
              <a:ea typeface="Roboto Mono"/>
              <a:cs typeface="Roboto Mono"/>
              <a:sym typeface="Roboto Mono"/>
            </a:endParaRPr>
          </a:p>
          <a:p>
            <a:pPr indent="0" lvl="0" marL="0" marR="0" rtl="0" algn="l">
              <a:lnSpc>
                <a:spcPct val="150000"/>
              </a:lnSpc>
              <a:spcBef>
                <a:spcPts val="1200"/>
              </a:spcBef>
              <a:spcAft>
                <a:spcPts val="0"/>
              </a:spcAft>
              <a:buNone/>
            </a:pPr>
            <a:r>
              <a:rPr lang="en" sz="900">
                <a:solidFill>
                  <a:srgbClr val="188038"/>
                </a:solidFill>
                <a:latin typeface="Roboto Mono"/>
                <a:ea typeface="Roboto Mono"/>
                <a:cs typeface="Roboto Mono"/>
                <a:sym typeface="Roboto Mono"/>
              </a:rPr>
              <a:t>| filter @message like /ERROR/</a:t>
            </a:r>
            <a:endParaRPr sz="900">
              <a:solidFill>
                <a:srgbClr val="188038"/>
              </a:solidFill>
              <a:latin typeface="Roboto Mono"/>
              <a:ea typeface="Roboto Mono"/>
              <a:cs typeface="Roboto Mono"/>
              <a:sym typeface="Roboto Mono"/>
            </a:endParaRPr>
          </a:p>
          <a:p>
            <a:pPr indent="0" lvl="0" marL="0" marR="0" rtl="0" algn="l">
              <a:lnSpc>
                <a:spcPct val="150000"/>
              </a:lnSpc>
              <a:spcBef>
                <a:spcPts val="0"/>
              </a:spcBef>
              <a:spcAft>
                <a:spcPts val="0"/>
              </a:spcAft>
              <a:buNone/>
            </a:pPr>
            <a:r>
              <a:rPr lang="en" sz="900">
                <a:solidFill>
                  <a:srgbClr val="188038"/>
                </a:solidFill>
                <a:latin typeface="Roboto Mono"/>
                <a:ea typeface="Roboto Mono"/>
                <a:cs typeface="Roboto Mono"/>
                <a:sym typeface="Roboto Mono"/>
              </a:rPr>
              <a:t>| sort @timestamp desc</a:t>
            </a:r>
            <a:endParaRPr sz="900">
              <a:solidFill>
                <a:srgbClr val="188038"/>
              </a:solidFill>
              <a:latin typeface="Roboto Mono"/>
              <a:ea typeface="Roboto Mono"/>
              <a:cs typeface="Roboto Mono"/>
              <a:sym typeface="Roboto Mono"/>
            </a:endParaRPr>
          </a:p>
          <a:p>
            <a:pPr indent="0" lvl="0" marL="0" marR="0" rtl="0" algn="l">
              <a:lnSpc>
                <a:spcPct val="150000"/>
              </a:lnSpc>
              <a:spcBef>
                <a:spcPts val="0"/>
              </a:spcBef>
              <a:spcAft>
                <a:spcPts val="0"/>
              </a:spcAft>
              <a:buNone/>
            </a:pPr>
            <a:r>
              <a:rPr lang="en" sz="900">
                <a:solidFill>
                  <a:srgbClr val="188038"/>
                </a:solidFill>
                <a:latin typeface="Roboto Mono"/>
                <a:ea typeface="Roboto Mono"/>
                <a:cs typeface="Roboto Mono"/>
                <a:sym typeface="Roboto Mono"/>
              </a:rPr>
              <a:t>| limit 20</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sz="1100">
              <a:latin typeface="Arial"/>
              <a:ea typeface="Arial"/>
              <a:cs typeface="Arial"/>
              <a:sym typeface="Arial"/>
            </a:endParaRPr>
          </a:p>
          <a:p>
            <a:pPr indent="-298450" lvl="1" marL="914400" rtl="0" algn="l">
              <a:spcBef>
                <a:spcPts val="1200"/>
              </a:spcBef>
              <a:spcAft>
                <a:spcPts val="0"/>
              </a:spcAft>
              <a:buSzPts val="1100"/>
              <a:buFont typeface="Arial"/>
              <a:buAutoNum type="arabicPeriod"/>
            </a:pPr>
            <a:r>
              <a:t/>
            </a:r>
            <a:endParaRPr b="1"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200"/>
              </a:spcAft>
              <a:buNone/>
            </a:pPr>
            <a:r>
              <a:t/>
            </a:r>
            <a:endParaRPr sz="1100">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CloudWatch Logs Retention Policy </a:t>
            </a:r>
            <a:endParaRPr/>
          </a:p>
        </p:txBody>
      </p:sp>
      <p:sp>
        <p:nvSpPr>
          <p:cNvPr id="335" name="Google Shape;335;p58"/>
          <p:cNvSpPr txBox="1"/>
          <p:nvPr>
            <p:ph idx="1" type="body"/>
          </p:nvPr>
        </p:nvSpPr>
        <p:spPr>
          <a:xfrm>
            <a:off x="311700" y="1171675"/>
            <a:ext cx="8986500" cy="33972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300">
                <a:latin typeface="Arial"/>
                <a:ea typeface="Arial"/>
                <a:cs typeface="Arial"/>
                <a:sym typeface="Arial"/>
              </a:rPr>
              <a:t>Log Retention Policies</a:t>
            </a:r>
            <a:endParaRPr b="1" sz="13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CloudWatch Logs provides </a:t>
            </a:r>
            <a:r>
              <a:rPr b="1" lang="en" sz="1100">
                <a:latin typeface="Arial"/>
                <a:ea typeface="Arial"/>
                <a:cs typeface="Arial"/>
                <a:sym typeface="Arial"/>
              </a:rPr>
              <a:t>retention policies</a:t>
            </a:r>
            <a:r>
              <a:rPr lang="en" sz="1100">
                <a:latin typeface="Arial"/>
                <a:ea typeface="Arial"/>
                <a:cs typeface="Arial"/>
                <a:sym typeface="Arial"/>
              </a:rPr>
              <a:t> to automatically delete logs after a specified period. This helps control costs by managing the volume of stored logs.</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100">
                <a:latin typeface="Arial"/>
                <a:ea typeface="Arial"/>
                <a:cs typeface="Arial"/>
                <a:sym typeface="Arial"/>
              </a:rPr>
              <a:t>Setting Retention Policies:</a:t>
            </a:r>
            <a:endParaRPr b="1" sz="1100">
              <a:latin typeface="Arial"/>
              <a:ea typeface="Arial"/>
              <a:cs typeface="Arial"/>
              <a:sym typeface="Arial"/>
            </a:endParaRPr>
          </a:p>
          <a:p>
            <a:pPr indent="-298450" lvl="0" marL="457200" rtl="0" algn="l">
              <a:spcBef>
                <a:spcPts val="1200"/>
              </a:spcBef>
              <a:spcAft>
                <a:spcPts val="0"/>
              </a:spcAft>
              <a:buSzPts val="1100"/>
              <a:buFont typeface="Arial"/>
              <a:buAutoNum type="arabicPeriod"/>
            </a:pPr>
            <a:r>
              <a:rPr lang="en" sz="1100">
                <a:latin typeface="Arial"/>
                <a:ea typeface="Arial"/>
                <a:cs typeface="Arial"/>
                <a:sym typeface="Arial"/>
              </a:rPr>
              <a:t>Go to the </a:t>
            </a:r>
            <a:r>
              <a:rPr b="1" lang="en" sz="1100">
                <a:latin typeface="Arial"/>
                <a:ea typeface="Arial"/>
                <a:cs typeface="Arial"/>
                <a:sym typeface="Arial"/>
              </a:rPr>
              <a:t>CloudWatch Logs Console</a:t>
            </a:r>
            <a:r>
              <a:rPr lang="en" sz="1100">
                <a:latin typeface="Arial"/>
                <a:ea typeface="Arial"/>
                <a:cs typeface="Arial"/>
                <a:sym typeface="Arial"/>
              </a:rPr>
              <a:t>.</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lang="en" sz="1100">
                <a:latin typeface="Arial"/>
                <a:ea typeface="Arial"/>
                <a:cs typeface="Arial"/>
                <a:sym typeface="Arial"/>
              </a:rPr>
              <a:t>Select the </a:t>
            </a:r>
            <a:r>
              <a:rPr b="1" lang="en" sz="1100">
                <a:latin typeface="Arial"/>
                <a:ea typeface="Arial"/>
                <a:cs typeface="Arial"/>
                <a:sym typeface="Arial"/>
              </a:rPr>
              <a:t>Log Group</a:t>
            </a:r>
            <a:r>
              <a:rPr lang="en" sz="1100">
                <a:latin typeface="Arial"/>
                <a:ea typeface="Arial"/>
                <a:cs typeface="Arial"/>
                <a:sym typeface="Arial"/>
              </a:rPr>
              <a:t> you want to configure.</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lang="en" sz="1100">
                <a:latin typeface="Arial"/>
                <a:ea typeface="Arial"/>
                <a:cs typeface="Arial"/>
                <a:sym typeface="Arial"/>
              </a:rPr>
              <a:t>In the </a:t>
            </a:r>
            <a:r>
              <a:rPr b="1" lang="en" sz="1100">
                <a:latin typeface="Arial"/>
                <a:ea typeface="Arial"/>
                <a:cs typeface="Arial"/>
                <a:sym typeface="Arial"/>
              </a:rPr>
              <a:t>Actions</a:t>
            </a:r>
            <a:r>
              <a:rPr lang="en" sz="1100">
                <a:latin typeface="Arial"/>
                <a:ea typeface="Arial"/>
                <a:cs typeface="Arial"/>
                <a:sym typeface="Arial"/>
              </a:rPr>
              <a:t> dropdown, select </a:t>
            </a:r>
            <a:r>
              <a:rPr b="1" lang="en" sz="1100">
                <a:latin typeface="Arial"/>
                <a:ea typeface="Arial"/>
                <a:cs typeface="Arial"/>
                <a:sym typeface="Arial"/>
              </a:rPr>
              <a:t>Set retention policy</a:t>
            </a:r>
            <a:r>
              <a:rPr lang="en" sz="1100">
                <a:latin typeface="Arial"/>
                <a:ea typeface="Arial"/>
                <a:cs typeface="Arial"/>
                <a:sym typeface="Arial"/>
              </a:rPr>
              <a:t>.</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lang="en" sz="1100">
                <a:latin typeface="Arial"/>
                <a:ea typeface="Arial"/>
                <a:cs typeface="Arial"/>
                <a:sym typeface="Arial"/>
              </a:rPr>
              <a:t>Choose a retention period (e.g., 1 day, 1 week, 30 days, 365 days).</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lang="en" sz="1100">
                <a:latin typeface="Arial"/>
                <a:ea typeface="Arial"/>
                <a:cs typeface="Arial"/>
                <a:sym typeface="Arial"/>
              </a:rPr>
              <a:t>Click </a:t>
            </a:r>
            <a:r>
              <a:rPr b="1" lang="en" sz="1100">
                <a:latin typeface="Arial"/>
                <a:ea typeface="Arial"/>
                <a:cs typeface="Arial"/>
                <a:sym typeface="Arial"/>
              </a:rPr>
              <a:t>Save</a:t>
            </a:r>
            <a:r>
              <a:rPr lang="en" sz="1100">
                <a:latin typeface="Arial"/>
                <a:ea typeface="Arial"/>
                <a:cs typeface="Arial"/>
                <a:sym typeface="Arial"/>
              </a:rPr>
              <a:t>.</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100">
                <a:latin typeface="Arial"/>
                <a:ea typeface="Arial"/>
                <a:cs typeface="Arial"/>
                <a:sym typeface="Arial"/>
              </a:rPr>
              <a:t>Common Retention Periods:</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b="1" lang="en" sz="1100">
                <a:latin typeface="Arial"/>
                <a:ea typeface="Arial"/>
                <a:cs typeface="Arial"/>
                <a:sym typeface="Arial"/>
              </a:rPr>
              <a:t>1 day</a:t>
            </a:r>
            <a:r>
              <a:rPr lang="en" sz="1100">
                <a:latin typeface="Arial"/>
                <a:ea typeface="Arial"/>
                <a:cs typeface="Arial"/>
                <a:sym typeface="Arial"/>
              </a:rPr>
              <a:t>: For logs that you only need for short-term debugging.</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7 days</a:t>
            </a:r>
            <a:r>
              <a:rPr lang="en" sz="1100">
                <a:latin typeface="Arial"/>
                <a:ea typeface="Arial"/>
                <a:cs typeface="Arial"/>
                <a:sym typeface="Arial"/>
              </a:rPr>
              <a:t>: For logs that might be needed for a week-long analysis.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365 days</a:t>
            </a:r>
            <a:r>
              <a:rPr lang="en" sz="1100">
                <a:latin typeface="Arial"/>
                <a:ea typeface="Arial"/>
                <a:cs typeface="Arial"/>
                <a:sym typeface="Arial"/>
              </a:rPr>
              <a:t>: For logs required for annual audits or compliance.</a:t>
            </a:r>
            <a:endParaRPr sz="1100">
              <a:latin typeface="Arial"/>
              <a:ea typeface="Arial"/>
              <a:cs typeface="Arial"/>
              <a:sym typeface="Arial"/>
            </a:endParaRPr>
          </a:p>
          <a:p>
            <a:pPr indent="0" lvl="0" marL="0" rtl="0" algn="l">
              <a:spcBef>
                <a:spcPts val="1200"/>
              </a:spcBef>
              <a:spcAft>
                <a:spcPts val="200"/>
              </a:spcAft>
              <a:buNone/>
            </a:pPr>
            <a:r>
              <a:t/>
            </a:r>
            <a:endParaRPr sz="11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Components of Ansible</a:t>
            </a:r>
            <a:endParaRPr/>
          </a:p>
        </p:txBody>
      </p:sp>
      <p:sp>
        <p:nvSpPr>
          <p:cNvPr id="84" name="Google Shape;84;p17"/>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100">
                <a:latin typeface="Arial"/>
                <a:ea typeface="Arial"/>
                <a:cs typeface="Arial"/>
                <a:sym typeface="Arial"/>
              </a:rPr>
              <a:t>Control Node:</a:t>
            </a:r>
            <a:r>
              <a:rPr lang="en" sz="1100">
                <a:latin typeface="Arial"/>
                <a:ea typeface="Arial"/>
                <a:cs typeface="Arial"/>
                <a:sym typeface="Arial"/>
              </a:rPr>
              <a:t> The machine running Ansible.</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100">
                <a:latin typeface="Arial"/>
                <a:ea typeface="Arial"/>
                <a:cs typeface="Arial"/>
                <a:sym typeface="Arial"/>
              </a:rPr>
              <a:t>Managed Nodes:</a:t>
            </a:r>
            <a:r>
              <a:rPr lang="en" sz="1100">
                <a:latin typeface="Arial"/>
                <a:ea typeface="Arial"/>
                <a:cs typeface="Arial"/>
                <a:sym typeface="Arial"/>
              </a:rPr>
              <a:t> Target machines managed by Ansible via SSH/WinRM.</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100">
                <a:latin typeface="Arial"/>
                <a:ea typeface="Arial"/>
                <a:cs typeface="Arial"/>
                <a:sym typeface="Arial"/>
              </a:rPr>
              <a:t>Inventory:</a:t>
            </a:r>
            <a:r>
              <a:rPr lang="en" sz="1100">
                <a:latin typeface="Arial"/>
                <a:ea typeface="Arial"/>
                <a:cs typeface="Arial"/>
                <a:sym typeface="Arial"/>
              </a:rPr>
              <a:t> A list of managed nodes defined in a file.</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100">
                <a:latin typeface="Arial"/>
                <a:ea typeface="Arial"/>
                <a:cs typeface="Arial"/>
                <a:sym typeface="Arial"/>
              </a:rPr>
              <a:t>Playbooks:</a:t>
            </a:r>
            <a:r>
              <a:rPr lang="en" sz="1100">
                <a:latin typeface="Arial"/>
                <a:ea typeface="Arial"/>
                <a:cs typeface="Arial"/>
                <a:sym typeface="Arial"/>
              </a:rPr>
              <a:t> YAML files defining tasks to run on managed nodes.</a:t>
            </a:r>
            <a:endParaRPr sz="1100">
              <a:latin typeface="Arial"/>
              <a:ea typeface="Arial"/>
              <a:cs typeface="Arial"/>
              <a:sym typeface="Arial"/>
            </a:endParaRPr>
          </a:p>
          <a:p>
            <a:pPr indent="0" lvl="0" marL="0" rtl="0" algn="l">
              <a:spcBef>
                <a:spcPts val="1200"/>
              </a:spcBef>
              <a:spcAft>
                <a:spcPts val="1200"/>
              </a:spcAft>
              <a:buNone/>
            </a:pPr>
            <a:r>
              <a:t/>
            </a:r>
            <a:endParaRPr b="1" sz="11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 Playbook</a:t>
            </a:r>
            <a:endParaRPr/>
          </a:p>
        </p:txBody>
      </p:sp>
      <p:sp>
        <p:nvSpPr>
          <p:cNvPr id="90" name="Google Shape;90;p18"/>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a:latin typeface="Arial"/>
                <a:ea typeface="Arial"/>
                <a:cs typeface="Arial"/>
                <a:sym typeface="Arial"/>
              </a:rPr>
              <a:t>Declarative YAML files that define tasks for automation.</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Example Playbook:</a:t>
            </a:r>
            <a:endParaRPr sz="1100">
              <a:latin typeface="Arial"/>
              <a:ea typeface="Arial"/>
              <a:cs typeface="Arial"/>
              <a:sym typeface="Arial"/>
            </a:endParaRPr>
          </a:p>
          <a:p>
            <a:pPr indent="0" lvl="0" marL="0" marR="0" rtl="0" algn="l">
              <a:lnSpc>
                <a:spcPct val="115000"/>
              </a:lnSpc>
              <a:spcBef>
                <a:spcPts val="1200"/>
              </a:spcBef>
              <a:spcAft>
                <a:spcPts val="0"/>
              </a:spcAft>
              <a:buNone/>
            </a:pPr>
            <a:r>
              <a:rPr lang="en" sz="900">
                <a:solidFill>
                  <a:srgbClr val="188038"/>
                </a:solidFill>
                <a:latin typeface="Roboto Mono"/>
                <a:ea typeface="Roboto Mono"/>
                <a:cs typeface="Roboto Mono"/>
                <a:sym typeface="Roboto Mono"/>
              </a:rPr>
              <a:t># playbook.yml</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name: Configure web servers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hosts: webservers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become: yes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tasks: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Install NGINX</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apt:</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name: nginx</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latest</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Start and enable NGINX</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service: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name: nginx</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started</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enabled: true</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900">
              <a:solidFill>
                <a:srgbClr val="188038"/>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 Inventory</a:t>
            </a:r>
            <a:endParaRPr/>
          </a:p>
        </p:txBody>
      </p:sp>
      <p:sp>
        <p:nvSpPr>
          <p:cNvPr id="96" name="Google Shape;96;p19"/>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a:latin typeface="Arial"/>
                <a:ea typeface="Arial"/>
                <a:cs typeface="Arial"/>
                <a:sym typeface="Arial"/>
              </a:rPr>
              <a:t>File containing information of group of servers</a:t>
            </a:r>
            <a:r>
              <a:rPr lang="en" sz="1100">
                <a:latin typeface="Arial"/>
                <a:ea typeface="Arial"/>
                <a:cs typeface="Arial"/>
                <a:sym typeface="Arial"/>
              </a:rPr>
              <a:t>.</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Example :</a:t>
            </a:r>
            <a:endParaRPr sz="1100">
              <a:latin typeface="Arial"/>
              <a:ea typeface="Arial"/>
              <a:cs typeface="Arial"/>
              <a:sym typeface="Arial"/>
            </a:endParaRPr>
          </a:p>
          <a:p>
            <a:pPr indent="0" lvl="0" marL="0" marR="0" rtl="0" algn="l">
              <a:lnSpc>
                <a:spcPct val="115000"/>
              </a:lnSpc>
              <a:spcBef>
                <a:spcPts val="1200"/>
              </a:spcBef>
              <a:spcAft>
                <a:spcPts val="0"/>
              </a:spcAft>
              <a:buNone/>
            </a:pPr>
            <a:r>
              <a:rPr lang="en" sz="900">
                <a:solidFill>
                  <a:srgbClr val="188038"/>
                </a:solidFill>
                <a:latin typeface="Roboto Mono"/>
                <a:ea typeface="Roboto Mono"/>
                <a:cs typeface="Roboto Mono"/>
                <a:sym typeface="Roboto Mono"/>
              </a:rPr>
              <a:t># inventory.ini</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[webservers]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10.0.0.1</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10.0.0.2</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[dbservers]</a:t>
            </a:r>
            <a:endParaRPr sz="9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10.0.0.3</a:t>
            </a:r>
            <a:endParaRPr sz="9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10.0.0.4</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900">
              <a:solidFill>
                <a:srgbClr val="188038"/>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Sections of Ansible Playbook</a:t>
            </a:r>
            <a:endParaRPr/>
          </a:p>
        </p:txBody>
      </p:sp>
      <p:sp>
        <p:nvSpPr>
          <p:cNvPr id="102" name="Google Shape;102;p20"/>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Arial"/>
                <a:ea typeface="Arial"/>
                <a:cs typeface="Arial"/>
                <a:sym typeface="Arial"/>
              </a:rPr>
              <a:t>YAML Header</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Begin with </a:t>
            </a:r>
            <a:r>
              <a:rPr lang="en" sz="1100">
                <a:solidFill>
                  <a:srgbClr val="188038"/>
                </a:solidFill>
                <a:latin typeface="Roboto Mono"/>
                <a:ea typeface="Roboto Mono"/>
                <a:cs typeface="Roboto Mono"/>
                <a:sym typeface="Roboto Mono"/>
              </a:rPr>
              <a:t>---</a:t>
            </a:r>
            <a:r>
              <a:rPr lang="en" sz="1100">
                <a:latin typeface="Arial"/>
                <a:ea typeface="Arial"/>
                <a:cs typeface="Arial"/>
                <a:sym typeface="Arial"/>
              </a:rPr>
              <a:t> (optional but recommended).</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Ensures it's a YAML file.</a:t>
            </a:r>
            <a:endParaRPr sz="1100">
              <a:latin typeface="Arial"/>
              <a:ea typeface="Arial"/>
              <a:cs typeface="Arial"/>
              <a:sym typeface="Arial"/>
            </a:endParaRPr>
          </a:p>
          <a:p>
            <a:pPr indent="0" lvl="0" marL="45720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Play Level Keys</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b="1" lang="en" sz="1100">
                <a:solidFill>
                  <a:srgbClr val="188038"/>
                </a:solidFill>
                <a:latin typeface="Roboto Mono"/>
                <a:ea typeface="Roboto Mono"/>
                <a:cs typeface="Roboto Mono"/>
                <a:sym typeface="Roboto Mono"/>
              </a:rPr>
              <a:t>name</a:t>
            </a:r>
            <a:r>
              <a:rPr lang="en" sz="1100">
                <a:latin typeface="Arial"/>
                <a:ea typeface="Arial"/>
                <a:cs typeface="Arial"/>
                <a:sym typeface="Arial"/>
              </a:rPr>
              <a:t>: A human-readable description of the play.</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solidFill>
                  <a:srgbClr val="188038"/>
                </a:solidFill>
                <a:latin typeface="Roboto Mono"/>
                <a:ea typeface="Roboto Mono"/>
                <a:cs typeface="Roboto Mono"/>
                <a:sym typeface="Roboto Mono"/>
              </a:rPr>
              <a:t>hosts</a:t>
            </a:r>
            <a:r>
              <a:rPr lang="en" sz="1100">
                <a:latin typeface="Arial"/>
                <a:ea typeface="Arial"/>
                <a:cs typeface="Arial"/>
                <a:sym typeface="Arial"/>
              </a:rPr>
              <a:t>: The target group of hosts.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solidFill>
                  <a:srgbClr val="188038"/>
                </a:solidFill>
                <a:latin typeface="Roboto Mono"/>
                <a:ea typeface="Roboto Mono"/>
                <a:cs typeface="Roboto Mono"/>
                <a:sym typeface="Roboto Mono"/>
              </a:rPr>
              <a:t>become</a:t>
            </a:r>
            <a:r>
              <a:rPr lang="en" sz="1100">
                <a:latin typeface="Arial"/>
                <a:ea typeface="Arial"/>
                <a:cs typeface="Arial"/>
                <a:sym typeface="Arial"/>
              </a:rPr>
              <a:t>: Privilege escalation for tasks requiring admin access.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solidFill>
                  <a:srgbClr val="188038"/>
                </a:solidFill>
                <a:latin typeface="Roboto Mono"/>
                <a:ea typeface="Roboto Mono"/>
                <a:cs typeface="Roboto Mono"/>
                <a:sym typeface="Roboto Mono"/>
              </a:rPr>
              <a:t>vars</a:t>
            </a:r>
            <a:r>
              <a:rPr lang="en" sz="1100">
                <a:latin typeface="Arial"/>
                <a:ea typeface="Arial"/>
                <a:cs typeface="Arial"/>
                <a:sym typeface="Arial"/>
              </a:rPr>
              <a:t>: Define variables at the play level.</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solidFill>
                  <a:srgbClr val="188038"/>
                </a:solidFill>
                <a:latin typeface="Roboto Mono"/>
                <a:ea typeface="Roboto Mono"/>
                <a:cs typeface="Roboto Mono"/>
                <a:sym typeface="Roboto Mono"/>
              </a:rPr>
              <a:t>Gather_facts:</a:t>
            </a:r>
            <a:r>
              <a:rPr lang="en" sz="1100">
                <a:latin typeface="Arial"/>
                <a:ea typeface="Arial"/>
                <a:cs typeface="Arial"/>
                <a:sym typeface="Arial"/>
              </a:rPr>
              <a:t> whether to fetch </a:t>
            </a:r>
            <a:r>
              <a:rPr lang="en" sz="1100">
                <a:latin typeface="Arial"/>
                <a:ea typeface="Arial"/>
                <a:cs typeface="Arial"/>
                <a:sym typeface="Arial"/>
              </a:rPr>
              <a:t>target</a:t>
            </a:r>
            <a:r>
              <a:rPr lang="en" sz="1100">
                <a:latin typeface="Arial"/>
                <a:ea typeface="Arial"/>
                <a:cs typeface="Arial"/>
                <a:sym typeface="Arial"/>
              </a:rPr>
              <a:t> server facts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solidFill>
                  <a:srgbClr val="188038"/>
                </a:solidFill>
                <a:latin typeface="Roboto Mono"/>
                <a:ea typeface="Roboto Mono"/>
                <a:cs typeface="Roboto Mono"/>
                <a:sym typeface="Roboto Mono"/>
              </a:rPr>
              <a:t>tasks</a:t>
            </a:r>
            <a:r>
              <a:rPr lang="en" sz="1100">
                <a:latin typeface="Arial"/>
                <a:ea typeface="Arial"/>
                <a:cs typeface="Arial"/>
                <a:sym typeface="Arial"/>
              </a:rPr>
              <a:t>: Define steps to perform on target hosts.</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900">
              <a:solidFill>
                <a:srgbClr val="188038"/>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Sections of Ansible Playbook</a:t>
            </a:r>
            <a:endParaRPr/>
          </a:p>
        </p:txBody>
      </p:sp>
      <p:sp>
        <p:nvSpPr>
          <p:cNvPr id="108" name="Google Shape;108;p21"/>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Arial"/>
                <a:ea typeface="Arial"/>
                <a:cs typeface="Arial"/>
                <a:sym typeface="Arial"/>
              </a:rPr>
              <a:t>Task Level Keys</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b="1" lang="en" sz="1100">
                <a:solidFill>
                  <a:srgbClr val="188038"/>
                </a:solidFill>
                <a:latin typeface="Roboto Mono"/>
                <a:ea typeface="Roboto Mono"/>
                <a:cs typeface="Roboto Mono"/>
                <a:sym typeface="Roboto Mono"/>
              </a:rPr>
              <a:t>name</a:t>
            </a:r>
            <a:r>
              <a:rPr lang="en" sz="1100">
                <a:latin typeface="Arial"/>
                <a:ea typeface="Arial"/>
                <a:cs typeface="Arial"/>
                <a:sym typeface="Arial"/>
              </a:rPr>
              <a:t>: Describe what the task does.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solidFill>
                  <a:srgbClr val="188038"/>
                </a:solidFill>
                <a:latin typeface="Roboto Mono"/>
                <a:ea typeface="Roboto Mono"/>
                <a:cs typeface="Roboto Mono"/>
                <a:sym typeface="Roboto Mono"/>
              </a:rPr>
              <a:t>module_name</a:t>
            </a:r>
            <a:r>
              <a:rPr lang="en" sz="1100">
                <a:latin typeface="Arial"/>
                <a:ea typeface="Arial"/>
                <a:cs typeface="Arial"/>
                <a:sym typeface="Arial"/>
              </a:rPr>
              <a:t>: Specifies the Ansible module to use (e.g., </a:t>
            </a:r>
            <a:r>
              <a:rPr lang="en" sz="1100">
                <a:solidFill>
                  <a:srgbClr val="188038"/>
                </a:solidFill>
                <a:latin typeface="Roboto Mono"/>
                <a:ea typeface="Roboto Mono"/>
                <a:cs typeface="Roboto Mono"/>
                <a:sym typeface="Roboto Mono"/>
              </a:rPr>
              <a:t>yum</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apt</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copy</a:t>
            </a:r>
            <a:r>
              <a:rPr lang="en" sz="1100">
                <a:latin typeface="Arial"/>
                <a:ea typeface="Arial"/>
                <a:cs typeface="Arial"/>
                <a:sym typeface="Arial"/>
              </a:rPr>
              <a: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Parameters</a:t>
            </a:r>
            <a:r>
              <a:rPr lang="en" sz="1100">
                <a:latin typeface="Arial"/>
                <a:ea typeface="Arial"/>
                <a:cs typeface="Arial"/>
                <a:sym typeface="Arial"/>
              </a:rPr>
              <a:t>: Pass module-specific options.</a:t>
            </a:r>
            <a:br>
              <a:rPr lang="en" sz="1100">
                <a:latin typeface="Arial"/>
                <a:ea typeface="Arial"/>
                <a:cs typeface="Arial"/>
                <a:sym typeface="Arial"/>
              </a:rPr>
            </a:br>
            <a:br>
              <a:rPr lang="en" sz="1100">
                <a:latin typeface="Arial"/>
                <a:ea typeface="Arial"/>
                <a:cs typeface="Arial"/>
                <a:sym typeface="Arial"/>
              </a:rPr>
            </a:br>
            <a:endParaRPr sz="1100">
              <a:latin typeface="Arial"/>
              <a:ea typeface="Arial"/>
              <a:cs typeface="Arial"/>
              <a:sym typeface="Arial"/>
            </a:endParaRPr>
          </a:p>
          <a:p>
            <a:pPr indent="0" lvl="0" marL="0" marR="0" rtl="0" algn="l">
              <a:lnSpc>
                <a:spcPct val="115000"/>
              </a:lnSpc>
              <a:spcBef>
                <a:spcPts val="120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900">
              <a:solidFill>
                <a:srgbClr val="188038"/>
              </a:solidFill>
              <a:latin typeface="Roboto Mono"/>
              <a:ea typeface="Roboto Mono"/>
              <a:cs typeface="Roboto Mono"/>
              <a:sym typeface="Roboto Mono"/>
            </a:endParaRPr>
          </a:p>
        </p:txBody>
      </p:sp>
      <p:sp>
        <p:nvSpPr>
          <p:cNvPr id="109" name="Google Shape;109;p21"/>
          <p:cNvSpPr txBox="1"/>
          <p:nvPr/>
        </p:nvSpPr>
        <p:spPr>
          <a:xfrm>
            <a:off x="5211525" y="714525"/>
            <a:ext cx="3822900" cy="447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name: Install and configure Apache on web servers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hosts: webservers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become: yes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vars: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httpd_package: httpd</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document_root: /var/www/html</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tasks: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Install Apache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yum:</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name: "{{ httpd_package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present</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Ensure Apache is running</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service:</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name: "{{ httpd_package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started</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enabled: yes</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Deploy index.html</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copy:</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content: "Welcome to Ansible-managed web server"</a:t>
            </a:r>
            <a:endParaRPr sz="900">
              <a:solidFill>
                <a:srgbClr val="188038"/>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900">
                <a:solidFill>
                  <a:srgbClr val="188038"/>
                </a:solidFill>
                <a:latin typeface="Roboto Mono"/>
                <a:ea typeface="Roboto Mono"/>
                <a:cs typeface="Roboto Mono"/>
                <a:sym typeface="Roboto Mono"/>
              </a:rPr>
              <a:t>        dest: "{{ document_root }}/index.html"</a:t>
            </a:r>
            <a:endParaRPr sz="900">
              <a:solidFill>
                <a:srgbClr val="188038"/>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