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Old Standard TT"/>
      <p:regular r:id="rId45"/>
      <p:bold r:id="rId46"/>
      <p:italic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47E966-E5CC-427C-8583-56283209B6FC}">
  <a:tblStyle styleId="{5247E966-E5CC-427C-8583-56283209B6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0F80005-F999-4E05-881D-844FE39D484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OldStandardTT-bold.fntdata"/><Relationship Id="rId45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regular.fntdata"/><Relationship Id="rId47" Type="http://schemas.openxmlformats.org/officeDocument/2006/relationships/font" Target="fonts/OldStandardTT-italic.fntdata"/><Relationship Id="rId49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7dcb01c43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7dcb01c4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7dcb01c43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7dcb01c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7dcb01c43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7dcb01c4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7dcb01c43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7dcb01c4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7dcb01c43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7dcb01c4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dcb01c43_0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7dcb01c4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dcb01c43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7dcb01c4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dcb01c43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7dcb01c4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dcb01c43_0_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7dcb01c4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7dcb01c43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7dcb01c4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7dcb01c43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7dcb01c4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7dcb01c43_0_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7dcb01c4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7dcb01c43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7dcb01c4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7dcb01c43_0_2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7dcb01c4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7dcb01c43_0_2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7dcb01c4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7dcb01c43_0_2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7dcb01c4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7dcb01c43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7dcb01c4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7dcb01c43_0_2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7dcb01c4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5e5b996d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5e5b99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851766b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851766b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dcb01c4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7dcb01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851766b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851766b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851766b0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851766b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7dcb01c43_0_1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7dcb01c4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851766b0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851766b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851766b0d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851766b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851766b0d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851766b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851766b0d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851766b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851766b0d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851766b0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851766b0d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851766b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7dcb01c43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7dcb01c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7dcb01c43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7dcb01c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7dcb01c4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7dcb01c4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7dcb01c43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7dcb01c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Provisioning Automation with Terraform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Ankur Jain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71675"/>
            <a:ext cx="39999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is an open-source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Infrastructure as Code (IaC)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tool developed by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HashiCorp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, designed to automate the provisioning and management of cloud, on-premises, and hybrid infrastructure.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It enables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declarative configuration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, allowing users to define their desired infrastructure state using a simple, human-readable language called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HashiCorp Configuration Language (HCL)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Terraform is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provider-agnostic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, supporting major cloud platforms like AWS, Azure, Google Cloud, and on-prem solutions such as VMware or OpenStack.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By maintaining a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, Terraform ensures that the infrastructure aligns with the defined configuration, making it easy to detect and reconcile changes.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vs Other Provisioning Tools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{5247E966-E5CC-427C-8583-56283209B6FC}</a:tableStyleId>
              </a:tblPr>
              <a:tblGrid>
                <a:gridCol w="1319325"/>
                <a:gridCol w="1299400"/>
                <a:gridCol w="1398975"/>
                <a:gridCol w="1166700"/>
                <a:gridCol w="8481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Feature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Terraform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AWS CloudFormation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Azure ARM Templates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Pulumi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Google Deployment Manager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Provider Support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Multi-provider (AWS, Azure, GCP, VMware, etc.)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AWS-specific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Azure-specific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Multi-cloud (AWS, Azure, GCP, etc.)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GCP-specific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State Management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Managed via state files (local/remote backends)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state file, managed within AWS system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state file, managed within Azure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Manages state internally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explicit state file, config within GCP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Execution Plan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Previews changes with a detailed plan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explicit plan, directly applies changes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explicit plan, directly applies changes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Generates plans based on code execution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explicit plan, changes applied directly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Community &amp; Ecosystem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Large community, extensive open-source modules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AWS-focused community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Azure-focused community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Growing community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GCP-focused community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23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{70F80005-F999-4E05-881D-844FE39D4843}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23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{70F80005-F999-4E05-881D-844FE39D4843}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Google Shape;121;p23"/>
          <p:cNvGraphicFramePr/>
          <p:nvPr/>
        </p:nvGraphicFramePr>
        <p:xfrm>
          <a:off x="457200" y="78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{70F80005-F999-4E05-881D-844FE39D4843}</a:tableStyleId>
              </a:tblPr>
              <a:tblGrid>
                <a:gridCol w="495300"/>
              </a:tblGrid>
              <a:tr h="2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Google Shape;122;p23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{70F80005-F999-4E05-881D-844FE39D4843}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Features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935775"/>
            <a:ext cx="7858200" cy="4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Multi-Cloud Support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Unified interface to manage resources across multiple providers.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Infrastructure as Code (IaC):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Uses a declarative configuration language, </a:t>
            </a:r>
            <a:r>
              <a:rPr b="1" lang="en" sz="800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, making infrastructure changes version-controlled and repeatable.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Resource Graph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Automatically determines dependencies and plans actions accordingly.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Modularity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Reusable code through modules for consistent infrastructure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Execution Plan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Previews actions before execution for better control.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Version Control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Tracks infrastructure changes via state files.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Working Principle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71675"/>
            <a:ext cx="74400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operates on the principle of managing infrastructure declaratively. Here’s a detailed breakdown of how it works, focusing on the role of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how Terraform handles drifts between the desired, actual, and current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terraform.tfstate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 is a critical component in how Terraform tracks infrastructure. It helps Terraform maintain the following states: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Desired State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Defined in the Terraform configuration files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Represents what the infrastructure should look like after applying the changes.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Current State (State File)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Captures the last known state of the infrastructure as managed by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Includes metadata like resource IDs, attributes, and dependencies.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Actual State (Live Infrastructure)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real-time configuration and status of the infrastructure in the provider (e.g., cloud platform).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Lifecycle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Write Configuration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Users define the desired infrastructure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using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Configurations specify resources, dependencies, and parameters like instance types, regions, and networks.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Initialize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downloads necessary provider plugins to interact with the specified infrastructure platforms (e.g., AWS, Azure, GCP).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Plan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plan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compares the desired state defined in the configuration files against the current state in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generates an execution plan showing what changes (create, update, delete) will be made to achieve the desired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Apply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the plan, creating, updating, or deleting resources to match the desired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After applying changes, Terraform updates the state file to reflect the new current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Destroy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destroy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Deletes all resources defined in the configuration file, ensuring infrastructure cleanup.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Terraform</a:t>
            </a:r>
            <a:endParaRPr/>
          </a:p>
        </p:txBody>
      </p:sp>
      <p:sp>
        <p:nvSpPr>
          <p:cNvPr id="146" name="Google Shape;146;p27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Installation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Installation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installation is fairly easy process, Terraform can be installed using official binary from below link: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https://developer.hashicorp.com/terraform/tutorials/aws-get-started/install-cli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Terraform</a:t>
            </a:r>
            <a:endParaRPr/>
          </a:p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File structure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use cases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Inputs/Outputs</a:t>
            </a:r>
            <a:endParaRPr/>
          </a:p>
        </p:txBody>
      </p:sp>
      <p:sp>
        <p:nvSpPr>
          <p:cNvPr id="164" name="Google Shape;164;p30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Variables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Passing Variable Values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outputs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Variables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Variables are placeholders for values that are passed into Terraform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Benefits of using variables: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Makes configurations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reusable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Simplifies updates by avoiding hard-coded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Improves collaboration by abstracting sensitive or environment-specific details.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Types of Variables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Single line of 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Numeric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Array of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Key-value pairs.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Introduction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Setting up Terraform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Basics of Terraform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Inputs/Outputs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conditionals and loops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modules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state management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1600"/>
              </a:spcAft>
              <a:buSzPts val="1000"/>
              <a:buChar char="●"/>
            </a:pPr>
            <a:r>
              <a:rPr lang="en" sz="1000"/>
              <a:t>Managing multiple environments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 Assignment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44900" y="1012375"/>
            <a:ext cx="7440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Ways to Assign Values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Command-Line Flags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-var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during execution: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 "region=us-east-1"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Variable Files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Store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.tfvars.json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-var-file="example.tfvars"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Environment Variables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TF_VAR_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prefix: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export TF_VAR_region="us-east-1"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Default Value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Defined in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block.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Outputs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Outputs provide data from your infrastructure to use elsewhere or for debugging.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Common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Sharing outputs with other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Displaying important information after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retrieve outputs: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 instance_public_ip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 and Looping</a:t>
            </a:r>
            <a:endParaRPr/>
          </a:p>
        </p:txBody>
      </p:sp>
      <p:sp>
        <p:nvSpPr>
          <p:cNvPr id="188" name="Google Shape;188;p34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Count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for_each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dynamic blocks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Conditionals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looping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provides mechanisms for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repeating tasks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managing multiple resources efficiently.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of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loops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allows for dynamic creation of multiple resources, saving time and reducing redundancy.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supports loops using: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Repeats resources a specific number of times based on an integer value.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Iterates over a collection to create multiple resources.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Dynamic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Allows for repeating nested blocks within a resource dynamically based on a collection.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/>
              <a:t> meta-argument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used to create multiple instances of a resource based on an integer.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Example: Creating Multiple EC2 Instances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count = 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"ami-12345678"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"example-${count.index}"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for-each</a:t>
            </a:r>
            <a:r>
              <a:rPr lang="en"/>
              <a:t> meta-argument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used when working with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complex data structures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(maps, sets, or lists) to create resources based on each element of the collection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Example: Creating Resources from a Map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 "subnets"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type = map(string)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default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"subnet1" = "10.0.1.0/24"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"subnet2" = "10.0.2.0/24"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"aws_subnet" "example"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for_each = var.subnets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vpc_id   = "vpc-12345678"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cidr_block = each.value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availability_zone = "us-east-1a"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each.key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Dynamic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942425"/>
            <a:ext cx="7114800" cy="3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Dynamic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are used to generate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repeating nested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within a resource based on a collection of items.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Useful for resources where you have repeating nested structures like security group rules, subnets, or any block that can repeat.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Dynamic Block for Security Group Rules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"aws_security_group" "example"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       = "example-sg"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description = "Example Security Group"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dynamic "ingress"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for_each = var.ingress_rules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content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cidr_blocks = [ingress.value.cidr_block]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 = ingress.value.from_port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 = ingress.value.to_port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 = ingress.value.protocol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4725375" y="352412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Dynamic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942425"/>
            <a:ext cx="7114800" cy="3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 "ingress_rules"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type = list(object({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cidr_block = string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from_port  = number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to_port    = number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   = string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}))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default = [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 = "0.0.0.0/0"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= 80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= 80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= "tcp"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 = "0.0.0.0/0"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= 22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= 22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= "tcp"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4725375" y="352412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Conditionals allow logic-based configurations in Terraform to adapt resource or variable values dynamically.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Toggling features (e.g., enabling/disabling resources).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Setting environment-specific values (e.g., production vs. development).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     Key Syntax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100">
                <a:highlight>
                  <a:srgbClr val="999999"/>
                </a:highlight>
                <a:latin typeface="Arial"/>
                <a:ea typeface="Arial"/>
                <a:cs typeface="Arial"/>
                <a:sym typeface="Arial"/>
              </a:rPr>
              <a:t>condition ? true_value : false_value</a:t>
            </a: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 Example: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         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0" y="3606998"/>
            <a:ext cx="7008427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3" name="Google Shape;233;p41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are Terraform Modules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Modules Usage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Using remote modules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is IAC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What is Terraform</a:t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Terraform module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container for multiple resources that are used together. Modules allow you to organize and reuse your configuration across projects and teams.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modules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Reusability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Avoid duplicating code by using the same module in multiple places.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Organization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Break down complex configurations into manageable units.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Apply the same standards and practices across projects.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 Usage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module "example_instance"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source          = "./modules/example"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ami_id          = "ami-12345678"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  = "t2.micro"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instance_name   = "ExampleInstance"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 "instance_id"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value = module.example_instance.instance_id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Management</a:t>
            </a:r>
            <a:endParaRPr/>
          </a:p>
        </p:txBody>
      </p:sp>
      <p:sp>
        <p:nvSpPr>
          <p:cNvPr id="251" name="Google Shape;251;p44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Remote Backend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State Locking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state intraction</a:t>
            </a:r>
            <a:endParaRPr sz="1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Remote state management involves storing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state file in a remote backend instead of the local disk. This approach is essential for collaboration, consistency, and security in multi-user or team environments.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State Remote Management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Multiple team members can work on the same infrastructure while sharing a single source of truth.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Centralized state ensures all users have access to the latest infrastructure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Backups: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Many remote backends provide automatic backups and versioning.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Remote backends can encrypt the state file and use access controls.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Amazon S3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backend config can also be passed using custom .tfvars file using below command: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 -backend-config=backend-config.tfvrs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Locking</a:t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11700" y="690150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State locking prevents multiple users from modifying the state file simultaneously, which could corrupt the file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S3 backend locking can be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enabled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using DynamoDB table.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Enabling state locking in dynamodb for s3 backend: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DynamoDB table for locking: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 AWS Management Console: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table with the name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terraform-lock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LockID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as the partition key (string type).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Configure Terraform: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dynamodb_table = "terraform-lock"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a manually created resource using TF</a:t>
            </a:r>
            <a:endParaRPr/>
          </a:p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>
            <a:off x="311700" y="1091050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Terraform Import: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Import is a feature that allows you to bring existing infrastructure resources into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state file. This is useful for managing infrastructure that was created outside of Terraform or when migrating to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 How Does Terraform Import Work: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Import adds an existing resource to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but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not the configuration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After the import, you must manually write the resource configuration in your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to match the imported resource.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import [options] &lt;RESOURCE_TYPE.NAME&gt; &lt;RESOURCE_ID&gt;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Verify the Import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Unm</a:t>
            </a:r>
            <a:r>
              <a:rPr lang="en"/>
              <a:t>anage a TF created resource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311700" y="1091050"/>
            <a:ext cx="71148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Terraform State rm: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command removes a resource from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state file without destroying the resource itself. This makes Terraform "forget" the resource, effectively unmanaging 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 &lt;RESOURCE_ADDRESS&gt;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Verify the Resource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Environment IAC Management</a:t>
            </a:r>
            <a:endParaRPr/>
          </a:p>
        </p:txBody>
      </p:sp>
      <p:sp>
        <p:nvSpPr>
          <p:cNvPr id="287" name="Google Shape;287;p50"/>
          <p:cNvSpPr txBox="1"/>
          <p:nvPr>
            <p:ph idx="2" type="body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Using </a:t>
            </a:r>
            <a:r>
              <a:rPr lang="en" sz="1300"/>
              <a:t>separate</a:t>
            </a:r>
            <a:r>
              <a:rPr lang="en" sz="1300"/>
              <a:t> tfvars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Using Terraform workspaces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IAC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Life Before IAC and Issues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Manual provisioning of infrastructure was time-consuming and error-prone.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Lack of consistency across environments (dev, test, production).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Hard to scale: manual configuration couldn't meet the demands of rapid growth.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Troubleshooting and debugging were difficult due to undocumented changes.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Limited collaboration: Infrastructure knowledge often stayed within specific teams or individuals.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Recovery was slow and cumbersome in case of failures due to lack of automation.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How IAC Solved the Problems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Automation: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Provision infrastructure automatically, reducing human errors.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Ensures identical setups across all environments.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Scalability: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Makes scaling up or down seamless with minimal effort.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Version Control: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Infrastructure configurations can be managed like application code (Git, etc.).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Teams can work together on infrastructure using familiar development workflows.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Efficiency: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Faster setup of environments and disaster recovery.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58225"/>
            <a:ext cx="7599300" cy="4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Broad Categories of IAC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Ad Hoc Scripts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Simple scripts (e.g., Bash, Python) automate manual tasks.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Quick to create, uses general-purpose languages.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Hard to maintain, lacks standardization, and isn't scalable for large infrastructures.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Configuration Management Tools: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Examples: Ansible, Chef, Puppet.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Automate software installation and configuration on existing servers.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Benefits: Enforces idempotence, ensures consistency, and supports distributed environments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Server Templating Tools: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Examples: Docker, Packer, Vagrant.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reusable server images (VMs or containers) for consistent deployments.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Supports immutable infrastructure, reducing drift and manual changes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24700"/>
            <a:ext cx="7599300" cy="4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Broad Categories of IAC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Orchestration Tools: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Examples: Kubernetes, Docker Swarm, Nomad.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Manage deployments, scaling, and networking of servers or containers.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Handles tasks like auto-scaling, load balancing, and service discovery.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Provisioning Tools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Examples: Terraform, CloudFormation, Pulumi.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Automate creation of infrastructure (servers, networks, databases).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Enables declarative infrastructure definitions for scalability and reproducibility.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