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Old Standard TT"/>
      <p:regular r:id="rId62"/>
      <p:bold r:id="rId63"/>
      <p:italic r:id="rId64"/>
    </p:embeddedFont>
    <p:embeddedFont>
      <p:font typeface="Roboto Mono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5245DA-EBFA-4C08-B392-98B1344559A6}">
  <a:tblStyle styleId="{465245DA-EBFA-4C08-B392-98B134455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2D601B9-6C2A-4BF0-A439-E1376628A29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ldStandardTT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OldStandardTT-italic.fntdata"/><Relationship Id="rId63" Type="http://schemas.openxmlformats.org/officeDocument/2006/relationships/font" Target="fonts/OldStandardTT-bold.fntdata"/><Relationship Id="rId22" Type="http://schemas.openxmlformats.org/officeDocument/2006/relationships/slide" Target="slides/slide16.xml"/><Relationship Id="rId66" Type="http://schemas.openxmlformats.org/officeDocument/2006/relationships/font" Target="fonts/RobotoMono-bold.fntdata"/><Relationship Id="rId21" Type="http://schemas.openxmlformats.org/officeDocument/2006/relationships/slide" Target="slides/slide15.xml"/><Relationship Id="rId65" Type="http://schemas.openxmlformats.org/officeDocument/2006/relationships/font" Target="fonts/RobotoMono-regular.fntdata"/><Relationship Id="rId24" Type="http://schemas.openxmlformats.org/officeDocument/2006/relationships/slide" Target="slides/slide18.xml"/><Relationship Id="rId68" Type="http://schemas.openxmlformats.org/officeDocument/2006/relationships/font" Target="fonts/RobotoMono-boldItalic.fntdata"/><Relationship Id="rId23" Type="http://schemas.openxmlformats.org/officeDocument/2006/relationships/slide" Target="slides/slide17.xml"/><Relationship Id="rId67" Type="http://schemas.openxmlformats.org/officeDocument/2006/relationships/font" Target="fonts/RobotoMono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7dcb01c43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7dcb01c4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7dcb01c43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7dcb01c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7dcb01c43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7dcb01c4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7dcb01c43_0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7dcb01c4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7dcb01c43_0_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7dcb01c4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7dcb01c43_0_1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7dcb01c4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7dcb01c43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7dcb01c4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7dcb01c43_0_1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7dcb01c4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7dcb01c43_0_1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7dcb01c4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7dcb01c43_0_2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7dcb01c4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7dcb01c43_0_2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7dcb01c4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7dcb01c43_0_2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7dcb01c4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7dcb01c43_0_2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7dcb01c4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7dcb01c43_0_2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7dcb01c4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7dcb01c43_0_2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7dcb01c4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7dcb01c43_0_2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7dcb01c43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7dcb01c43_0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7dcb01c4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7dcb01c43_0_2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7dcb01c4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5e5b996d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5e5b996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851766b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851766b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dcb01c4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7dcb01c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851766b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851766b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851766b0d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851766b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7dcb01c43_0_1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7dcb01c4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851766b0d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851766b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851766b0d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851766b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851766b0d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851766b0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851766b0d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851766b0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851766b0d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851766b0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851766b0d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851766b0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851766b0d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1851766b0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851766b0d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851766b0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851766b0d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851766b0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851766b0d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1851766b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851766b0d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851766b0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851766b0d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851766b0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851766b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851766b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851766b0d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851766b0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851766b0d_0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851766b0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851766b0d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1851766b0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851766b0d_0_1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851766b0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851766b0d_0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851766b0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851766b0d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851766b0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1851766b0d_0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1851766b0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851766b0d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851766b0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851766b0d_0_1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851766b0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851766b0d_0_1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851766b0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7dcb01c43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7dcb01c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7dcb01c43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7dcb01c4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7dcb01c43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7dcb01c4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7dcb01c43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7dcb01c4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Provisioning Automation with Terraform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Ankur Jain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Terraform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71675"/>
            <a:ext cx="39999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Terraform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 is an open-source </a:t>
            </a:r>
            <a:r>
              <a:rPr b="1" lang="en" sz="900">
                <a:latin typeface="Arial"/>
                <a:ea typeface="Arial"/>
                <a:cs typeface="Arial"/>
                <a:sym typeface="Arial"/>
              </a:rPr>
              <a:t>Infrastructure as Code (IaC)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 tool developed by </a:t>
            </a:r>
            <a:r>
              <a:rPr b="1" lang="en" sz="900">
                <a:latin typeface="Arial"/>
                <a:ea typeface="Arial"/>
                <a:cs typeface="Arial"/>
                <a:sym typeface="Arial"/>
              </a:rPr>
              <a:t>HashiCorp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, designed to automate the provisioning and management of cloud, on-premises, and hybrid infrastructure.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It enables </a:t>
            </a:r>
            <a:r>
              <a:rPr b="1" lang="en" sz="900">
                <a:latin typeface="Arial"/>
                <a:ea typeface="Arial"/>
                <a:cs typeface="Arial"/>
                <a:sym typeface="Arial"/>
              </a:rPr>
              <a:t>declarative configuration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, allowing users to define their desired infrastructure state using a simple, human-readable language called </a:t>
            </a:r>
            <a:r>
              <a:rPr b="1" lang="en" sz="900">
                <a:latin typeface="Arial"/>
                <a:ea typeface="Arial"/>
                <a:cs typeface="Arial"/>
                <a:sym typeface="Arial"/>
              </a:rPr>
              <a:t>HashiCorp Configuration Language (HCL)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Terraform is </a:t>
            </a:r>
            <a:r>
              <a:rPr b="1" lang="en" sz="900">
                <a:latin typeface="Arial"/>
                <a:ea typeface="Arial"/>
                <a:cs typeface="Arial"/>
                <a:sym typeface="Arial"/>
              </a:rPr>
              <a:t>provider-agnostic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, supporting major cloud platforms like AWS, Azure, Google Cloud, and on-prem solutions such as VMware or OpenStack.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By maintaining a </a:t>
            </a:r>
            <a:r>
              <a:rPr b="1" lang="en" sz="90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, Terraform ensures that the infrastructure aligns with the defined configuration, making it easy to detect and reconcile changes.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vs Other Provisioning Tools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{465245DA-EBFA-4C08-B392-98B1344559A6}</a:tableStyleId>
              </a:tblPr>
              <a:tblGrid>
                <a:gridCol w="1319325"/>
                <a:gridCol w="1299400"/>
                <a:gridCol w="1398975"/>
                <a:gridCol w="1166700"/>
                <a:gridCol w="8481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Feature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Terraform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AWS CloudFormation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Azure ARM Templates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Pulumi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Google Deployment Manager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Provider Support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Multi-provider (AWS, Azure, GCP, VMware, etc.)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AWS-specific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Azure-specific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Multi-cloud (AWS, Azure, GCP, etc.)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GCP-specific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State Management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Managed via state files (local/remote backends)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state file, managed within AWS system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state file, managed within Azure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Manages state internally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explicit state file, config within GCP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Execution Plan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Previews changes with a detailed plan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explicit plan, directly applies changes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explicit plan, directly applies changes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Generates plans based on code execution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explicit plan, changes applied directly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Community &amp; Ecosystem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Large community, extensive open-source modules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AWS-focused community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Azure-focused community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Growing community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GCP-focused community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" name="Google Shape;119;p23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{42D601B9-6C2A-4BF0-A439-E1376628A299}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0" name="Google Shape;120;p23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{42D601B9-6C2A-4BF0-A439-E1376628A299}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1" name="Google Shape;121;p23"/>
          <p:cNvGraphicFramePr/>
          <p:nvPr/>
        </p:nvGraphicFramePr>
        <p:xfrm>
          <a:off x="457200" y="78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{42D601B9-6C2A-4BF0-A439-E1376628A299}</a:tableStyleId>
              </a:tblPr>
              <a:tblGrid>
                <a:gridCol w="495300"/>
              </a:tblGrid>
              <a:tr h="2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2" name="Google Shape;122;p23"/>
          <p:cNvGraphicFramePr/>
          <p:nvPr/>
        </p:nvGraphicFramePr>
        <p:xfrm>
          <a:off x="4572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{42D601B9-6C2A-4BF0-A439-E1376628A299}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Features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935775"/>
            <a:ext cx="7858200" cy="4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Multi-Cloud Support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Unified interface to manage resources across multiple providers.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Infrastructure as Code (IaC):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Uses a declarative configuration language, </a:t>
            </a:r>
            <a:r>
              <a:rPr b="1" lang="en" sz="800">
                <a:latin typeface="Arial"/>
                <a:ea typeface="Arial"/>
                <a:cs typeface="Arial"/>
                <a:sym typeface="Arial"/>
              </a:rPr>
              <a:t>HCL (HashiCorp Configuration Language)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, making infrastructure changes version-controlled and repeatable.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Resource Graph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Automatically determines dependencies and plans actions accordingly.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Modularity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Reusable code through modules for consistent infrastructure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Execution Plan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Previews actions before execution for better control.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Version Control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Tracks infrastructure changes via state files.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Working Principle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71675"/>
            <a:ext cx="74400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operates on the principle of managing infrastructure declaratively. Here’s a detailed breakdown of how it works, focusing on the role of 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how Terraform handles drifts between the desired, actual, and current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terraform.tfstate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 is a critical component in how Terraform tracks infrastructure. It helps Terraform maintain the following states: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Desired State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Defined in the Terraform configuration files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Represents what the infrastructure should look like after applying the changes.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Current State (State File)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Captures the last known state of the infrastructure as managed by Terraform.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Includes metadata like resource IDs, attributes, and dependencies.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Actual State (Live Infrastructure)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real-time configuration and status of the infrastructure in the provider (e.g., cloud platform).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Lifecycle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Write Configuration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Users define the desired infrastructure in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using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HCL (HashiCorp Configuration Language)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Configurations specify resources, dependencies, and parameters like instance types, regions, and networks.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Initialize 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init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downloads necessary provider plugins to interact with the specified infrastructure platforms (e.g., AWS, Azure, GCP).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Plan 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plan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compares the desired state defined in the configuration files against the current state in 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It generates an execution plan showing what changes (create, update, delete) will be made to achieve the desired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Apply 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Executes the plan, creating, updating, or deleting resources to match the desired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After applying changes, Terraform updates the state file to reflect the new current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Destroy 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destroy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Deletes all resources defined in the configuration file, ensuring infrastructure cleanup.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Terraform</a:t>
            </a:r>
            <a:endParaRPr/>
          </a:p>
        </p:txBody>
      </p:sp>
      <p:sp>
        <p:nvSpPr>
          <p:cNvPr id="146" name="Google Shape;146;p27"/>
          <p:cNvSpPr txBox="1"/>
          <p:nvPr>
            <p:ph idx="2" type="body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Installation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Installation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installation is fairly easy process, Terraform can be installed using official binary from below link: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latin typeface="Arial"/>
                <a:ea typeface="Arial"/>
                <a:cs typeface="Arial"/>
                <a:sym typeface="Arial"/>
              </a:rPr>
              <a:t>https://developer.hashicorp.com/terraform/tutorials/aws-get-started/install-cli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Terraform</a:t>
            </a:r>
            <a:endParaRPr/>
          </a:p>
        </p:txBody>
      </p:sp>
      <p:sp>
        <p:nvSpPr>
          <p:cNvPr id="158" name="Google Shape;158;p29"/>
          <p:cNvSpPr txBox="1"/>
          <p:nvPr>
            <p:ph idx="2" type="body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File structure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use cases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Inputs/Outputs</a:t>
            </a:r>
            <a:endParaRPr/>
          </a:p>
        </p:txBody>
      </p:sp>
      <p:sp>
        <p:nvSpPr>
          <p:cNvPr id="164" name="Google Shape;164;p30"/>
          <p:cNvSpPr txBox="1"/>
          <p:nvPr>
            <p:ph idx="2" type="body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Variables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Passing Variable Values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outputs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Variables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Variables are placeholders for values that are passed into Terraform configurations.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Benefits of using variables: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Makes configurations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dynamic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reusable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Simplifies updates by avoiding hard-coded values.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Improves collaboration by abstracting sensitive or environment-specific details.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Types of Variables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Single line of text.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Numeric values.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Array of values.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Key-value pairs.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Introduction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Setting up Terraform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Basics of Terraform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Inputs/Outputs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conditionals and loops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modules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state management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Managing multiple environments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Working with multiple providers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Provisioners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1600"/>
              </a:spcAft>
              <a:buSzPts val="1000"/>
              <a:buChar char="●"/>
            </a:pPr>
            <a:r>
              <a:rPr lang="en" sz="1000"/>
              <a:t>Misc. topics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Variable Assignment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44900" y="1012375"/>
            <a:ext cx="74400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Ways to Assign Values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Command-Line Flags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-var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during execution: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 -var "region=us-east-1"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Variable Files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Store in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.tfvars.json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 -var-file="example.tfvars"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Environment Variables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TF_VAR_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prefix: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export TF_VAR_region="us-east-1"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Default Value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Defined in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variable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block.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Outputs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Outputs provide data from your infrastructure to use elsewhere or for debugging.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Common use cases: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Sharing outputs with other configurations.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Displaying important information after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output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retrieve outputs: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output instance_public_ip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Conditionals and Looping</a:t>
            </a:r>
            <a:endParaRPr/>
          </a:p>
        </p:txBody>
      </p:sp>
      <p:sp>
        <p:nvSpPr>
          <p:cNvPr id="188" name="Google Shape;188;p34"/>
          <p:cNvSpPr txBox="1"/>
          <p:nvPr>
            <p:ph idx="2" type="body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Count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for_each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dynamic blocks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Conditionals</a:t>
            </a:r>
            <a:endParaRPr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looping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provides mechanisms for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repeating tasks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managing multiple resources efficiently.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of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loops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allows for dynamic creation of multiple resources, saving time and reducing redundancy.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supports loops using: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Repeats resources a specific number of times based on an integer value.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for_each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Iterates over a collection to create multiple resources.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Dynamic Blocks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Allows for repeating nested blocks within a resource dynamically based on a collection.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/>
              <a:t> meta-argument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used to create multiple instances of a resource based on an integer.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Example: Creating Multiple EC2 Instances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count = 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"ami-12345678"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"example-${count.index}"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for-each</a:t>
            </a:r>
            <a:r>
              <a:rPr lang="en"/>
              <a:t> meta-argument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for_each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used when working with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complex data structures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(maps, sets, or lists) to create resources based on each element of the collection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Example: Creating Resources from a Map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variable "subnets"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type = map(string)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default =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"subnet1" = "10.0.1.0/24"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"subnet2" = "10.0.2.0/24"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"aws_subnet" "example"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for_each = var.subnets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vpc_id   = "vpc-12345678"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cidr_block = each.value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availability_zone = "us-east-1a"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each.key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Dynamic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942425"/>
            <a:ext cx="7114800" cy="3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Dynamic Blocks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are used to generate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repeating nested blocks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within a resource based on a collection of items.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Useful for resources where you have repeating nested structures like security group rules, subnets, or any block that can repeat.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Dynamic Block for Security Group Rules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"aws_security_group" "example" {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        = "example-sg"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description = "Example Security Group"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dynamic "ingress" {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for_each = var.ingress_rules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content {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cidr_blocks = [ingress.value.cidr_block]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from_port   = ingress.value.from_port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to_port     = ingress.value.to_port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protocol    = ingress.value.protocol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4725375" y="3524125"/>
            <a:ext cx="382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Dynamic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942425"/>
            <a:ext cx="7114800" cy="3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variable "ingress_rules"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type = list(object({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cidr_block = string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from_port  = number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to_port    = number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protocol   = string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}))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default = [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cidr_block = "0.0.0.0/0"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from_port  = 80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to_port    = 80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protocol   = "tcp"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cidr_block = "0.0.0.0/0"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from_port  = 22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to_port    = 22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protocol   = "tcp"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9"/>
          <p:cNvSpPr txBox="1"/>
          <p:nvPr/>
        </p:nvSpPr>
        <p:spPr>
          <a:xfrm>
            <a:off x="4725375" y="3524125"/>
            <a:ext cx="382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Conditionals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Conditionals allow logic-based configurations in Terraform to adapt resource or variable values dynamically.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Example use cases: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Toggling features (e.g., enabling/disabling resources).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Setting environment-specific values (e.g., production vs. development).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      Key Syntax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1100">
                <a:highlight>
                  <a:srgbClr val="999999"/>
                </a:highlight>
                <a:latin typeface="Arial"/>
                <a:ea typeface="Arial"/>
                <a:cs typeface="Arial"/>
                <a:sym typeface="Arial"/>
              </a:rPr>
              <a:t>condition ? true_value : false_value</a:t>
            </a:r>
            <a:endParaRPr sz="1100">
              <a:highlight>
                <a:srgbClr val="99999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  Example: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           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99999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50" y="3606998"/>
            <a:ext cx="7008427" cy="10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Modules</a:t>
            </a:r>
            <a:endParaRPr/>
          </a:p>
        </p:txBody>
      </p:sp>
      <p:sp>
        <p:nvSpPr>
          <p:cNvPr id="233" name="Google Shape;233;p41"/>
          <p:cNvSpPr txBox="1"/>
          <p:nvPr>
            <p:ph idx="2" type="body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What are Terraform Modules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Modules Usage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Using remote modules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What is IAC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What is Terraform</a:t>
            </a:r>
            <a:endParaRPr sz="1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Modules</a:t>
            </a:r>
            <a:endParaRPr/>
          </a:p>
        </p:txBody>
      </p:sp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Terraform module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a container for multiple resources that are used together. Modules allow you to organize and reuse your configuration across projects and teams.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Below are some of the features of Terraform modules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Reusability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Avoid duplicating code by using the same module in multiple places.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Organization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Break down complex configurations into manageable units.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Consistency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Apply the same standards and practices across projects.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Modules Usage</a:t>
            </a:r>
            <a:endParaRPr/>
          </a:p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module "example_instance"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source          = "./modules/example"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ami_id          = "ami-12345678"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  = "t2.micro"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instance_name   = "ExampleInstance"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output "instance_id"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value = module.example_instance.instance_id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Management</a:t>
            </a:r>
            <a:endParaRPr/>
          </a:p>
        </p:txBody>
      </p:sp>
      <p:sp>
        <p:nvSpPr>
          <p:cNvPr id="251" name="Google Shape;251;p44"/>
          <p:cNvSpPr txBox="1"/>
          <p:nvPr>
            <p:ph idx="2" type="body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Remote Backend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State Locking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state </a:t>
            </a:r>
            <a:r>
              <a:rPr lang="en" sz="1300"/>
              <a:t>interaction</a:t>
            </a:r>
            <a:endParaRPr sz="13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Remote Management</a:t>
            </a:r>
            <a:endParaRPr/>
          </a:p>
        </p:txBody>
      </p:sp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Remote state management involves storing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state file in a remote backend instead of the local disk. This approach is essential for collaboration, consistency, and security in multi-user or team environments.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Below are some of the features of Terraform State Remote Management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Collaboration: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Multiple team members can work on the same infrastructure while sharing a single source of truth.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Consistency: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Centralized state ensures all users have access to the latest infrastructure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Backups: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Many remote backends provide automatic backups and versioning.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Security: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Remote backends can encrypt the state file and use access controls.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Remote Management</a:t>
            </a:r>
            <a:endParaRPr/>
          </a:p>
        </p:txBody>
      </p:sp>
      <p:sp>
        <p:nvSpPr>
          <p:cNvPr id="263" name="Google Shape;263;p46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Amazon S3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backend "s3"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bucket         = "my-terraform-state"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key            = "prod/terraform.tfstate"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region         = "us-east-1"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backend config can also be passed using custom .tfvars file using below command: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init -backend-config=backend-config.tfvrs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Locking</a:t>
            </a:r>
            <a:endParaRPr/>
          </a:p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>
            <a:off x="311700" y="690150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State locking prevents multiple users from modifying the state file simultaneously, which could corrupt the file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S3 backend locking can be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enabled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using DynamoDB table.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Enabling state locking in dynamodb for s3 backend: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 a DynamoDB table for locking: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 AWS Management Console: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 a table with the name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terraform-lock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LockID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as the partition key (string type).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Configure Terraform: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backend "s3"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bucket         = "my-terraform-state"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key            = "prod/terraform.tfstate"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region         = "us-east-1"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dynamodb_table = "terraform-lock"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a manually created resource using TF</a:t>
            </a:r>
            <a:endParaRPr/>
          </a:p>
        </p:txBody>
      </p:sp>
      <p:sp>
        <p:nvSpPr>
          <p:cNvPr id="275" name="Google Shape;275;p48"/>
          <p:cNvSpPr txBox="1"/>
          <p:nvPr>
            <p:ph idx="1" type="body"/>
          </p:nvPr>
        </p:nvSpPr>
        <p:spPr>
          <a:xfrm>
            <a:off x="311700" y="1091050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Terraform Import: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Import is a feature that allows you to bring existing infrastructure resources into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state file. This is useful for managing infrastructure that was created outside of Terraform or when migrating to Terraform.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 How Does Terraform Import Work: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Import adds an existing resource to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but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not the configuration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After the import, you must manually write the resource configuration in your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to match the imported resource.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Basic Syntax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import [options] &lt;RESOURCE_TYPE.NAME&gt; &lt;RESOURCE_ID&gt;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Verify the Import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list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Unm</a:t>
            </a:r>
            <a:r>
              <a:rPr lang="en"/>
              <a:t>anage a TF created resource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body"/>
          </p:nvPr>
        </p:nvSpPr>
        <p:spPr>
          <a:xfrm>
            <a:off x="311700" y="1091050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Terraform State rm: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rm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command removes a resource from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state file without destroying the resource itself. This makes Terraform "forget" the resource, effectively unmanaging it.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Basic Syntax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rm &lt;RESOURCE_ADDRESS&gt;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Verify the Resource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list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Environment IAC Management</a:t>
            </a:r>
            <a:endParaRPr/>
          </a:p>
        </p:txBody>
      </p:sp>
      <p:sp>
        <p:nvSpPr>
          <p:cNvPr id="287" name="Google Shape;287;p50"/>
          <p:cNvSpPr txBox="1"/>
          <p:nvPr>
            <p:ph idx="2" type="body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Using </a:t>
            </a:r>
            <a:r>
              <a:rPr lang="en" sz="1300"/>
              <a:t>separate</a:t>
            </a:r>
            <a:r>
              <a:rPr lang="en" sz="1300"/>
              <a:t> tfvars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Using Terraform workspaces</a:t>
            </a:r>
            <a:endParaRPr sz="13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Env in Terraform with .tfvars</a:t>
            </a:r>
            <a:endParaRPr/>
          </a:p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supports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multi-environment workflows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where each environment (like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dev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 can have its own variable and backend configurations.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for environment-specific variables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-backend-config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for environment-specific backend configurations, you can maintain isolated and reusable setups.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project/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main.tf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variables.tf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outputs.tf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providers.tf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environment/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dev/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dev.tfvars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dev_backend.tfvars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qa/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qa.tfvars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qa_backend.tfvars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prod/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    ├── prod.tfvars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    ├── prod_backend.tfvars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IAC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Env in Terraform with .tfvars</a:t>
            </a:r>
            <a:endParaRPr/>
          </a:p>
        </p:txBody>
      </p:sp>
      <p:sp>
        <p:nvSpPr>
          <p:cNvPr id="299" name="Google Shape;299;p52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Run terraform init with the backend configuration file for the target environment: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init -backend-config=environment/dev/dev_backend.tfvars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dynamically sets the backend configuration for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dev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environment.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Plan with Environment-Specific Variables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Generate a plan using the environment-specific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plan -var-file=environment/dev/dev.tfvars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Apply the Changes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Apply the plan using the same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 -var-file=environment/dev/dev.tfvars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Env with workspaces</a:t>
            </a:r>
            <a:endParaRPr/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workspaces are a built-in feature that allows you to manage multiple environments by isolating state files. Each workspace has its own state file, making it easy to manage resources for different environments 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dev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starts with a default workspace named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workspace new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command to create workspaces for each environment.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workspace new dev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the following command to see all available workspaces: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workspace list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Provider setup</a:t>
            </a:r>
            <a:endParaRPr/>
          </a:p>
        </p:txBody>
      </p:sp>
      <p:sp>
        <p:nvSpPr>
          <p:cNvPr id="311" name="Google Shape;311;p54"/>
          <p:cNvSpPr txBox="1"/>
          <p:nvPr>
            <p:ph idx="2" type="body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Need of multi provider setup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How to use multi provider</a:t>
            </a:r>
            <a:endParaRPr sz="13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Providers in Terraform</a:t>
            </a:r>
            <a:endParaRPr/>
          </a:p>
        </p:txBody>
      </p:sp>
      <p:sp>
        <p:nvSpPr>
          <p:cNvPr id="317" name="Google Shape;317;p55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provider aliases allow you to configure and use multiple instances of the same provider within the same configuration.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is useful when you need to interact with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Different accounts or regions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of the same provider.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It help us to manage resources across multiple AWS accounts or regions in the same configuration.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 define an alias for a provider, 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alias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argument inside the provider block.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provider "aws"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region = "us-east-1"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provider "aws"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alias  = "us-west"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region = "us-west-1"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Providers in Terraform</a:t>
            </a:r>
            <a:endParaRPr/>
          </a:p>
        </p:txBody>
      </p:sp>
      <p:sp>
        <p:nvSpPr>
          <p:cNvPr id="323" name="Google Shape;323;p56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When referencing an aliased provider in a resource block, 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provider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argument.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This uses the default AWS provider (us-east-1)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"aws_s3_bucket" "default_region"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bucket = "my-default-region-bucket"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acl    = "private"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This uses the aliased AWS provider (us-west-1)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"aws_s3_bucket" "west_region"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bucket   = "my-west-region-bucket"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acl      = "private"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provider = aws.us-west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Provisioners</a:t>
            </a:r>
            <a:endParaRPr/>
          </a:p>
        </p:txBody>
      </p:sp>
      <p:sp>
        <p:nvSpPr>
          <p:cNvPr id="329" name="Google Shape;329;p57"/>
          <p:cNvSpPr txBox="1"/>
          <p:nvPr>
            <p:ph idx="2" type="body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Introduction to Provisioners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File Provisioner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Local-exec Provisioner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Remote-exec Provisioner</a:t>
            </a:r>
            <a:endParaRPr sz="13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Provisioners</a:t>
            </a:r>
            <a:endParaRPr/>
          </a:p>
        </p:txBody>
      </p:sp>
      <p:sp>
        <p:nvSpPr>
          <p:cNvPr id="335" name="Google Shape;335;p58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Provisioners in Terraform are used to execute scripts or commands on a local or remote machine after a resource is created, updated, or destroyed. They can perform actions such as installing software, configuring resources, or bootstrapping servers.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Types of Provisioners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Local-Exec Provisioner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Executes commands locally on the machine running Terraform.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File Provisioner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Transfers files or directories from the local machine to the remote resource.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Remote-Exec Provisioner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Executes commands on the remote resource using SSH or WinRM.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Local-Exec Provisioner</a:t>
            </a:r>
            <a:endParaRPr/>
          </a:p>
        </p:txBody>
      </p:sp>
      <p:sp>
        <p:nvSpPr>
          <p:cNvPr id="341" name="Google Shape;341;p59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Local-Exec Provisioner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runs a command locally on the machine running Terraform.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provisioner "local-exec"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command = "echo ${self.public_ip} &gt;&gt; instance_ips.txt"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Provisioner</a:t>
            </a:r>
            <a:endParaRPr/>
          </a:p>
        </p:txBody>
      </p:sp>
      <p:sp>
        <p:nvSpPr>
          <p:cNvPr id="347" name="Google Shape;347;p60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File Provisioner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transfers files from the local machine to the remote instance.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vpc_security_group_ids = [aws_security_group.allow_tls.id]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key_name      = aws_key_pair.my_key.key_name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provisioner "file"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source      = "config/app.conf"   # Local file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destination = "/etc/app.conf"     # Remote destination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connection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type        = "ssh"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user        = "ubuntu"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private_key = file("~/.ssh/id_rsa")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host        = self.public_ip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Provisioner</a:t>
            </a:r>
            <a:endParaRPr/>
          </a:p>
        </p:txBody>
      </p:sp>
      <p:sp>
        <p:nvSpPr>
          <p:cNvPr id="353" name="Google Shape;353;p61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"aws_key_pair" "my_key"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key_name   = "my_key"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public_key = file("~/.ssh/id_rsa.pub")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"aws_security_group" "allow_tls"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        = "allow_tls_provisioner"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description = "Allow TLS inbound traffic and all outbound traffic"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ingress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from_port        = 22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to_port          = 22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protocol         = "tcp"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cidr_blocks      = ["0.0.0.0/0"]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"allow_tls"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Life Before IAC and Issues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Manual provisioning of infrastructure was time-consuming and error-prone.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Lack of consistency across environments (dev, test, production).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Hard to scale: manual configuration couldn't meet the demands of rapid growth.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Troubleshooting and debugging were difficult due to undocumented changes.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Limited collaboration: Infrastructure knowledge often stayed within specific teams or individuals.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Recovery was slow and cumbersome in case of failures due to lack of automation.</a:t>
            </a:r>
            <a:endParaRPr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Remote-Exec Provisioner</a:t>
            </a:r>
            <a:endParaRPr/>
          </a:p>
        </p:txBody>
      </p:sp>
      <p:sp>
        <p:nvSpPr>
          <p:cNvPr id="359" name="Google Shape;359;p62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Remote-Exec Provisioner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runs commands on the remote instance after it is created.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provisioner "remote-exec"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inline = [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apt update",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apt install -y nginx",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mv /tmp/message.txt /var/www/html/index.html",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systemctl restart nginx"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connection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type        = "ssh"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user        = "ubuntu"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private_key = file("~/.ssh/id_rsa")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host        = self.public_ip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3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Misc. Topics</a:t>
            </a:r>
            <a:endParaRPr/>
          </a:p>
        </p:txBody>
      </p:sp>
      <p:sp>
        <p:nvSpPr>
          <p:cNvPr id="365" name="Google Shape;365;p63"/>
          <p:cNvSpPr txBox="1"/>
          <p:nvPr>
            <p:ph idx="2" type="body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 sources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Locals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taint/untaint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fmt, validate</a:t>
            </a:r>
            <a:endParaRPr sz="13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371" name="Google Shape;371;p64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Data sources allow you to fetch existing information from your cloud infrastructure or other external systems without creating or modifying resources.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Retrieve the ID of an existing AWS VPC to associate a new resource with it.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Fetch an existing VPC by its name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"aws_vpc"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filter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  = "tag:Name"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values = ["example-vpc"]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Use the VPC ID in a new resource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"aws_subnet"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vpc_id     = data.aws_vpc.example.id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cidr_block = "10.0.1.0/24"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Locals</a:t>
            </a:r>
            <a:endParaRPr/>
          </a:p>
        </p:txBody>
      </p:sp>
      <p:sp>
        <p:nvSpPr>
          <p:cNvPr id="377" name="Google Shape;377;p65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Locals are named values or expressions that can be referenced multiple times in a configuration to avoid repetition.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Define commonly used tags for resources in one place.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locals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common_tags =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Environment = "dev"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Owner       = "team-terraform"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local.common_tags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Taint/Untaint</a:t>
            </a:r>
            <a:endParaRPr/>
          </a:p>
        </p:txBody>
      </p:sp>
      <p:sp>
        <p:nvSpPr>
          <p:cNvPr id="383" name="Google Shape;383;p66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Terraform Taint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force Terraform to destroy and recreate a resource without changing the configuration.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Taint a Resource: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taint aws_instance.example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Marks the resource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aws_instance.example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for recreation in the next apply.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Untaint a Resource: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untaint aws_instance.example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Removes the taint and prevents recreation during the next apply.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Use Case Example: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If a resource is in an inconsistent state but the configuration hasn't changed, tainting it ensures it's rebuilt.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fmt and validate</a:t>
            </a:r>
            <a:endParaRPr/>
          </a:p>
        </p:txBody>
      </p:sp>
      <p:sp>
        <p:nvSpPr>
          <p:cNvPr id="389" name="Google Shape;389;p67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Terraform fmt (Format)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automatically formats Terraform files to follow the canonical style.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Syntax: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fmt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Terraform validate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validates the syntax and semantics of Terraform configurations.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Syntax: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validate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How IAC Solved the Problems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Automation: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Provision infrastructure automatically, reducing human errors.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Consistency: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Ensures identical setups across all environments.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Scalability: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Makes scaling up or down seamless with minimal effort.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Version Control: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Infrastructure configurations can be managed like application code (Git, etc.).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Collaboration: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Teams can work together on infrastructure using familiar development workflows.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Efficiency: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Faster setup of environments and disaster recovery.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058225"/>
            <a:ext cx="7599300" cy="4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Broad Categories of IAC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Ad Hoc Scripts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Simple scripts (e.g., Bash, Python) automate manual tasks.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Quick to create, uses general-purpose languages.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Hard to maintain, lacks standardization, and isn't scalable for large infrastructures.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Configuration Management Tools: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Examples: Ansible, Chef, Puppet.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Automate software installation and configuration on existing servers.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Benefits: Enforces idempotence, ensures consistency, and supports distributed environments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Server Templating Tools: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Examples: Docker, Packer, Vagrant.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 reusable server images (VMs or containers) for consistent deployments.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Supports immutable infrastructure, reducing drift and manual changes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24700"/>
            <a:ext cx="7599300" cy="4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Broad Categories of IAC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Orchestration Tools: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Examples: Kubernetes, Docker Swarm, Nomad.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Manage deployments, scaling, and networking of servers or containers.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Handles tasks like auto-scaling, load balancing, and service discovery.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Provisioning Tools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Examples: Terraform, CloudFormation, Pulumi.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Automate creation of infrastructure (servers, networks, databases).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Enables declarative infrastructure definitions for scalability and reproducibility.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Terraform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