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309" r:id="rId4"/>
    <p:sldId id="310" r:id="rId5"/>
    <p:sldId id="311" r:id="rId6"/>
    <p:sldId id="264" r:id="rId7"/>
    <p:sldId id="312" r:id="rId8"/>
    <p:sldId id="294" r:id="rId9"/>
    <p:sldId id="265" r:id="rId10"/>
    <p:sldId id="313" r:id="rId11"/>
    <p:sldId id="314" r:id="rId12"/>
    <p:sldId id="295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Queries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10</c:v>
                </c:pt>
                <c:pt idx="2">
                  <c:v>13</c:v>
                </c:pt>
                <c:pt idx="3">
                  <c:v>14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6-4242-9402-0017AF202B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Frequent Queries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6-4242-9402-0017AF202B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Most Frequent Queries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16-4242-9402-0017AF202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931600"/>
        <c:axId val="391930944"/>
      </c:lineChart>
      <c:catAx>
        <c:axId val="39193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Value</a:t>
                </a:r>
                <a:r>
                  <a:rPr lang="en-US" baseline="0" dirty="0"/>
                  <a:t> of K (in 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930944"/>
        <c:crosses val="autoZero"/>
        <c:auto val="1"/>
        <c:lblAlgn val="ctr"/>
        <c:lblOffset val="100"/>
        <c:noMultiLvlLbl val="0"/>
      </c:catAx>
      <c:valAx>
        <c:axId val="39193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Queries Answered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931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 LBM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17.2</c:v>
                </c:pt>
                <c:pt idx="1">
                  <c:v>35.700000000000003</c:v>
                </c:pt>
                <c:pt idx="2">
                  <c:v>71.900000000000006</c:v>
                </c:pt>
                <c:pt idx="3">
                  <c:v>145</c:v>
                </c:pt>
                <c:pt idx="4">
                  <c:v>290</c:v>
                </c:pt>
                <c:pt idx="5">
                  <c:v>582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75</c:v>
                </c:pt>
                <c:pt idx="3">
                  <c:v>169</c:v>
                </c:pt>
                <c:pt idx="4">
                  <c:v>318</c:v>
                </c:pt>
                <c:pt idx="5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C3-40D0-874E-D342A29E4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 LBM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17.2</c:v>
                </c:pt>
                <c:pt idx="1">
                  <c:v>35.700000000000003</c:v>
                </c:pt>
                <c:pt idx="2">
                  <c:v>71.900000000000006</c:v>
                </c:pt>
                <c:pt idx="3">
                  <c:v>145</c:v>
                </c:pt>
                <c:pt idx="4">
                  <c:v>290</c:v>
                </c:pt>
                <c:pt idx="5">
                  <c:v>582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</c:v>
                </c:pt>
                <c:pt idx="1">
                  <c:v>28</c:v>
                </c:pt>
                <c:pt idx="2">
                  <c:v>60</c:v>
                </c:pt>
                <c:pt idx="3">
                  <c:v>123</c:v>
                </c:pt>
                <c:pt idx="4">
                  <c:v>220</c:v>
                </c:pt>
                <c:pt idx="5">
                  <c:v>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3-40D0-874E-D342A29E4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2366616"/>
        <c:axId val="402362024"/>
      </c:lineChart>
      <c:catAx>
        <c:axId val="402366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</a:t>
                </a:r>
                <a:r>
                  <a:rPr lang="en-US" baseline="0" dirty="0"/>
                  <a:t> size (in millions)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62024"/>
        <c:crosses val="autoZero"/>
        <c:auto val="1"/>
        <c:lblAlgn val="ctr"/>
        <c:lblOffset val="100"/>
        <c:noMultiLvlLbl val="0"/>
      </c:catAx>
      <c:valAx>
        <c:axId val="402362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taken (in 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0531400966183576E-2"/>
              <c:y val="0.276523450947731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66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EB5B2-1FCA-4D37-9F71-C9AE1609DDD5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C28A-5236-4310-9514-AA357DD19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8C28A-5236-4310-9514-AA357DD1968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1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7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4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6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6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2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9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7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2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15E5-98E7-469F-8B6B-A207120F7BA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A83D-10AB-4582-865D-29DC5A5F4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7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803" y="1009342"/>
            <a:ext cx="9144000" cy="1599276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 </a:t>
            </a:r>
            <a:br>
              <a:rPr lang="en-IN" dirty="0"/>
            </a:br>
            <a:r>
              <a:rPr lang="en-IN" b="1" dirty="0"/>
              <a:t>Log Based Method for Faster IoT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803" y="3068391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TENSYMP 2017</a:t>
            </a:r>
          </a:p>
          <a:p>
            <a:pPr>
              <a:lnSpc>
                <a:spcPct val="100000"/>
              </a:lnSpc>
            </a:pPr>
            <a:r>
              <a:rPr lang="en-IN" dirty="0" err="1"/>
              <a:t>Anubha</a:t>
            </a:r>
            <a:r>
              <a:rPr lang="en-IN" dirty="0"/>
              <a:t> Jain, </a:t>
            </a:r>
            <a:r>
              <a:rPr lang="en-IN" dirty="0" err="1"/>
              <a:t>Trupti</a:t>
            </a:r>
            <a:r>
              <a:rPr lang="en-IN" dirty="0"/>
              <a:t> </a:t>
            </a:r>
            <a:r>
              <a:rPr lang="en-IN" dirty="0" err="1"/>
              <a:t>Padiya</a:t>
            </a:r>
            <a:r>
              <a:rPr lang="en-IN" dirty="0"/>
              <a:t>, </a:t>
            </a:r>
            <a:r>
              <a:rPr lang="en-IN" dirty="0" err="1"/>
              <a:t>Minal</a:t>
            </a:r>
            <a:r>
              <a:rPr lang="en-IN" dirty="0"/>
              <a:t> </a:t>
            </a:r>
            <a:r>
              <a:rPr lang="en-IN" dirty="0" err="1"/>
              <a:t>Bhise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DAIICT</a:t>
            </a:r>
          </a:p>
        </p:txBody>
      </p:sp>
    </p:spTree>
    <p:extLst>
      <p:ext uri="{BB962C8B-B14F-4D97-AF65-F5344CB8AC3E}">
        <p14:creationId xmlns:p14="http://schemas.microsoft.com/office/powerpoint/2010/main" val="320652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F972-ED8B-466E-B35E-E550BE04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Hot Data and Workload Answered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680BA61-6205-4EDE-9B43-FD61A106BF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8331652"/>
              </p:ext>
            </p:extLst>
          </p:nvPr>
        </p:nvGraphicFramePr>
        <p:xfrm>
          <a:off x="6291470" y="2342460"/>
          <a:ext cx="5181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15835816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99789754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01810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specification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queries answered using 8% hot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total workload answered using 8% hot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046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queries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824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queries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77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frequent queries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898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0B08B51-D639-4B6B-A416-86CA7E795EE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28181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05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395D-F45E-4675-A7DD-27E98F61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Execution Time QET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375D8B-E140-49A3-ABE2-6685C297D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Average QET for all queries:</a:t>
            </a:r>
          </a:p>
          <a:p>
            <a:pPr lvl="2"/>
            <a:r>
              <a:rPr lang="en-US" dirty="0"/>
              <a:t>For Triple table : 28.59sec</a:t>
            </a:r>
          </a:p>
          <a:p>
            <a:pPr lvl="2"/>
            <a:r>
              <a:rPr lang="en-US" dirty="0"/>
              <a:t>For Partitioned table : 4.89sec</a:t>
            </a:r>
          </a:p>
          <a:p>
            <a:pPr lvl="2"/>
            <a:endParaRPr lang="en-US" dirty="0"/>
          </a:p>
          <a:p>
            <a:r>
              <a:rPr lang="en-US" dirty="0"/>
              <a:t>Average QET for frequent queries:</a:t>
            </a:r>
          </a:p>
          <a:p>
            <a:pPr lvl="2"/>
            <a:r>
              <a:rPr lang="en-US" dirty="0"/>
              <a:t>For Triple table : 65sec</a:t>
            </a:r>
          </a:p>
          <a:p>
            <a:pPr lvl="2"/>
            <a:r>
              <a:rPr lang="en-US" dirty="0"/>
              <a:t>For Partitioned table : 3.46sec</a:t>
            </a:r>
          </a:p>
          <a:p>
            <a:pPr lvl="2"/>
            <a:endParaRPr lang="en-US" dirty="0"/>
          </a:p>
          <a:p>
            <a:r>
              <a:rPr lang="en-US" dirty="0"/>
              <a:t>Average QET for most frequent queries:</a:t>
            </a:r>
          </a:p>
          <a:p>
            <a:pPr lvl="2"/>
            <a:r>
              <a:rPr lang="en-US" dirty="0"/>
              <a:t>For Triple table : 3.4sec</a:t>
            </a:r>
          </a:p>
          <a:p>
            <a:pPr lvl="2"/>
            <a:r>
              <a:rPr lang="en-US" dirty="0"/>
              <a:t>For Partitioned table : 1.45sec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88C1D8F-02DE-4BBE-841B-D8D8E7A057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8232482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4796540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18610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gain (in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6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9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2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Frequent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4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84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Scaling </a:t>
            </a:r>
            <a:endParaRPr lang="en-IN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903825-033D-48DC-9DB0-151993269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867748"/>
              </p:ext>
            </p:extLst>
          </p:nvPr>
        </p:nvGraphicFramePr>
        <p:xfrm>
          <a:off x="838200" y="183887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22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37ED-30DE-4C71-A0FE-07B1B364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CA6E-8E2F-47FF-A92C-60796264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 Based Method LBM used to partition IoT dataset</a:t>
            </a:r>
          </a:p>
          <a:p>
            <a:endParaRPr lang="en-US" dirty="0"/>
          </a:p>
          <a:p>
            <a:r>
              <a:rPr lang="en-US" dirty="0"/>
              <a:t>Skewedness in data access pattern exploited to partition data into hot data and cold data</a:t>
            </a:r>
          </a:p>
          <a:p>
            <a:endParaRPr lang="en-US" dirty="0"/>
          </a:p>
          <a:p>
            <a:r>
              <a:rPr lang="en-US" dirty="0"/>
              <a:t>Using 8% hot data:</a:t>
            </a:r>
          </a:p>
          <a:p>
            <a:pPr lvl="1"/>
            <a:r>
              <a:rPr lang="en-US" dirty="0"/>
              <a:t>64% queries answered</a:t>
            </a:r>
          </a:p>
          <a:p>
            <a:pPr lvl="1"/>
            <a:r>
              <a:rPr lang="en-US" dirty="0"/>
              <a:t>78% system workload answered</a:t>
            </a:r>
          </a:p>
          <a:p>
            <a:pPr lvl="1"/>
            <a:r>
              <a:rPr lang="en-US" dirty="0"/>
              <a:t>83% time gain achieved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LBM parallel execution 69% faster than serial execution </a:t>
            </a:r>
          </a:p>
        </p:txBody>
      </p:sp>
    </p:spTree>
    <p:extLst>
      <p:ext uri="{BB962C8B-B14F-4D97-AF65-F5344CB8AC3E}">
        <p14:creationId xmlns:p14="http://schemas.microsoft.com/office/powerpoint/2010/main" val="387962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68608" cy="815009"/>
          </a:xfrm>
        </p:spPr>
        <p:txBody>
          <a:bodyPr>
            <a:normAutofit/>
          </a:bodyPr>
          <a:lstStyle/>
          <a:p>
            <a:r>
              <a:rPr lang="en-US" sz="4400" b="1" dirty="0"/>
              <a:t>Problem</a:t>
            </a:r>
            <a:endParaRPr lang="en-IN" sz="4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077BE0-1D53-4A66-BABC-88E64A59A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96" y="2057400"/>
            <a:ext cx="6172200" cy="3585754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market growth from 15.4 billion devices in 2015 to 30.7 billion devices in 2020 and 75.4 billion in 2025 [1]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efficient solution required to store data collected by these devices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EDA20-189E-4717-8440-4EB4221AADA3}"/>
              </a:ext>
            </a:extLst>
          </p:cNvPr>
          <p:cNvSpPr txBox="1"/>
          <p:nvPr/>
        </p:nvSpPr>
        <p:spPr>
          <a:xfrm>
            <a:off x="318052" y="6334539"/>
            <a:ext cx="1187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Sam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Lureco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“IoT Platforms: enabling the Internet of Things,” IHS Tech., London, U.K., Mar. 2016.</a:t>
            </a:r>
          </a:p>
        </p:txBody>
      </p:sp>
    </p:spTree>
    <p:extLst>
      <p:ext uri="{BB962C8B-B14F-4D97-AF65-F5344CB8AC3E}">
        <p14:creationId xmlns:p14="http://schemas.microsoft.com/office/powerpoint/2010/main" val="38104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6A82-DEB3-4823-BD73-8DFB3712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0573-FFA9-4953-9EB1-C9FEA9EB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RDF is accepted as a standard format for storing IoT data</a:t>
            </a:r>
          </a:p>
          <a:p>
            <a:r>
              <a:rPr lang="en-US" dirty="0"/>
              <a:t>RDF allows exchange of data among devices</a:t>
            </a:r>
          </a:p>
          <a:p>
            <a:r>
              <a:rPr lang="en-US" dirty="0"/>
              <a:t>It allows cross-domain data to interact and build smart applications</a:t>
            </a:r>
          </a:p>
          <a:p>
            <a:r>
              <a:rPr lang="en-US" dirty="0"/>
              <a:t>IoT data can be stored in a relational format in 3 column schema (subject, property, object) called triple table</a:t>
            </a:r>
          </a:p>
          <a:p>
            <a:r>
              <a:rPr lang="en-US" dirty="0"/>
              <a:t>As data size is huge practical queries require a number of self joins</a:t>
            </a:r>
          </a:p>
          <a:p>
            <a:r>
              <a:rPr lang="en-US" dirty="0"/>
              <a:t>A better approach is to partition the data in smaller tables</a:t>
            </a:r>
          </a:p>
        </p:txBody>
      </p:sp>
    </p:spTree>
    <p:extLst>
      <p:ext uri="{BB962C8B-B14F-4D97-AF65-F5344CB8AC3E}">
        <p14:creationId xmlns:p14="http://schemas.microsoft.com/office/powerpoint/2010/main" val="405130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4A8D-4D07-4457-BA59-3A1C95DA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9355-B90F-42B0-A440-0E45B5B7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any IoT based system, non-uniform access pattern of its data</a:t>
            </a:r>
          </a:p>
          <a:p>
            <a:pPr lvl="1"/>
            <a:r>
              <a:rPr lang="en-US" dirty="0"/>
              <a:t>Natural skewedness – some records are naturally preferred over other</a:t>
            </a:r>
          </a:p>
          <a:p>
            <a:pPr lvl="1"/>
            <a:r>
              <a:rPr lang="en-US" dirty="0"/>
              <a:t>Data ageing – newer records are preferred over older records</a:t>
            </a:r>
          </a:p>
          <a:p>
            <a:r>
              <a:rPr lang="en-US" dirty="0"/>
              <a:t>Frequently accessed records solve most of the system workload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D4A8-F042-4004-B47A-809F283A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FF84-8855-4647-B5A5-89CED94E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IoT dataset based upon access frequency of records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Dataset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Hot data                  Cold data</a:t>
            </a:r>
          </a:p>
          <a:p>
            <a:endParaRPr lang="en-US" dirty="0"/>
          </a:p>
          <a:p>
            <a:r>
              <a:rPr lang="en-US" dirty="0"/>
              <a:t>Most queries can be answered using hot data partition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AFF91C-A651-489F-B40A-DE2456B710EA}"/>
              </a:ext>
            </a:extLst>
          </p:cNvPr>
          <p:cNvCxnSpPr/>
          <p:nvPr/>
        </p:nvCxnSpPr>
        <p:spPr>
          <a:xfrm flipH="1">
            <a:off x="4558748" y="3299791"/>
            <a:ext cx="1139687" cy="113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7BB62-39C4-44B4-8F07-4EADC9C52CFA}"/>
              </a:ext>
            </a:extLst>
          </p:cNvPr>
          <p:cNvCxnSpPr/>
          <p:nvPr/>
        </p:nvCxnSpPr>
        <p:spPr>
          <a:xfrm>
            <a:off x="6400800" y="3326296"/>
            <a:ext cx="1232452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8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 Based Method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/>
                  <a:t>Log of each record access is maintained</a:t>
                </a:r>
              </a:p>
              <a:p>
                <a:r>
                  <a:rPr lang="en-IN" dirty="0"/>
                  <a:t>Scans the log in forward direction [2]</a:t>
                </a:r>
              </a:p>
              <a:p>
                <a:r>
                  <a:rPr lang="en-US" dirty="0"/>
                  <a:t>When an entry for a record is found in log file, </a:t>
                </a:r>
                <a:r>
                  <a:rPr lang="en-IN" dirty="0"/>
                  <a:t>access frequency estimate:</a:t>
                </a:r>
              </a:p>
              <a:p>
                <a:pPr marL="0" indent="0">
                  <a:buNone/>
                </a:pPr>
                <a:endParaRPr lang="en-US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𝑒𝑠𝑡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𝑐𝑢𝑟𝑟</m:t>
                              </m:r>
                            </m:sub>
                          </m:sSub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𝑒𝑠𝑡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𝑝𝑟𝑒𝑣</m:t>
                              </m:r>
                            </m:sub>
                          </m:sSub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𝑐𝑢𝑟𝑟</m:t>
                                  </m:r>
                                </m:sub>
                              </m:s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𝑝𝑟𝑒𝑣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IN" sz="2200" dirty="0"/>
              </a:p>
              <a:p>
                <a:endParaRPr lang="en-IN" dirty="0"/>
              </a:p>
              <a:p>
                <a:pPr marL="457200" lvl="1" indent="0" algn="ctr">
                  <a:buNone/>
                </a:pPr>
                <a:r>
                  <a:rPr lang="en-IN" dirty="0"/>
                  <a:t>where,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curr</a:t>
                </a:r>
                <a:r>
                  <a:rPr lang="en-IN" baseline="-25000" dirty="0"/>
                  <a:t> </a:t>
                </a:r>
                <a:r>
                  <a:rPr lang="en-IN" dirty="0"/>
                  <a:t>– current </a:t>
                </a:r>
                <a:r>
                  <a:rPr lang="en-IN" dirty="0" err="1"/>
                  <a:t>timeslice</a:t>
                </a:r>
                <a:endParaRPr lang="en-IN" dirty="0"/>
              </a:p>
              <a:p>
                <a:pPr marL="457200" lvl="1" indent="0" algn="ctr">
                  <a:buNone/>
                </a:pPr>
                <a:r>
                  <a:rPr lang="en-IN" dirty="0" err="1"/>
                  <a:t>t</a:t>
                </a:r>
                <a:r>
                  <a:rPr lang="en-IN" baseline="-25000" dirty="0" err="1"/>
                  <a:t>prev</a:t>
                </a:r>
                <a:r>
                  <a:rPr lang="en-IN" baseline="-25000" dirty="0"/>
                  <a:t>  </a:t>
                </a:r>
                <a:r>
                  <a:rPr lang="en-IN" dirty="0"/>
                  <a:t>- last time when the record is accessed</a:t>
                </a:r>
              </a:p>
              <a:p>
                <a:pPr marL="457200" lvl="1" indent="0" algn="ctr">
                  <a:buNone/>
                </a:pPr>
                <a:r>
                  <a:rPr lang="en-IN" dirty="0"/>
                  <a:t>α - delay factor i.e. how quickly to delay old estimates [0-1]</a:t>
                </a:r>
              </a:p>
              <a:p>
                <a:pPr marL="457200" lvl="1" indent="0" algn="ctr">
                  <a:buNone/>
                </a:pPr>
                <a:r>
                  <a:rPr lang="en-IN" dirty="0" err="1"/>
                  <a:t>est</a:t>
                </a:r>
                <a:r>
                  <a:rPr lang="en-IN" baseline="-25000" dirty="0" err="1"/>
                  <a:t>r</a:t>
                </a:r>
                <a:r>
                  <a:rPr lang="en-IN" baseline="-25000" dirty="0"/>
                  <a:t> </a:t>
                </a:r>
                <a:r>
                  <a:rPr lang="en-IN" dirty="0"/>
                  <a:t>(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curr</a:t>
                </a:r>
                <a:r>
                  <a:rPr lang="en-IN" dirty="0"/>
                  <a:t>) - estimated access frequency of record r at current time slice</a:t>
                </a:r>
                <a:endParaRPr lang="en-IN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1" y="6078828"/>
            <a:ext cx="10515600" cy="642648"/>
          </a:xfrm>
        </p:spPr>
        <p:txBody>
          <a:bodyPr/>
          <a:lstStyle/>
          <a:p>
            <a:pPr algn="l"/>
            <a:r>
              <a:rPr lang="en-IN" dirty="0"/>
              <a:t>[2] J. J. </a:t>
            </a:r>
            <a:r>
              <a:rPr lang="en-IN" dirty="0" err="1"/>
              <a:t>Levandoski</a:t>
            </a:r>
            <a:r>
              <a:rPr lang="en-IN" dirty="0"/>
              <a:t>, P.-A. Larson, and R. </a:t>
            </a:r>
            <a:r>
              <a:rPr lang="en-IN" dirty="0" err="1"/>
              <a:t>Stoica</a:t>
            </a:r>
            <a:r>
              <a:rPr lang="en-IN" dirty="0"/>
              <a:t>. Identifying hot and cold data in main-memory databases. In Data Engineering (ICDE), 2013 IEEE 29th International Conference on, pages 26–37. IEEE, 2013</a:t>
            </a:r>
          </a:p>
        </p:txBody>
      </p:sp>
    </p:spTree>
    <p:extLst>
      <p:ext uri="{BB962C8B-B14F-4D97-AF65-F5344CB8AC3E}">
        <p14:creationId xmlns:p14="http://schemas.microsoft.com/office/powerpoint/2010/main" val="38165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91E8-EC9E-468E-8518-87C75069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 Based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54-13F5-4F4F-BD37-2A955C61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estimate access frequency of each unique record</a:t>
            </a:r>
          </a:p>
          <a:p>
            <a:r>
              <a:rPr lang="en-US" dirty="0"/>
              <a:t>Hot records - K records with highest estimated access frequency</a:t>
            </a:r>
          </a:p>
          <a:p>
            <a:r>
              <a:rPr lang="en-US" dirty="0"/>
              <a:t>Separate hot set of records from the cold set</a:t>
            </a:r>
          </a:p>
          <a:p>
            <a:r>
              <a:rPr lang="en-US" dirty="0"/>
              <a:t>Parallel Algorithm</a:t>
            </a:r>
          </a:p>
          <a:p>
            <a:pPr lvl="1"/>
            <a:r>
              <a:rPr lang="en-US" dirty="0"/>
              <a:t>Divide log into n sections, where n= number of distinct records</a:t>
            </a:r>
          </a:p>
          <a:p>
            <a:pPr lvl="1"/>
            <a:r>
              <a:rPr lang="en-US" dirty="0"/>
              <a:t>Assign a thread to each log section</a:t>
            </a:r>
          </a:p>
          <a:p>
            <a:pPr lvl="1"/>
            <a:r>
              <a:rPr lang="en-US" dirty="0"/>
              <a:t>Implement forward algorithm in each thread in parallel</a:t>
            </a:r>
          </a:p>
          <a:p>
            <a:pPr lvl="1"/>
            <a:r>
              <a:rPr lang="en-US" dirty="0"/>
              <a:t>Find threads with top K% estimated access frequency</a:t>
            </a:r>
          </a:p>
        </p:txBody>
      </p:sp>
    </p:spTree>
    <p:extLst>
      <p:ext uri="{BB962C8B-B14F-4D97-AF65-F5344CB8AC3E}">
        <p14:creationId xmlns:p14="http://schemas.microsoft.com/office/powerpoint/2010/main" val="60404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</a:t>
            </a:r>
            <a:r>
              <a:rPr lang="en-IN" dirty="0" err="1"/>
              <a:t>LinkedSensorData</a:t>
            </a:r>
            <a:r>
              <a:rPr lang="en-IN" dirty="0"/>
              <a:t> and </a:t>
            </a:r>
            <a:r>
              <a:rPr lang="en-IN" dirty="0" err="1"/>
              <a:t>LinkedObservationData</a:t>
            </a:r>
            <a:r>
              <a:rPr lang="en-IN" dirty="0"/>
              <a:t> </a:t>
            </a:r>
            <a:r>
              <a:rPr lang="en-IN" baseline="30000" dirty="0"/>
              <a:t>[3]</a:t>
            </a:r>
            <a:r>
              <a:rPr lang="en-IN" dirty="0"/>
              <a:t> </a:t>
            </a:r>
          </a:p>
          <a:p>
            <a:r>
              <a:rPr lang="en-US" dirty="0"/>
              <a:t>Query set: 20 queries</a:t>
            </a:r>
          </a:p>
          <a:p>
            <a:pPr lvl="1"/>
            <a:r>
              <a:rPr lang="en-US" dirty="0"/>
              <a:t>Query frequency assigned using </a:t>
            </a:r>
            <a:r>
              <a:rPr lang="en-US" dirty="0" err="1"/>
              <a:t>zipf</a:t>
            </a:r>
            <a:r>
              <a:rPr lang="en-US" dirty="0"/>
              <a:t> distribution</a:t>
            </a:r>
          </a:p>
          <a:p>
            <a:pPr lvl="1"/>
            <a:r>
              <a:rPr lang="en-US" dirty="0"/>
              <a:t>Top 50% queries are frequent queries</a:t>
            </a:r>
          </a:p>
          <a:p>
            <a:pPr lvl="1"/>
            <a:r>
              <a:rPr lang="en-US" dirty="0"/>
              <a:t>Top 50% of frequent queries are most frequent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078828"/>
            <a:ext cx="7315200" cy="642647"/>
          </a:xfrm>
        </p:spPr>
        <p:txBody>
          <a:bodyPr/>
          <a:lstStyle/>
          <a:p>
            <a:pPr algn="l"/>
            <a:r>
              <a:rPr lang="en-IN" dirty="0"/>
              <a:t>[3] </a:t>
            </a:r>
            <a:r>
              <a:rPr lang="en-IN" dirty="0" err="1"/>
              <a:t>Harshal</a:t>
            </a:r>
            <a:r>
              <a:rPr lang="en-IN" dirty="0"/>
              <a:t> </a:t>
            </a:r>
            <a:r>
              <a:rPr lang="en-IN" dirty="0" err="1"/>
              <a:t>Patni</a:t>
            </a:r>
            <a:r>
              <a:rPr lang="en-IN" dirty="0"/>
              <a:t>, Cory A. Henson, Amit P. </a:t>
            </a:r>
            <a:r>
              <a:rPr lang="en-IN" dirty="0" err="1"/>
              <a:t>Sheth</a:t>
            </a:r>
            <a:r>
              <a:rPr lang="en-IN" dirty="0"/>
              <a:t>: Linked sensor data. CTS 2010: 362-370</a:t>
            </a:r>
          </a:p>
        </p:txBody>
      </p:sp>
    </p:spTree>
    <p:extLst>
      <p:ext uri="{BB962C8B-B14F-4D97-AF65-F5344CB8AC3E}">
        <p14:creationId xmlns:p14="http://schemas.microsoft.com/office/powerpoint/2010/main" val="129931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Flow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 descr="Exp Flow_ppr2_ne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0151"/>
            <a:ext cx="6503831" cy="3000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05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679</Words>
  <Application>Microsoft Office PowerPoint</Application>
  <PresentationFormat>Widescreen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   Log Based Method for Faster IoT Queries</vt:lpstr>
      <vt:lpstr>Problem</vt:lpstr>
      <vt:lpstr>Problem</vt:lpstr>
      <vt:lpstr>Problem</vt:lpstr>
      <vt:lpstr>Solution</vt:lpstr>
      <vt:lpstr>Log Based Method</vt:lpstr>
      <vt:lpstr>Log Based Method</vt:lpstr>
      <vt:lpstr>Experimental Setup</vt:lpstr>
      <vt:lpstr>Experimental Flow</vt:lpstr>
      <vt:lpstr>Hot Data and Workload Answered</vt:lpstr>
      <vt:lpstr>Query Execution Time QET</vt:lpstr>
      <vt:lpstr>Algorithm Scaling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Partitioning Techniques for RDF Data</dc:title>
  <dc:creator>Lenovo</dc:creator>
  <cp:lastModifiedBy>Annu</cp:lastModifiedBy>
  <cp:revision>163</cp:revision>
  <dcterms:created xsi:type="dcterms:W3CDTF">2016-11-07T23:03:23Z</dcterms:created>
  <dcterms:modified xsi:type="dcterms:W3CDTF">2017-07-01T05:34:47Z</dcterms:modified>
</cp:coreProperties>
</file>