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7" r:id="rId5"/>
    <p:sldId id="258" r:id="rId6"/>
    <p:sldId id="259" r:id="rId7"/>
    <p:sldId id="264" r:id="rId8"/>
    <p:sldId id="265" r:id="rId9"/>
    <p:sldId id="266" r:id="rId10"/>
    <p:sldId id="267" r:id="rId11"/>
    <p:sldId id="268" r:id="rId12"/>
    <p:sldId id="260" r:id="rId13"/>
    <p:sldId id="261" r:id="rId14"/>
    <p:sldId id="262" r:id="rId15"/>
    <p:sldId id="26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0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5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9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669AF7-7BEB-44E4-9852-375E34362B5B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3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2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6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8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0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2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9/1/2024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5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1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2873830"/>
            <a:ext cx="6253317" cy="145128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EMPLOYEE DATA</a:t>
            </a:r>
            <a:br>
              <a:rPr lang="en-US" sz="3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ANALYSING USING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2091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b="1" spc="0" dirty="0">
                <a:latin typeface="Algerian" panose="04020705040A02060702" pitchFamily="82" charset="0"/>
                <a:cs typeface="Arial" panose="020B0604020202020204" pitchFamily="34" charset="0"/>
              </a:rPr>
              <a:t>STUDENT NAME</a:t>
            </a:r>
            <a:r>
              <a:rPr lang="en-US" sz="15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: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JAINA RANKA</a:t>
            </a:r>
            <a:endParaRPr lang="en-US" sz="1500" spc="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500" b="1" spc="0" dirty="0">
                <a:latin typeface="Algerian" panose="04020705040A02060702" pitchFamily="82" charset="0"/>
                <a:cs typeface="Arial" panose="020B0604020202020204" pitchFamily="34" charset="0"/>
              </a:rPr>
              <a:t>REGISTER NUMBER: </a:t>
            </a:r>
            <a:r>
              <a:rPr lang="en-US" sz="1500" spc="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312215912</a:t>
            </a:r>
          </a:p>
          <a:p>
            <a:pPr>
              <a:lnSpc>
                <a:spcPct val="100000"/>
              </a:lnSpc>
            </a:pPr>
            <a:r>
              <a:rPr lang="en-US" sz="1500" b="1" spc="0" dirty="0">
                <a:latin typeface="Algerian" panose="04020705040A02060702" pitchFamily="82" charset="0"/>
                <a:cs typeface="Arial" panose="020B0604020202020204" pitchFamily="34" charset="0"/>
              </a:rPr>
              <a:t>DEPARTMENT: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BCom Accounting &amp; Finance</a:t>
            </a:r>
            <a:endParaRPr lang="en-US" sz="1500" spc="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500" b="1" spc="0" dirty="0">
                <a:latin typeface="Algerian" panose="04020705040A02060702" pitchFamily="82" charset="0"/>
                <a:cs typeface="Arial" panose="020B0604020202020204" pitchFamily="34" charset="0"/>
              </a:rPr>
              <a:t>COLLEGE: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SSS</a:t>
            </a:r>
            <a:r>
              <a:rPr lang="en-US" sz="1400" spc="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J</a:t>
            </a:r>
            <a:r>
              <a:rPr lang="en-US" sz="1400" spc="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ain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C</a:t>
            </a:r>
            <a:r>
              <a:rPr lang="en-US" sz="1400" spc="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ollege For Women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9D31-9C55-492F-15A7-9706FE2B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9693-C9EF-A67E-59F3-331678A2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1) DATA COLLECTION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data has been collected through </a:t>
            </a:r>
            <a:r>
              <a:rPr lang="en-US" dirty="0" err="1"/>
              <a:t>Edunet</a:t>
            </a:r>
            <a:r>
              <a:rPr lang="en-US" dirty="0"/>
              <a:t> dash board.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2) FEATURE COLLECTION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listed 10 features were taken for the analyses of 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3) DATA CLEANING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Identifying the missing values.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Filtering of those missing values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4) CALCULATION OF PERFORMANCE LEVEL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By considering the current </a:t>
            </a:r>
            <a:r>
              <a:rPr lang="en-US" dirty="0" err="1"/>
              <a:t>eroployee</a:t>
            </a:r>
            <a:r>
              <a:rPr lang="en-US" dirty="0"/>
              <a:t> rating, I found the performance level using the formula.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09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B5FF-8A7A-9F3F-A065-0E4674B5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0547"/>
            <a:ext cx="10058400" cy="1326813"/>
          </a:xfrm>
        </p:spPr>
        <p:txBody>
          <a:bodyPr/>
          <a:lstStyle/>
          <a:p>
            <a:r>
              <a:rPr lang="en-IN" dirty="0"/>
              <a:t>             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3DC7-FD3E-DD69-27D6-01B38F7BD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889" y="1990780"/>
            <a:ext cx="10058400" cy="4050792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4) SUMMARY OF PIVOT LEVEL</a:t>
            </a:r>
          </a:p>
          <a:p>
            <a:r>
              <a:rPr lang="en-US" dirty="0"/>
              <a:t>Segregating od certain features to rows, columns, heading and so on.</a:t>
            </a:r>
          </a:p>
          <a:p>
            <a:r>
              <a:rPr lang="en-US" dirty="0">
                <a:solidFill>
                  <a:schemeClr val="accent3"/>
                </a:solidFill>
              </a:rPr>
              <a:t>5) SIVISUALIZATION</a:t>
            </a:r>
          </a:p>
          <a:p>
            <a:r>
              <a:rPr lang="en-US" dirty="0"/>
              <a:t>Once completed with pivot table, created the graph for precise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1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EA0F-90C2-557C-1B95-7D16D39C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</a:t>
            </a:r>
            <a:r>
              <a:rPr lang="en-IN" b="1" u="sng" dirty="0">
                <a:latin typeface="Algerian" panose="04020705040A02060702" pitchFamily="82" charset="0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99DA84-7C51-EF2C-5813-649E6E1A5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261" y="2430624"/>
            <a:ext cx="4572000" cy="27432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B62F624-080F-5462-35B5-79A868CB9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332" y="2425862"/>
            <a:ext cx="4581525" cy="275272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9764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DA3563-6D9C-E944-53A0-D69DBA86B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61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709A-AB77-7734-316D-3B931506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     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088-DC30-67EF-FD40-AB070EABC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1428" y="2362200"/>
            <a:ext cx="9052560" cy="106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60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EMPLOYEE PERFORMANCE ANALYSIS USING EXCEL………</a:t>
            </a:r>
          </a:p>
        </p:txBody>
      </p:sp>
    </p:spTree>
    <p:extLst>
      <p:ext uri="{BB962C8B-B14F-4D97-AF65-F5344CB8AC3E}">
        <p14:creationId xmlns:p14="http://schemas.microsoft.com/office/powerpoint/2010/main" val="389808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A407-E13C-BB95-644B-602C7A73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                  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ABBDC-3017-546D-9D9A-D4D8EBC4B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High Tower Text" panose="02040502050506030303" pitchFamily="18" charset="0"/>
              </a:rPr>
              <a:t>1.Problem Statement</a:t>
            </a:r>
          </a:p>
          <a:p>
            <a:r>
              <a:rPr lang="en-US" dirty="0">
                <a:solidFill>
                  <a:schemeClr val="accent3"/>
                </a:solidFill>
                <a:latin typeface="High Tower Text" panose="02040502050506030303" pitchFamily="18" charset="0"/>
              </a:rPr>
              <a:t>2.Project Overview</a:t>
            </a:r>
          </a:p>
          <a:p>
            <a:r>
              <a:rPr lang="en-US" dirty="0">
                <a:solidFill>
                  <a:schemeClr val="accent3"/>
                </a:solidFill>
                <a:latin typeface="High Tower Text" panose="02040502050506030303" pitchFamily="18" charset="0"/>
              </a:rPr>
              <a:t>3.End Users</a:t>
            </a:r>
          </a:p>
          <a:p>
            <a:r>
              <a:rPr lang="en-US" dirty="0">
                <a:solidFill>
                  <a:schemeClr val="accent3"/>
                </a:solidFill>
                <a:latin typeface="High Tower Text" panose="02040502050506030303" pitchFamily="18" charset="0"/>
              </a:rPr>
              <a:t>4.Our Solution and Proposition</a:t>
            </a:r>
          </a:p>
          <a:p>
            <a:r>
              <a:rPr lang="en-US" dirty="0">
                <a:solidFill>
                  <a:schemeClr val="accent3"/>
                </a:solidFill>
                <a:latin typeface="High Tower Text" panose="02040502050506030303" pitchFamily="18" charset="0"/>
              </a:rPr>
              <a:t>5.Dataset Description</a:t>
            </a:r>
          </a:p>
          <a:p>
            <a:r>
              <a:rPr lang="en-US" dirty="0">
                <a:solidFill>
                  <a:schemeClr val="accent3"/>
                </a:solidFill>
                <a:latin typeface="High Tower Text" panose="02040502050506030303" pitchFamily="18" charset="0"/>
              </a:rPr>
              <a:t> 6.Modelling Approach</a:t>
            </a:r>
          </a:p>
          <a:p>
            <a:r>
              <a:rPr lang="en-US" dirty="0">
                <a:solidFill>
                  <a:schemeClr val="accent3"/>
                </a:solidFill>
                <a:latin typeface="High Tower Text" panose="02040502050506030303" pitchFamily="18" charset="0"/>
              </a:rPr>
              <a:t>7. Results and Discussion</a:t>
            </a:r>
          </a:p>
          <a:p>
            <a:r>
              <a:rPr lang="en-US" dirty="0">
                <a:solidFill>
                  <a:schemeClr val="accent3"/>
                </a:solidFill>
                <a:latin typeface="High Tower Text" panose="02040502050506030303" pitchFamily="18" charset="0"/>
              </a:rPr>
              <a:t>8.Conclusion</a:t>
            </a:r>
            <a:endParaRPr lang="en-IN" dirty="0">
              <a:solidFill>
                <a:schemeClr val="accent3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3794-20DA-4DB9-FD54-8E012B56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2724-044B-2090-E3ED-0C3B35E5E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6495"/>
            <a:ext cx="10058400" cy="4050792"/>
          </a:xfrm>
        </p:spPr>
        <p:txBody>
          <a:bodyPr/>
          <a:lstStyle/>
          <a:p>
            <a:r>
              <a:rPr lang="en-US" dirty="0"/>
              <a:t>1. Clean and preprocess employee data</a:t>
            </a:r>
          </a:p>
          <a:p>
            <a:r>
              <a:rPr lang="en-US" dirty="0"/>
              <a:t>2. Generate descriptive statistics and summaries</a:t>
            </a:r>
          </a:p>
          <a:p>
            <a:r>
              <a:rPr lang="en-US" dirty="0"/>
              <a:t>3. Create interactive and dynamic visualizations</a:t>
            </a:r>
          </a:p>
          <a:p>
            <a:r>
              <a:rPr lang="en-US" dirty="0"/>
              <a:t>4. Identify trends, correlations, and areas for improvement</a:t>
            </a:r>
          </a:p>
          <a:p>
            <a:r>
              <a:rPr lang="en-US" dirty="0"/>
              <a:t>5. Develop predictive models to inform talent management strategies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25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51B2-265D-8472-C2C0-5CD1B0B1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E468-FC57-C20C-F85A-CEE3DEC1C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What are the demographic characteristics of our employee base?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How do performance metrics vary by department, role, or tenure?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What factors contribute to employee turnover, and how can we improve retention?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Are there any correlations between employee engagement and performance outcomes?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Can we predict employee churn using historical data and machine learning techniques?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44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F9CF-CF75-FB65-E69B-A3A5A626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06F7C-EBA1-D555-8D30-CA58F508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Objective:-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design and develop an Excel-based dashboard for analyzing and visualizing employee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provide insights and recommendations for improving employee engagement, retention, and performance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enable data-driven decision-making for HR and talent management strategies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US" b="1" u="sng" dirty="0">
                <a:solidFill>
                  <a:srgbClr val="C00000"/>
                </a:solidFill>
              </a:rPr>
              <a:t>Scope:</a:t>
            </a:r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-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Collect and preprocess employee data from various sources (e.g., HRIS, surveys, performance reviews)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Develop a comprehensive Excel dashboard with interactive visualizations and summaries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Analyze and interpret key metrics and trends, including:    - Demographics and diversity    - Performance and productivity    - Engagement and satisfaction    - Retention and turnover    - Training and development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Identify areas for improvement and provide data-driven recommendations- Present findings and insights to stakeholders through clear and concise reporting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89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C954-6FFF-7518-E74B-1B084FA7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WHO ARE THE END USERS</a:t>
            </a:r>
            <a:r>
              <a:rPr lang="en-IN" b="1" u="sng" dirty="0">
                <a:latin typeface="Algerian" panose="04020705040A02060702" pitchFamily="82" charset="0"/>
              </a:rPr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F9FD8-D754-118C-7A21-DF3FB9801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 users of the Employee Data Analysis using Excel are:</a:t>
            </a:r>
          </a:p>
          <a:p>
            <a:r>
              <a:rPr lang="en-US" dirty="0">
                <a:solidFill>
                  <a:srgbClr val="FF0000"/>
                </a:solidFill>
              </a:rPr>
              <a:t>1. HR Leadership: </a:t>
            </a:r>
            <a:r>
              <a:rPr lang="en-US" dirty="0"/>
              <a:t>CHRO, HR Directors, and HR Managers who need insights to inform talent management strategies and make data-driven decisions.</a:t>
            </a:r>
          </a:p>
          <a:p>
            <a:r>
              <a:rPr lang="en-US" dirty="0">
                <a:solidFill>
                  <a:srgbClr val="FF0000"/>
                </a:solidFill>
              </a:rPr>
              <a:t>2. Talent Management and Development Teams</a:t>
            </a:r>
            <a:r>
              <a:rPr lang="en-US" dirty="0"/>
              <a:t>: Teams responsible for employee training, development, and performance management, who can use data to identify skill gaps and create targeted programs.</a:t>
            </a:r>
          </a:p>
          <a:p>
            <a:r>
              <a:rPr lang="en-US" dirty="0">
                <a:solidFill>
                  <a:srgbClr val="FF0000"/>
                </a:solidFill>
              </a:rPr>
              <a:t>3. Business Leaders and Decision-Makers</a:t>
            </a:r>
            <a:r>
              <a:rPr lang="en-US" dirty="0"/>
              <a:t>: CEOs, CFOs, and Department Heads who need to understand the impact of HR initiatives on business outcomes and make strategic decisions.</a:t>
            </a:r>
          </a:p>
          <a:p>
            <a:r>
              <a:rPr lang="en-US" dirty="0">
                <a:solidFill>
                  <a:srgbClr val="FF0000"/>
                </a:solidFill>
              </a:rPr>
              <a:t>4. HR Analysts and Specialists</a:t>
            </a:r>
            <a:r>
              <a:rPr lang="en-US" dirty="0"/>
              <a:t>: HR professionals who will maintain and update the Excel dashboard, perform ad-hoc analysis, and provide insights to stakeholders.</a:t>
            </a:r>
          </a:p>
          <a:p>
            <a:r>
              <a:rPr lang="en-US" dirty="0">
                <a:solidFill>
                  <a:srgbClr val="FF0000"/>
                </a:solidFill>
              </a:rPr>
              <a:t>5. Employee Managers and Supervisors:</a:t>
            </a:r>
            <a:r>
              <a:rPr lang="en-US" dirty="0"/>
              <a:t> Line managers who can use data to understand their team's dynamics, identify areas for improvement, and make informed decisions about employee development and performance.</a:t>
            </a:r>
          </a:p>
          <a:p>
            <a:r>
              <a:rPr lang="en-US" dirty="0">
                <a:solidFill>
                  <a:srgbClr val="FF0000"/>
                </a:solidFill>
              </a:rPr>
              <a:t>6. Compensation and Benefits Teams: </a:t>
            </a:r>
            <a:r>
              <a:rPr lang="en-US" dirty="0"/>
              <a:t>Teams responsible for designing and administering compensation and benefits programs, who can use data to ensure equity and competitiveness.</a:t>
            </a:r>
          </a:p>
          <a:p>
            <a:r>
              <a:rPr lang="en-US" dirty="0">
                <a:solidFill>
                  <a:srgbClr val="FF0000"/>
                </a:solidFill>
              </a:rPr>
              <a:t>7. Diversity, Equity, and Inclusion (DEI) Teams</a:t>
            </a:r>
            <a:r>
              <a:rPr lang="en-US" dirty="0"/>
              <a:t>: Teams focused on promoting diversity, equity, and inclusion, who can use data to track progress and identify areas for improvement.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27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8BBA-DB0A-B2FF-2C50-025F552C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OUR SOLUTION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63698-4750-5221-B2ED-72B3BFC9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Benefits:</a:t>
            </a:r>
          </a:p>
          <a:p>
            <a:r>
              <a:rPr lang="en-US" dirty="0"/>
              <a:t>1. </a:t>
            </a:r>
            <a:r>
              <a:rPr lang="en-US" dirty="0">
                <a:solidFill>
                  <a:srgbClr val="FF0000"/>
                </a:solidFill>
              </a:rPr>
              <a:t>Data-Driven Decision Making</a:t>
            </a:r>
            <a:r>
              <a:rPr lang="en-US" dirty="0"/>
              <a:t>: Make informed decisions about talent management, employee engagement, and retention.</a:t>
            </a:r>
          </a:p>
          <a:p>
            <a:r>
              <a:rPr lang="en-US" dirty="0"/>
              <a:t>2. </a:t>
            </a:r>
            <a:r>
              <a:rPr lang="en-US" dirty="0">
                <a:solidFill>
                  <a:srgbClr val="FF0000"/>
                </a:solidFill>
              </a:rPr>
              <a:t>Improved Employee Experience: </a:t>
            </a:r>
            <a:r>
              <a:rPr lang="en-US" dirty="0"/>
              <a:t>Identify areas for improvement and create targeted initiatives to enhance employee satisfaction.</a:t>
            </a:r>
          </a:p>
          <a:p>
            <a:r>
              <a:rPr lang="en-US" dirty="0"/>
              <a:t>3. </a:t>
            </a:r>
            <a:r>
              <a:rPr lang="en-US" dirty="0">
                <a:solidFill>
                  <a:srgbClr val="FF0000"/>
                </a:solidFill>
              </a:rPr>
              <a:t>Enhanced Productivity</a:t>
            </a:r>
            <a:r>
              <a:rPr lang="en-US" dirty="0"/>
              <a:t>: Optimize workforce planning, talent development, and performance management.</a:t>
            </a:r>
          </a:p>
          <a:p>
            <a:r>
              <a:rPr lang="en-US" dirty="0"/>
              <a:t>4. </a:t>
            </a:r>
            <a:r>
              <a:rPr lang="en-US" dirty="0">
                <a:solidFill>
                  <a:srgbClr val="FF0000"/>
                </a:solidFill>
              </a:rPr>
              <a:t>Cost Savings</a:t>
            </a:r>
            <a:r>
              <a:rPr lang="en-US" dirty="0"/>
              <a:t>: Reduce turnover costs, improve resource allocation, and optimize HR initiatives.</a:t>
            </a:r>
          </a:p>
          <a:p>
            <a:r>
              <a:rPr lang="en-US" dirty="0"/>
              <a:t>5. </a:t>
            </a:r>
            <a:r>
              <a:rPr lang="en-US" dirty="0">
                <a:solidFill>
                  <a:srgbClr val="FF0000"/>
                </a:solidFill>
              </a:rPr>
              <a:t>Competitive Advantage</a:t>
            </a:r>
            <a:r>
              <a:rPr lang="en-US" dirty="0"/>
              <a:t>: Gain a deeper understanding of your workforce and make data-driven decisions to drive business success.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52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C66E-2A04-39B9-2F51-9C52D83D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02237"/>
          </a:xfrm>
        </p:spPr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1D501-6AEB-348B-E518-ED04C1587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82" y="2034073"/>
            <a:ext cx="10947918" cy="40681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Employee data set taken from the KAGGLE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In dataset, out of 26 data I took only 9 features out of 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selected 10 features are listed below</a:t>
            </a:r>
            <a:r>
              <a:rPr lang="en-US" u="sng" dirty="0">
                <a:solidFill>
                  <a:schemeClr val="accent3"/>
                </a:solidFill>
              </a:rPr>
              <a:t>:</a:t>
            </a:r>
          </a:p>
          <a:p>
            <a:r>
              <a:rPr lang="en-US" dirty="0">
                <a:solidFill>
                  <a:schemeClr val="accent3"/>
                </a:solidFill>
              </a:rPr>
              <a:t>1. Employee ID               6. Employee status                     </a:t>
            </a:r>
          </a:p>
          <a:p>
            <a:r>
              <a:rPr lang="en-US" dirty="0">
                <a:solidFill>
                  <a:schemeClr val="accent3"/>
                </a:solidFill>
              </a:rPr>
              <a:t>2. First name                   7. Employee classification type</a:t>
            </a:r>
          </a:p>
          <a:p>
            <a:r>
              <a:rPr lang="en-US" dirty="0">
                <a:solidFill>
                  <a:schemeClr val="accent3"/>
                </a:solidFill>
              </a:rPr>
              <a:t>3. Last name                    8. Gender code</a:t>
            </a:r>
          </a:p>
          <a:p>
            <a:r>
              <a:rPr lang="en-US" dirty="0">
                <a:solidFill>
                  <a:schemeClr val="accent3"/>
                </a:solidFill>
              </a:rPr>
              <a:t> 4. Business unit              9. Performance code</a:t>
            </a:r>
          </a:p>
          <a:p>
            <a:r>
              <a:rPr lang="en-US" dirty="0">
                <a:solidFill>
                  <a:schemeClr val="accent3"/>
                </a:solidFill>
              </a:rPr>
              <a:t>5. Employee Type          10. Current employee rating</a:t>
            </a:r>
          </a:p>
        </p:txBody>
      </p:sp>
    </p:spTree>
    <p:extLst>
      <p:ext uri="{BB962C8B-B14F-4D97-AF65-F5344CB8AC3E}">
        <p14:creationId xmlns:p14="http://schemas.microsoft.com/office/powerpoint/2010/main" val="4288142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purl.org/dc/elements/1.1/"/>
    <ds:schemaRef ds:uri="71af3243-3dd4-4a8d-8c0d-dd76da1f02a5"/>
    <ds:schemaRef ds:uri="230e9df3-be65-4c73-a93b-d1236ebd677e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sharepoint/v3"/>
    <ds:schemaRef ds:uri="16c05727-aa75-4e4a-9b5f-8a80a1165891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91</TotalTime>
  <Words>829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Georgia</vt:lpstr>
      <vt:lpstr>High Tower Text</vt:lpstr>
      <vt:lpstr>Rockwell</vt:lpstr>
      <vt:lpstr>Rockwell Condensed</vt:lpstr>
      <vt:lpstr>Wingdings</vt:lpstr>
      <vt:lpstr>Wood Type</vt:lpstr>
      <vt:lpstr>EMPLOYEE DATA ANALYSING USING TOOLS</vt:lpstr>
      <vt:lpstr>      </vt:lpstr>
      <vt:lpstr>                     AGENDA</vt:lpstr>
      <vt:lpstr>     PROBLEM STATEMENT</vt:lpstr>
      <vt:lpstr>            PROBLEM</vt:lpstr>
      <vt:lpstr>OVERVIEW</vt:lpstr>
      <vt:lpstr>WHO ARE THE END USERS:-</vt:lpstr>
      <vt:lpstr>OUR SOLUTION AND ITS VALUE PROPOSITION</vt:lpstr>
      <vt:lpstr>DATASET DESCRIPTION</vt:lpstr>
      <vt:lpstr>            MODELLING</vt:lpstr>
      <vt:lpstr>             MODELLING</vt:lpstr>
      <vt:lpstr>               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Mirra Alfasa</dc:creator>
  <cp:lastModifiedBy>Vikas Ranka</cp:lastModifiedBy>
  <cp:revision>4</cp:revision>
  <dcterms:created xsi:type="dcterms:W3CDTF">2024-08-30T16:18:45Z</dcterms:created>
  <dcterms:modified xsi:type="dcterms:W3CDTF">2024-09-01T16:35:15Z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