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a4cce190b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a4cce190b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a4cce190b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a4cce190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4cce190b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a4cce190b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4cce190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4cce190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4cce190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4cce190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4cce190b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4cce190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a4cce190b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a4cce190b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a4cce190b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a4cce190b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a4cce190b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a4cce190b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a4cce190b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a4cce190b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4cce190b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a4cce190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diabetes+130-us+hospitals+for+years+1999-200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ICD-9_cod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Project</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Jainav Amit Mutha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Hyperparameter Tuning</a:t>
            </a:r>
            <a:endParaRPr/>
          </a:p>
        </p:txBody>
      </p:sp>
      <p:sp>
        <p:nvSpPr>
          <p:cNvPr id="190" name="Google Shape;190;p22"/>
          <p:cNvSpPr txBox="1">
            <a:spLocks noGrp="1"/>
          </p:cNvSpPr>
          <p:nvPr>
            <p:ph type="body" idx="1"/>
          </p:nvPr>
        </p:nvSpPr>
        <p:spPr>
          <a:xfrm>
            <a:off x="1297500" y="1567550"/>
            <a:ext cx="7038900" cy="2911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457200" lvl="0" indent="-307340" algn="l" rtl="0">
              <a:spcBef>
                <a:spcPts val="0"/>
              </a:spcBef>
              <a:spcAft>
                <a:spcPts val="0"/>
              </a:spcAft>
              <a:buSzPct val="100000"/>
              <a:buChar char="●"/>
            </a:pPr>
            <a:r>
              <a:rPr lang="en" sz="1600"/>
              <a:t>As we got the best accuracy in Decision Tree I then tried to do a HyperParameter tuning for decision tree with the following parameters</a:t>
            </a:r>
            <a:endParaRPr sz="1600"/>
          </a:p>
          <a:p>
            <a:pPr marL="457200" lvl="0" indent="0" algn="l" rtl="0">
              <a:lnSpc>
                <a:spcPct val="50000"/>
              </a:lnSpc>
              <a:spcBef>
                <a:spcPts val="1200"/>
              </a:spcBef>
              <a:spcAft>
                <a:spcPts val="0"/>
              </a:spcAft>
              <a:buNone/>
            </a:pPr>
            <a:r>
              <a:rPr lang="en" sz="1600"/>
              <a:t>criterion: ['gini','entropy']</a:t>
            </a:r>
            <a:endParaRPr sz="1600"/>
          </a:p>
          <a:p>
            <a:pPr marL="457200" lvl="0" indent="0" algn="l" rtl="0">
              <a:lnSpc>
                <a:spcPct val="50000"/>
              </a:lnSpc>
              <a:spcBef>
                <a:spcPts val="1200"/>
              </a:spcBef>
              <a:spcAft>
                <a:spcPts val="0"/>
              </a:spcAft>
              <a:buNone/>
            </a:pPr>
            <a:r>
              <a:rPr lang="en" sz="1600"/>
              <a:t>Max_depth :range(1,10)</a:t>
            </a:r>
            <a:endParaRPr sz="1600"/>
          </a:p>
          <a:p>
            <a:pPr marL="457200" lvl="0" indent="0" algn="l" rtl="0">
              <a:lnSpc>
                <a:spcPct val="50000"/>
              </a:lnSpc>
              <a:spcBef>
                <a:spcPts val="1200"/>
              </a:spcBef>
              <a:spcAft>
                <a:spcPts val="0"/>
              </a:spcAft>
              <a:buNone/>
            </a:pPr>
            <a:r>
              <a:rPr lang="en" sz="1600"/>
              <a:t>Min_samples_split :range(1,10)</a:t>
            </a:r>
            <a:endParaRPr sz="1600"/>
          </a:p>
          <a:p>
            <a:pPr marL="457200" lvl="0" indent="0" algn="l" rtl="0">
              <a:lnSpc>
                <a:spcPct val="50000"/>
              </a:lnSpc>
              <a:spcBef>
                <a:spcPts val="1200"/>
              </a:spcBef>
              <a:spcAft>
                <a:spcPts val="0"/>
              </a:spcAft>
              <a:buNone/>
            </a:pPr>
            <a:r>
              <a:rPr lang="en" sz="1600"/>
              <a:t>Min_samples_leaf :range(1,5)</a:t>
            </a:r>
            <a:endParaRPr sz="1600"/>
          </a:p>
          <a:p>
            <a:pPr marL="457200" lvl="0" indent="0" algn="l" rtl="0">
              <a:lnSpc>
                <a:spcPct val="50000"/>
              </a:lnSpc>
              <a:spcBef>
                <a:spcPts val="1200"/>
              </a:spcBef>
              <a:spcAft>
                <a:spcPts val="0"/>
              </a:spcAft>
              <a:buNone/>
            </a:pPr>
            <a:endParaRPr sz="1600"/>
          </a:p>
          <a:p>
            <a:pPr marL="457200" lvl="0" indent="-307340" algn="l" rtl="0">
              <a:lnSpc>
                <a:spcPct val="100000"/>
              </a:lnSpc>
              <a:spcBef>
                <a:spcPts val="1200"/>
              </a:spcBef>
              <a:spcAft>
                <a:spcPts val="0"/>
              </a:spcAft>
              <a:buSzPct val="100000"/>
              <a:buChar char="●"/>
            </a:pPr>
            <a:r>
              <a:rPr lang="en" sz="1600"/>
              <a:t>On doing that i got a best score of 89.2%  , and the parameters were </a:t>
            </a:r>
            <a:endParaRPr sz="1600"/>
          </a:p>
          <a:p>
            <a:pPr marL="457200" lvl="0" indent="-307340" algn="l" rtl="0">
              <a:lnSpc>
                <a:spcPct val="100000"/>
              </a:lnSpc>
              <a:spcBef>
                <a:spcPts val="0"/>
              </a:spcBef>
              <a:spcAft>
                <a:spcPts val="0"/>
              </a:spcAft>
              <a:buSzPct val="152380"/>
              <a:buChar char="●"/>
            </a:pPr>
            <a:r>
              <a:rPr lang="en" sz="1050"/>
              <a:t> '</a:t>
            </a:r>
            <a:r>
              <a:rPr lang="en" sz="1543"/>
              <a:t>criterion': 'gini',</a:t>
            </a:r>
            <a:endParaRPr sz="1543"/>
          </a:p>
          <a:p>
            <a:pPr marL="457200" lvl="0" indent="-331619" algn="l" rtl="0">
              <a:lnSpc>
                <a:spcPct val="100000"/>
              </a:lnSpc>
              <a:spcBef>
                <a:spcPts val="0"/>
              </a:spcBef>
              <a:spcAft>
                <a:spcPts val="0"/>
              </a:spcAft>
              <a:buSzPct val="135636"/>
              <a:buChar char="●"/>
            </a:pPr>
            <a:r>
              <a:rPr lang="en" sz="1543"/>
              <a:t> 'max_depth': 1,</a:t>
            </a:r>
            <a:endParaRPr sz="1543"/>
          </a:p>
          <a:p>
            <a:pPr marL="457200" lvl="0" indent="-331619" algn="l" rtl="0">
              <a:lnSpc>
                <a:spcPct val="100000"/>
              </a:lnSpc>
              <a:spcBef>
                <a:spcPts val="0"/>
              </a:spcBef>
              <a:spcAft>
                <a:spcPts val="0"/>
              </a:spcAft>
              <a:buSzPct val="135636"/>
              <a:buChar char="●"/>
            </a:pPr>
            <a:r>
              <a:rPr lang="en" sz="1543"/>
              <a:t> 'min_samples_leaf': 1,</a:t>
            </a:r>
            <a:endParaRPr sz="1543"/>
          </a:p>
          <a:p>
            <a:pPr marL="457200" lvl="0" indent="-331619" algn="l" rtl="0">
              <a:lnSpc>
                <a:spcPct val="100000"/>
              </a:lnSpc>
              <a:spcBef>
                <a:spcPts val="0"/>
              </a:spcBef>
              <a:spcAft>
                <a:spcPts val="0"/>
              </a:spcAft>
              <a:buSzPct val="135636"/>
              <a:buChar char="●"/>
            </a:pPr>
            <a:r>
              <a:rPr lang="en" sz="1543"/>
              <a:t> 'min_samples_split': 2</a:t>
            </a:r>
            <a:endParaRPr sz="1543"/>
          </a:p>
          <a:p>
            <a:pPr marL="914400" lvl="0" indent="0" algn="l" rtl="0">
              <a:lnSpc>
                <a:spcPct val="50000"/>
              </a:lnSpc>
              <a:spcBef>
                <a:spcPts val="1200"/>
              </a:spcBef>
              <a:spcAft>
                <a:spcPts val="1200"/>
              </a:spcAft>
              <a:buNone/>
            </a:pP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Learnings and Conclusion</a:t>
            </a:r>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In this project we learnt the basic concepts such as encoding, handling missing values etc</a:t>
            </a:r>
            <a:endParaRPr sz="1600" dirty="0"/>
          </a:p>
          <a:p>
            <a:pPr marL="457200" lvl="0" indent="-330200" algn="l" rtl="0">
              <a:spcBef>
                <a:spcPts val="0"/>
              </a:spcBef>
              <a:spcAft>
                <a:spcPts val="0"/>
              </a:spcAft>
              <a:buSzPts val="1600"/>
              <a:buChar char="●"/>
            </a:pPr>
            <a:r>
              <a:rPr lang="en" sz="1600" dirty="0"/>
              <a:t>We also learnt about different Models that can be used to train our dataset</a:t>
            </a:r>
            <a:endParaRPr sz="1600" dirty="0"/>
          </a:p>
          <a:p>
            <a:pPr marL="457200" lvl="0" indent="-330200" algn="l" rtl="0">
              <a:spcBef>
                <a:spcPts val="0"/>
              </a:spcBef>
              <a:spcAft>
                <a:spcPts val="0"/>
              </a:spcAft>
              <a:buSzPts val="1600"/>
              <a:buChar char="●"/>
            </a:pPr>
            <a:r>
              <a:rPr lang="en" sz="1600" dirty="0"/>
              <a:t>In conclusion I was able to interpret the data do an efficient EDA on the dataset </a:t>
            </a:r>
            <a:endParaRPr sz="1600" dirty="0"/>
          </a:p>
          <a:p>
            <a:pPr marL="457200" lvl="0" indent="-330200" algn="l" rtl="0">
              <a:spcBef>
                <a:spcPts val="0"/>
              </a:spcBef>
              <a:spcAft>
                <a:spcPts val="0"/>
              </a:spcAft>
              <a:buSzPts val="1600"/>
              <a:buChar char="●"/>
            </a:pPr>
            <a:r>
              <a:rPr lang="en" sz="1600" dirty="0"/>
              <a:t>We also found out that Decision Tree was the best out of the others chosen and it helped to achieve an accuracy of 89.2</a:t>
            </a:r>
          </a:p>
          <a:p>
            <a:pPr marL="457200" lvl="0" indent="-330200" algn="l" rtl="0">
              <a:spcBef>
                <a:spcPts val="0"/>
              </a:spcBef>
              <a:spcAft>
                <a:spcPts val="0"/>
              </a:spcAft>
              <a:buSzPts val="1600"/>
              <a:buChar char="●"/>
            </a:pPr>
            <a:r>
              <a:rPr lang="en" sz="1600" dirty="0"/>
              <a:t>I aslo got a AUC of 0.64</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2" name="Google Shape;202;p24"/>
          <p:cNvSpPr txBox="1">
            <a:spLocks noGrp="1"/>
          </p:cNvSpPr>
          <p:nvPr>
            <p:ph type="body" idx="1"/>
          </p:nvPr>
        </p:nvSpPr>
        <p:spPr>
          <a:xfrm>
            <a:off x="2523250" y="20624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5400"/>
              <a:t>Thankyou</a:t>
            </a:r>
            <a:endParaRPr sz="5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SzPts val="1600"/>
              <a:buChar char="●"/>
            </a:pPr>
            <a:r>
              <a:rPr lang="en" sz="1600" dirty="0">
                <a:latin typeface="Calibri"/>
                <a:ea typeface="Calibri"/>
                <a:cs typeface="Calibri"/>
                <a:sym typeface="Calibri"/>
              </a:rPr>
              <a:t>Diabetes if a major health problem in todays time, about 1 in 10 are suffering with it.</a:t>
            </a:r>
            <a:endParaRPr sz="1600" dirty="0">
              <a:latin typeface="Calibri"/>
              <a:ea typeface="Calibri"/>
              <a:cs typeface="Calibri"/>
              <a:sym typeface="Calibri"/>
            </a:endParaRPr>
          </a:p>
          <a:p>
            <a:pPr marL="457200" lvl="0" indent="-330200" algn="l" rtl="0">
              <a:lnSpc>
                <a:spcPct val="100000"/>
              </a:lnSpc>
              <a:spcBef>
                <a:spcPts val="0"/>
              </a:spcBef>
              <a:spcAft>
                <a:spcPts val="0"/>
              </a:spcAft>
              <a:buSzPts val="1600"/>
              <a:buFont typeface="Calibri"/>
              <a:buChar char="●"/>
            </a:pPr>
            <a:r>
              <a:rPr lang="en" sz="1600" dirty="0">
                <a:latin typeface="Calibri"/>
                <a:ea typeface="Calibri"/>
                <a:cs typeface="Calibri"/>
                <a:sym typeface="Calibri"/>
              </a:rPr>
              <a:t>Diabetes is also reason for 1.5 million deaths each year. This is a major problem that is why we have taken such a dataset so help solve the issue.</a:t>
            </a:r>
            <a:endParaRPr sz="1600" dirty="0">
              <a:latin typeface="Calibri"/>
              <a:ea typeface="Calibri"/>
              <a:cs typeface="Calibri"/>
              <a:sym typeface="Calibri"/>
            </a:endParaRPr>
          </a:p>
          <a:p>
            <a:pPr marL="457200" lvl="0" indent="0" algn="l" rtl="0">
              <a:lnSpc>
                <a:spcPct val="100000"/>
              </a:lnSpc>
              <a:spcBef>
                <a:spcPts val="0"/>
              </a:spcBef>
              <a:spcAft>
                <a:spcPts val="0"/>
              </a:spcAft>
              <a:buNone/>
            </a:pPr>
            <a:endParaRPr sz="1600" dirty="0">
              <a:latin typeface="Calibri"/>
              <a:ea typeface="Calibri"/>
              <a:cs typeface="Calibri"/>
              <a:sym typeface="Calibri"/>
            </a:endParaRPr>
          </a:p>
        </p:txBody>
      </p:sp>
      <p:sp>
        <p:nvSpPr>
          <p:cNvPr id="2" name="AutoShape 2">
            <a:extLst>
              <a:ext uri="{FF2B5EF4-FFF2-40B4-BE49-F238E27FC236}">
                <a16:creationId xmlns:a16="http://schemas.microsoft.com/office/drawing/2014/main" id="{EDDEFD8F-F7D1-CF1A-9177-997991FF9127}"/>
              </a:ext>
            </a:extLst>
          </p:cNvPr>
          <p:cNvSpPr>
            <a:spLocks noChangeAspect="1" noChangeArrowheads="1"/>
          </p:cNvSpPr>
          <p:nvPr/>
        </p:nvSpPr>
        <p:spPr bwMode="auto">
          <a:xfrm>
            <a:off x="3814763" y="2419349"/>
            <a:ext cx="909637" cy="9096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6814E534-B63A-F863-9399-02B57E41368F}"/>
              </a:ext>
            </a:extLst>
          </p:cNvPr>
          <p:cNvPicPr>
            <a:picLocks noChangeAspect="1"/>
          </p:cNvPicPr>
          <p:nvPr/>
        </p:nvPicPr>
        <p:blipFill>
          <a:blip r:embed="rId3"/>
          <a:stretch>
            <a:fillRect/>
          </a:stretch>
        </p:blipFill>
        <p:spPr>
          <a:xfrm>
            <a:off x="3229354" y="2967519"/>
            <a:ext cx="2080453" cy="17822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Approach to the Problem</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 sz="1600"/>
              <a:t>Finding an appropriate dataset to work on</a:t>
            </a:r>
            <a:endParaRPr sz="1600"/>
          </a:p>
          <a:p>
            <a:pPr marL="457200" lvl="0" indent="-330200" algn="l" rtl="0">
              <a:spcBef>
                <a:spcPts val="0"/>
              </a:spcBef>
              <a:spcAft>
                <a:spcPts val="0"/>
              </a:spcAft>
              <a:buSzPts val="1600"/>
              <a:buAutoNum type="arabicPeriod"/>
            </a:pPr>
            <a:r>
              <a:rPr lang="en" sz="1600"/>
              <a:t>Analysing the dataset and finding the type of data in it</a:t>
            </a:r>
            <a:endParaRPr sz="1600"/>
          </a:p>
          <a:p>
            <a:pPr marL="457200" lvl="0" indent="-330200" algn="l" rtl="0">
              <a:spcBef>
                <a:spcPts val="0"/>
              </a:spcBef>
              <a:spcAft>
                <a:spcPts val="0"/>
              </a:spcAft>
              <a:buSzPts val="1600"/>
              <a:buAutoNum type="arabicPeriod"/>
            </a:pPr>
            <a:r>
              <a:rPr lang="en" sz="1600"/>
              <a:t>Looking for missing values and then handling them.</a:t>
            </a:r>
            <a:endParaRPr sz="1600"/>
          </a:p>
          <a:p>
            <a:pPr marL="457200" lvl="0" indent="-330200" algn="l" rtl="0">
              <a:spcBef>
                <a:spcPts val="0"/>
              </a:spcBef>
              <a:spcAft>
                <a:spcPts val="0"/>
              </a:spcAft>
              <a:buSzPts val="1600"/>
              <a:buAutoNum type="arabicPeriod"/>
            </a:pPr>
            <a:r>
              <a:rPr lang="en" sz="1600"/>
              <a:t>Encoding the categorical values</a:t>
            </a:r>
            <a:endParaRPr sz="1600"/>
          </a:p>
          <a:p>
            <a:pPr marL="457200" lvl="0" indent="-330200" algn="l" rtl="0">
              <a:spcBef>
                <a:spcPts val="0"/>
              </a:spcBef>
              <a:spcAft>
                <a:spcPts val="0"/>
              </a:spcAft>
              <a:buSzPts val="1600"/>
              <a:buAutoNum type="arabicPeriod"/>
            </a:pPr>
            <a:r>
              <a:rPr lang="en" sz="1600"/>
              <a:t>Using the features useful and that have an impact</a:t>
            </a:r>
            <a:endParaRPr sz="1600"/>
          </a:p>
          <a:p>
            <a:pPr marL="457200" lvl="0" indent="-330200" algn="l" rtl="0">
              <a:spcBef>
                <a:spcPts val="0"/>
              </a:spcBef>
              <a:spcAft>
                <a:spcPts val="0"/>
              </a:spcAft>
              <a:buSzPts val="1600"/>
              <a:buAutoNum type="arabicPeriod"/>
            </a:pPr>
            <a:r>
              <a:rPr lang="en" sz="1600"/>
              <a:t>Training different models based on the data given</a:t>
            </a:r>
            <a:endParaRPr sz="1600"/>
          </a:p>
          <a:p>
            <a:pPr marL="457200" lvl="0" indent="-330200" algn="l" rtl="0">
              <a:spcBef>
                <a:spcPts val="0"/>
              </a:spcBef>
              <a:spcAft>
                <a:spcPts val="0"/>
              </a:spcAft>
              <a:buSzPts val="1600"/>
              <a:buAutoNum type="arabicPeriod"/>
            </a:pPr>
            <a:r>
              <a:rPr lang="en" sz="1600"/>
              <a:t>Checking out which model gave the best accuracy</a:t>
            </a:r>
            <a:endParaRPr sz="1600"/>
          </a:p>
          <a:p>
            <a:pPr marL="457200" lvl="0" indent="-330200" algn="l" rtl="0">
              <a:spcBef>
                <a:spcPts val="0"/>
              </a:spcBef>
              <a:spcAft>
                <a:spcPts val="0"/>
              </a:spcAft>
              <a:buSzPts val="1600"/>
              <a:buAutoNum type="arabicPeriod"/>
            </a:pPr>
            <a:r>
              <a:rPr lang="en" sz="1600"/>
              <a:t>Hyperparameter Tuning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Finding the dataset</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latin typeface="Calibri"/>
                <a:ea typeface="Calibri"/>
                <a:cs typeface="Calibri"/>
                <a:sym typeface="Calibri"/>
              </a:rPr>
              <a:t>We will use </a:t>
            </a:r>
            <a:r>
              <a:rPr lang="en" sz="1600" u="sng">
                <a:latin typeface="Calibri"/>
                <a:ea typeface="Calibri"/>
                <a:cs typeface="Calibri"/>
                <a:sym typeface="Calibri"/>
                <a:hlinkClick r:id="rId3"/>
              </a:rPr>
              <a:t>this UCI dataset</a:t>
            </a:r>
            <a:r>
              <a:rPr lang="en" sz="1600">
                <a:latin typeface="Calibri"/>
                <a:ea typeface="Calibri"/>
                <a:cs typeface="Calibri"/>
                <a:sym typeface="Calibri"/>
              </a:rPr>
              <a:t> for our project. </a:t>
            </a:r>
            <a:endParaRPr sz="1600">
              <a:latin typeface="Calibri"/>
              <a:ea typeface="Calibri"/>
              <a:cs typeface="Calibri"/>
              <a:sym typeface="Calibri"/>
            </a:endParaRPr>
          </a:p>
          <a:p>
            <a:pPr marL="0" lvl="0" indent="0" algn="l" rtl="0">
              <a:lnSpc>
                <a:spcPct val="100000"/>
              </a:lnSpc>
              <a:spcBef>
                <a:spcPts val="0"/>
              </a:spcBef>
              <a:spcAft>
                <a:spcPts val="0"/>
              </a:spcAft>
              <a:buNone/>
            </a:pPr>
            <a:endParaRPr sz="1600">
              <a:latin typeface="Calibri"/>
              <a:ea typeface="Calibri"/>
              <a:cs typeface="Calibri"/>
              <a:sym typeface="Calibri"/>
            </a:endParaRPr>
          </a:p>
          <a:p>
            <a:pPr marL="0" lvl="0" indent="0" algn="l" rtl="0">
              <a:lnSpc>
                <a:spcPct val="100000"/>
              </a:lnSpc>
              <a:spcBef>
                <a:spcPts val="0"/>
              </a:spcBef>
              <a:spcAft>
                <a:spcPts val="0"/>
              </a:spcAft>
              <a:buNone/>
            </a:pPr>
            <a:r>
              <a:rPr lang="en" sz="1600"/>
              <a:t>The dataset represents 10 years (1999-2008) of clinical care at 130 US hospitals and integrated delivery networks. It includes over 50 features representing patient and hospital outcomes. Information was extracted from the database for encounters that satisfied the following criteria.</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(1) It is an inpatient encounter (a hospital admission).</a:t>
            </a:r>
            <a:endParaRPr sz="1600"/>
          </a:p>
          <a:p>
            <a:pPr marL="0" lvl="0" indent="0" algn="l" rtl="0">
              <a:lnSpc>
                <a:spcPct val="100000"/>
              </a:lnSpc>
              <a:spcBef>
                <a:spcPts val="0"/>
              </a:spcBef>
              <a:spcAft>
                <a:spcPts val="0"/>
              </a:spcAft>
              <a:buNone/>
            </a:pPr>
            <a:r>
              <a:rPr lang="en" sz="1600"/>
              <a:t>(2) It is a diabetic encounter, that is, one during which any kind of diabetes was entered to the system as a diagnosis.</a:t>
            </a:r>
            <a:endParaRPr sz="1600"/>
          </a:p>
          <a:p>
            <a:pPr marL="0" lvl="0" indent="0" algn="l" rtl="0">
              <a:lnSpc>
                <a:spcPct val="100000"/>
              </a:lnSpc>
              <a:spcBef>
                <a:spcPts val="0"/>
              </a:spcBef>
              <a:spcAft>
                <a:spcPts val="0"/>
              </a:spcAft>
              <a:buNone/>
            </a:pPr>
            <a:r>
              <a:rPr lang="en" sz="1600"/>
              <a:t>(3) The length of stay was at least 1 day and at most 14 days.</a:t>
            </a:r>
            <a:endParaRPr sz="1600"/>
          </a:p>
          <a:p>
            <a:pPr marL="0" lvl="0" indent="0" algn="l" rtl="0">
              <a:lnSpc>
                <a:spcPct val="100000"/>
              </a:lnSpc>
              <a:spcBef>
                <a:spcPts val="0"/>
              </a:spcBef>
              <a:spcAft>
                <a:spcPts val="0"/>
              </a:spcAft>
              <a:buNone/>
            </a:pPr>
            <a:r>
              <a:rPr lang="en" sz="1600"/>
              <a:t>(4) Laboratory tests were performed during the encounter.</a:t>
            </a:r>
            <a:endParaRPr sz="1600"/>
          </a:p>
          <a:p>
            <a:pPr marL="0" lvl="0" indent="0" algn="l" rtl="0">
              <a:lnSpc>
                <a:spcPct val="100000"/>
              </a:lnSpc>
              <a:spcBef>
                <a:spcPts val="0"/>
              </a:spcBef>
              <a:spcAft>
                <a:spcPts val="0"/>
              </a:spcAft>
              <a:buNone/>
            </a:pPr>
            <a:r>
              <a:rPr lang="en" sz="1600"/>
              <a:t>(5) Medications were administered during the encounter.</a:t>
            </a:r>
            <a:endParaRPr sz="1600"/>
          </a:p>
          <a:p>
            <a:pPr marL="0" lvl="0" indent="0" algn="l" rtl="0">
              <a:lnSpc>
                <a:spcPct val="100000"/>
              </a:lnSpc>
              <a:spcBef>
                <a:spcPts val="0"/>
              </a:spcBef>
              <a:spcAft>
                <a:spcPts val="0"/>
              </a:spcAft>
              <a:buNone/>
            </a:pPr>
            <a:endParaRPr sz="1600">
              <a:latin typeface="Calibri"/>
              <a:ea typeface="Calibri"/>
              <a:cs typeface="Calibri"/>
              <a:sym typeface="Calibri"/>
            </a:endParaRPr>
          </a:p>
        </p:txBody>
      </p:sp>
      <p:sp>
        <p:nvSpPr>
          <p:cNvPr id="154" name="Google Shape;154;p16"/>
          <p:cNvSpPr txBox="1"/>
          <p:nvPr/>
        </p:nvSpPr>
        <p:spPr>
          <a:xfrm>
            <a:off x="-3954050" y="107175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Analysing the Dataset</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t>Upon seeing the dataset we could see that is was a mixture of both numerical and categorical data types</a:t>
            </a:r>
            <a:endParaRPr sz="1600"/>
          </a:p>
          <a:p>
            <a:pPr marL="457200" lvl="0" indent="-330200" algn="l" rtl="0">
              <a:spcBef>
                <a:spcPts val="0"/>
              </a:spcBef>
              <a:spcAft>
                <a:spcPts val="0"/>
              </a:spcAft>
              <a:buSzPts val="1600"/>
              <a:buChar char="●"/>
            </a:pPr>
            <a:r>
              <a:rPr lang="en" sz="1600"/>
              <a:t>There was also an ID mapping file that showed the meaning of the different ID’s in Admission Type ID, Discharge Disposition ID and Admission Source ID</a:t>
            </a:r>
            <a:endParaRPr sz="1600"/>
          </a:p>
          <a:p>
            <a:pPr marL="457200" lvl="0" indent="-330200" algn="l" rtl="0">
              <a:spcBef>
                <a:spcPts val="0"/>
              </a:spcBef>
              <a:spcAft>
                <a:spcPts val="0"/>
              </a:spcAft>
              <a:buSzPts val="1600"/>
              <a:buChar char="●"/>
            </a:pPr>
            <a:r>
              <a:rPr lang="en" sz="1600"/>
              <a:t>There we also diagnosis that had a bunch of numbers where each number was a type of diagnosis which we can see here :- </a:t>
            </a:r>
            <a:r>
              <a:rPr lang="en" sz="1600" u="sng">
                <a:solidFill>
                  <a:schemeClr val="hlink"/>
                </a:solidFill>
                <a:hlinkClick r:id="rId3"/>
              </a:rPr>
              <a:t>https://en.wikipedia.org/wiki/List_of_ICD-9_codes</a:t>
            </a:r>
            <a:endParaRPr sz="1600"/>
          </a:p>
          <a:p>
            <a:pPr marL="457200" lvl="0" indent="-330200" algn="l" rtl="0">
              <a:spcBef>
                <a:spcPts val="0"/>
              </a:spcBef>
              <a:spcAft>
                <a:spcPts val="0"/>
              </a:spcAft>
              <a:buSzPts val="1600"/>
              <a:buChar char="●"/>
            </a:pPr>
            <a:r>
              <a:rPr lang="en" sz="1600"/>
              <a:t>Also the dataset did not have Nan values but there were question marks so i had to change the ? to Nan values</a:t>
            </a:r>
            <a:endParaRPr sz="1600"/>
          </a:p>
          <a:p>
            <a:pPr marL="457200" lvl="0" indent="0" algn="l" rtl="0">
              <a:spcBef>
                <a:spcPts val="1200"/>
              </a:spcBef>
              <a:spcAft>
                <a:spcPts val="12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Handling Missing Values</a:t>
            </a:r>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SzPts val="1600"/>
              <a:buChar char="●"/>
            </a:pPr>
            <a:r>
              <a:rPr lang="en" sz="1600"/>
              <a:t>After looking at the data I ran a command : df.isnull().sum()*100/len(df)</a:t>
            </a:r>
            <a:endParaRPr sz="1600"/>
          </a:p>
          <a:p>
            <a:pPr marL="457200" lvl="0" indent="-330200" algn="l" rtl="0">
              <a:spcBef>
                <a:spcPts val="0"/>
              </a:spcBef>
              <a:spcAft>
                <a:spcPts val="0"/>
              </a:spcAft>
              <a:buSzPts val="1600"/>
              <a:buChar char="●"/>
            </a:pPr>
            <a:r>
              <a:rPr lang="en" sz="1600"/>
              <a:t>This gave the % of values that were missing from a column in the dataset</a:t>
            </a:r>
            <a:endParaRPr sz="1600"/>
          </a:p>
          <a:p>
            <a:pPr marL="457200" lvl="0" indent="-330200" algn="l" rtl="0">
              <a:spcBef>
                <a:spcPts val="0"/>
              </a:spcBef>
              <a:spcAft>
                <a:spcPts val="0"/>
              </a:spcAft>
              <a:buSzPts val="1600"/>
              <a:buChar char="●"/>
            </a:pPr>
            <a:r>
              <a:rPr lang="en" sz="1600"/>
              <a:t>Some values such as weight and medical speciality had a lot of missing values around 98% and 50% respectively, that is why i chose to remove those columns</a:t>
            </a:r>
            <a:endParaRPr sz="1600"/>
          </a:p>
          <a:p>
            <a:pPr marL="457200" lvl="0" indent="-330200" algn="l" rtl="0">
              <a:spcBef>
                <a:spcPts val="0"/>
              </a:spcBef>
              <a:spcAft>
                <a:spcPts val="0"/>
              </a:spcAft>
              <a:buSzPts val="1600"/>
              <a:buChar char="●"/>
            </a:pPr>
            <a:r>
              <a:rPr lang="en" sz="1600"/>
              <a:t>Then for columns that had only a few missing values i chose to drop the cells with no value as they were very less around 1% using the dropna function</a:t>
            </a:r>
            <a:endParaRPr sz="1600"/>
          </a:p>
          <a:p>
            <a:pPr marL="457200" lvl="0" indent="-330200" algn="l" rtl="0">
              <a:spcBef>
                <a:spcPts val="0"/>
              </a:spcBef>
              <a:spcAft>
                <a:spcPts val="0"/>
              </a:spcAft>
              <a:buSzPts val="1600"/>
              <a:buChar char="●"/>
            </a:pPr>
            <a:r>
              <a:rPr lang="en" sz="1600"/>
              <a:t>After all these steps and using this command df.isnull().sum() i was able to see i had no null values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Encoding the Categorical Values</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457200" lvl="0" indent="-322580" algn="l" rtl="0">
              <a:spcBef>
                <a:spcPts val="0"/>
              </a:spcBef>
              <a:spcAft>
                <a:spcPts val="0"/>
              </a:spcAft>
              <a:buSzPct val="100000"/>
              <a:buChar char="●"/>
            </a:pPr>
            <a:r>
              <a:rPr lang="en" sz="1600"/>
              <a:t>The dataset contained both numerical and categorical values so before training the model we had to encode the categorical values</a:t>
            </a:r>
            <a:endParaRPr sz="1600"/>
          </a:p>
          <a:p>
            <a:pPr marL="457200" lvl="0" indent="-322580" algn="l" rtl="0">
              <a:spcBef>
                <a:spcPts val="0"/>
              </a:spcBef>
              <a:spcAft>
                <a:spcPts val="0"/>
              </a:spcAft>
              <a:buSzPct val="100000"/>
              <a:buChar char="●"/>
            </a:pPr>
            <a:r>
              <a:rPr lang="en" sz="1600"/>
              <a:t>I chose to encode each attribute by hand as i wanted to choose the values that were given to each categorical value.</a:t>
            </a:r>
            <a:endParaRPr sz="1600"/>
          </a:p>
          <a:p>
            <a:pPr marL="457200" lvl="0" indent="-322580" algn="l" rtl="0">
              <a:spcBef>
                <a:spcPts val="0"/>
              </a:spcBef>
              <a:spcAft>
                <a:spcPts val="0"/>
              </a:spcAft>
              <a:buSzPct val="100000"/>
              <a:buChar char="●"/>
            </a:pPr>
            <a:r>
              <a:rPr lang="en" sz="1600"/>
              <a:t>As in the diagnosis there were 700+ values to I used the cat.codes to encode it</a:t>
            </a:r>
            <a:endParaRPr sz="1600"/>
          </a:p>
          <a:p>
            <a:pPr marL="457200" lvl="0" indent="-322580" algn="l" rtl="0">
              <a:spcBef>
                <a:spcPts val="0"/>
              </a:spcBef>
              <a:spcAft>
                <a:spcPts val="0"/>
              </a:spcAft>
              <a:buSzPct val="100000"/>
              <a:buChar char="●"/>
            </a:pPr>
            <a:r>
              <a:rPr lang="en" sz="1600"/>
              <a:t>Then I put all the medicines in one column called cols and ran a similar encoding for them as the had the same type of values</a:t>
            </a:r>
            <a:endParaRPr sz="1600"/>
          </a:p>
          <a:p>
            <a:pPr marL="457200" lvl="0" indent="-322580" algn="l" rtl="0">
              <a:spcBef>
                <a:spcPts val="0"/>
              </a:spcBef>
              <a:spcAft>
                <a:spcPts val="0"/>
              </a:spcAft>
              <a:buSzPct val="100000"/>
              <a:buChar char="●"/>
            </a:pPr>
            <a:r>
              <a:rPr lang="en" sz="1600"/>
              <a:t>I encoded the other values as well like gender, change ,diabetesMed etc.</a:t>
            </a:r>
            <a:endParaRPr sz="1600"/>
          </a:p>
          <a:p>
            <a:pPr marL="457200" lvl="0" indent="-322580" algn="l" rtl="0">
              <a:spcBef>
                <a:spcPts val="0"/>
              </a:spcBef>
              <a:spcAft>
                <a:spcPts val="0"/>
              </a:spcAft>
              <a:buSzPct val="100000"/>
              <a:buChar char="●"/>
            </a:pPr>
            <a:r>
              <a:rPr lang="en" sz="1600"/>
              <a:t>For Age i gave each age range a single value For example 10-20 age has a value 10.</a:t>
            </a:r>
            <a:endParaRPr sz="1600"/>
          </a:p>
          <a:p>
            <a:pPr marL="457200" lvl="0" indent="-322580" algn="l" rtl="0">
              <a:spcBef>
                <a:spcPts val="0"/>
              </a:spcBef>
              <a:spcAft>
                <a:spcPts val="0"/>
              </a:spcAft>
              <a:buSzPct val="100000"/>
              <a:buChar char="●"/>
            </a:pPr>
            <a:r>
              <a:rPr lang="en" sz="1600"/>
              <a:t>For readmitted I chose 0 if the patient is not readmitted and if the patient is readmitted after 30 days, and I have chosen 1 if readmitted before 30 days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Selection of Important features</a:t>
            </a:r>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Not all features are important so i removes some of them to train the model</a:t>
            </a:r>
            <a:endParaRPr sz="1600"/>
          </a:p>
          <a:p>
            <a:pPr marL="457200" lvl="0" indent="-330200" algn="l" rtl="0">
              <a:spcBef>
                <a:spcPts val="0"/>
              </a:spcBef>
              <a:spcAft>
                <a:spcPts val="0"/>
              </a:spcAft>
              <a:buSzPts val="1600"/>
              <a:buChar char="●"/>
            </a:pPr>
            <a:r>
              <a:rPr lang="en" sz="1600"/>
              <a:t>I removed the Patient Number and encounter ID as they both were just IDs and don’t help in showing weather a patient will be re admitted or not.</a:t>
            </a:r>
            <a:endParaRPr sz="1600"/>
          </a:p>
          <a:p>
            <a:pPr marL="457200" lvl="0" indent="-330200" algn="l" rtl="0">
              <a:spcBef>
                <a:spcPts val="0"/>
              </a:spcBef>
              <a:spcAft>
                <a:spcPts val="0"/>
              </a:spcAft>
              <a:buSzPts val="1600"/>
              <a:buChar char="●"/>
            </a:pPr>
            <a:r>
              <a:rPr lang="en" sz="1600"/>
              <a:t>And also some features like citoglipton and examide had almost similar values to keeping them both is of no use so i removed one of them.</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Models and finding best accuracy</a:t>
            </a:r>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I made use of 3 different types of classifiers to train the data</a:t>
            </a:r>
            <a:endParaRPr sz="1600"/>
          </a:p>
          <a:p>
            <a:pPr marL="457200" lvl="0" indent="-330200" algn="l" rtl="0">
              <a:spcBef>
                <a:spcPts val="0"/>
              </a:spcBef>
              <a:spcAft>
                <a:spcPts val="0"/>
              </a:spcAft>
              <a:buSzPts val="1600"/>
              <a:buChar char="●"/>
            </a:pPr>
            <a:r>
              <a:rPr lang="en" sz="1600"/>
              <a:t>The reason behind using a classifier is that we are basically doing a classification whether a particular patient is getting readmitted or not</a:t>
            </a:r>
            <a:endParaRPr sz="1600"/>
          </a:p>
          <a:p>
            <a:pPr marL="457200" lvl="0" indent="-330200" algn="l" rtl="0">
              <a:spcBef>
                <a:spcPts val="0"/>
              </a:spcBef>
              <a:spcAft>
                <a:spcPts val="0"/>
              </a:spcAft>
              <a:buSzPts val="1600"/>
              <a:buAutoNum type="arabicPeriod"/>
            </a:pPr>
            <a:r>
              <a:rPr lang="en" sz="1600"/>
              <a:t>Random Forest Classifier</a:t>
            </a:r>
            <a:endParaRPr sz="1600"/>
          </a:p>
          <a:p>
            <a:pPr marL="457200" lvl="0" indent="-330200" algn="l" rtl="0">
              <a:spcBef>
                <a:spcPts val="0"/>
              </a:spcBef>
              <a:spcAft>
                <a:spcPts val="0"/>
              </a:spcAft>
              <a:buSzPts val="1600"/>
              <a:buAutoNum type="arabicPeriod"/>
            </a:pPr>
            <a:r>
              <a:rPr lang="en" sz="1600"/>
              <a:t>Decision Tree Classifier</a:t>
            </a:r>
            <a:endParaRPr sz="1600"/>
          </a:p>
          <a:p>
            <a:pPr marL="457200" lvl="0" indent="-330200" algn="l" rtl="0">
              <a:spcBef>
                <a:spcPts val="0"/>
              </a:spcBef>
              <a:spcAft>
                <a:spcPts val="0"/>
              </a:spcAft>
              <a:buSzPts val="1600"/>
              <a:buAutoNum type="arabicPeriod"/>
            </a:pPr>
            <a:r>
              <a:rPr lang="en" sz="1600"/>
              <a:t>Ada Boost Classifier</a:t>
            </a:r>
            <a:endParaRPr sz="1600"/>
          </a:p>
          <a:p>
            <a:pPr marL="457200" lvl="0" indent="-330200" algn="l" rtl="0">
              <a:spcBef>
                <a:spcPts val="0"/>
              </a:spcBef>
              <a:spcAft>
                <a:spcPts val="0"/>
              </a:spcAft>
              <a:buSzPts val="1600"/>
              <a:buChar char="●"/>
            </a:pPr>
            <a:r>
              <a:rPr lang="en" sz="1600"/>
              <a:t>Upon using the data on all three we were getting an accuracy of around 88 % in all with Decision Tree Classifier being marginally higher and its accuracy was 88.78%</a:t>
            </a:r>
            <a:endParaRPr sz="16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On-screen Show (16:9)</PresentationFormat>
  <Paragraphs>73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Lato</vt:lpstr>
      <vt:lpstr>Montserrat</vt:lpstr>
      <vt:lpstr>Arial</vt:lpstr>
      <vt:lpstr>Focus</vt:lpstr>
      <vt:lpstr>Final Project</vt:lpstr>
      <vt:lpstr>Introduction</vt:lpstr>
      <vt:lpstr>Approach to the Problem</vt:lpstr>
      <vt:lpstr>Finding the dataset</vt:lpstr>
      <vt:lpstr>Analysing the Dataset</vt:lpstr>
      <vt:lpstr>Handling Missing Values</vt:lpstr>
      <vt:lpstr>Encoding the Categorical Values</vt:lpstr>
      <vt:lpstr>Selection of Important features</vt:lpstr>
      <vt:lpstr>Training Models and finding best accuracy</vt:lpstr>
      <vt:lpstr>Hyperparameter Tuning</vt:lpstr>
      <vt:lpstr>Learnings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cp:lastModifiedBy>jainav mutha</cp:lastModifiedBy>
  <cp:revision>2</cp:revision>
  <dcterms:modified xsi:type="dcterms:W3CDTF">2022-12-06T03:30:55Z</dcterms:modified>
</cp:coreProperties>
</file>