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7315200" cy="960120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471" autoAdjust="0"/>
    <p:restoredTop sz="85933" autoAdjust="0"/>
  </p:normalViewPr>
  <p:slideViewPr>
    <p:cSldViewPr>
      <p:cViewPr varScale="1">
        <p:scale>
          <a:sx n="15" d="100"/>
          <a:sy n="15" d="100"/>
        </p:scale>
        <p:origin x="2357" y="14"/>
      </p:cViewPr>
      <p:guideLst>
        <p:guide orient="horz" pos="10368"/>
        <p:guide pos="13824"/>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75CCA33A-34BE-1C48-9ED3-99EB7F33AF68}" type="datetimeFigureOut">
              <a:rPr lang="en-US" smtClean="0"/>
              <a:t>4/27/2021</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A80009DD-9D83-3F4C-AED0-A24F0B051A7A}" type="slidenum">
              <a:rPr lang="en-US" smtClean="0"/>
              <a:t>‹#›</a:t>
            </a:fld>
            <a:endParaRPr lang="en-US"/>
          </a:p>
        </p:txBody>
      </p:sp>
    </p:spTree>
    <p:extLst>
      <p:ext uri="{BB962C8B-B14F-4D97-AF65-F5344CB8AC3E}">
        <p14:creationId xmlns:p14="http://schemas.microsoft.com/office/powerpoint/2010/main" val="2168419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0009DD-9D83-3F4C-AED0-A24F0B051A7A}" type="slidenum">
              <a:rPr lang="en-US" smtClean="0"/>
              <a:t>1</a:t>
            </a:fld>
            <a:endParaRPr lang="en-US"/>
          </a:p>
        </p:txBody>
      </p:sp>
    </p:spTree>
    <p:extLst>
      <p:ext uri="{BB962C8B-B14F-4D97-AF65-F5344CB8AC3E}">
        <p14:creationId xmlns:p14="http://schemas.microsoft.com/office/powerpoint/2010/main" val="21638815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 Tri-Fold poster with 12” wings.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grpSp>
        <p:nvGrpSpPr>
          <p:cNvPr id="8" name="Group 7"/>
          <p:cNvGrpSpPr/>
          <p:nvPr userDrawn="1"/>
        </p:nvGrpSpPr>
        <p:grpSpPr>
          <a:xfrm>
            <a:off x="7033287" y="-1257300"/>
            <a:ext cx="29923713" cy="35653980"/>
            <a:chOff x="7033287" y="-1257300"/>
            <a:chExt cx="29923713" cy="35653980"/>
          </a:xfrm>
        </p:grpSpPr>
        <p:sp>
          <p:nvSpPr>
            <p:cNvPr id="2" name="TextBox 1"/>
            <p:cNvSpPr txBox="1"/>
            <p:nvPr userDrawn="1"/>
          </p:nvSpPr>
          <p:spPr>
            <a:xfrm>
              <a:off x="7033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4/27/2021</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i.org/10.1016/j.cose.2020.102124" TargetMode="External"/><Relationship Id="rId13" Type="http://schemas.openxmlformats.org/officeDocument/2006/relationships/image" Target="../media/image7.png"/><Relationship Id="rId18" Type="http://schemas.openxmlformats.org/officeDocument/2006/relationships/image" Target="../media/image12.png"/><Relationship Id="rId3" Type="http://schemas.openxmlformats.org/officeDocument/2006/relationships/hyperlink" Target="https://doi.org/10.1016/j.future.2020.01.025" TargetMode="External"/><Relationship Id="rId7" Type="http://schemas.openxmlformats.org/officeDocument/2006/relationships/hyperlink" Target="https://doi.org/10.1016/S1361-3723(19)30118-6." TargetMode="External"/><Relationship Id="rId12" Type="http://schemas.openxmlformats.org/officeDocument/2006/relationships/image" Target="../media/image6.jpeg"/><Relationship Id="rId17" Type="http://schemas.openxmlformats.org/officeDocument/2006/relationships/image" Target="../media/image11.png"/><Relationship Id="rId2" Type="http://schemas.openxmlformats.org/officeDocument/2006/relationships/notesSlide" Target="../notesSlides/notesSlide1.xml"/><Relationship Id="rId16" Type="http://schemas.openxmlformats.org/officeDocument/2006/relationships/image" Target="../media/image10.png"/><Relationship Id="rId20"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hyperlink" Target="https://doi.org/10.1016/j.matpr.2020.10.087" TargetMode="External"/><Relationship Id="rId11" Type="http://schemas.openxmlformats.org/officeDocument/2006/relationships/image" Target="../media/image5.png"/><Relationship Id="rId5" Type="http://schemas.openxmlformats.org/officeDocument/2006/relationships/hyperlink" Target="https://doi.org/10.1016/j.jestch.2018.05.010" TargetMode="External"/><Relationship Id="rId15" Type="http://schemas.openxmlformats.org/officeDocument/2006/relationships/image" Target="../media/image9.PNG"/><Relationship Id="rId10" Type="http://schemas.openxmlformats.org/officeDocument/2006/relationships/image" Target="../media/image4.png"/><Relationship Id="rId19" Type="http://schemas.openxmlformats.org/officeDocument/2006/relationships/image" Target="../media/image13.PNG"/><Relationship Id="rId4" Type="http://schemas.openxmlformats.org/officeDocument/2006/relationships/hyperlink" Target="https://doi.org/10.1201/9781315372112-48" TargetMode="External"/><Relationship Id="rId9" Type="http://schemas.openxmlformats.org/officeDocument/2006/relationships/image" Target="../media/image3.jpeg"/><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5958840" y="-904136"/>
            <a:ext cx="26441400" cy="3449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9600" b="1" dirty="0">
                <a:solidFill>
                  <a:schemeClr val="accent3">
                    <a:lumMod val="20000"/>
                    <a:lumOff val="80000"/>
                  </a:schemeClr>
                </a:solidFill>
                <a:latin typeface="+mn-lt"/>
              </a:rPr>
              <a:t>Cloud Infrastructure Network Security</a:t>
            </a:r>
          </a:p>
        </p:txBody>
      </p:sp>
      <p:sp>
        <p:nvSpPr>
          <p:cNvPr id="5" name="Text Box 123"/>
          <p:cNvSpPr txBox="1">
            <a:spLocks noChangeArrowheads="1"/>
          </p:cNvSpPr>
          <p:nvPr/>
        </p:nvSpPr>
        <p:spPr bwMode="auto">
          <a:xfrm>
            <a:off x="2130538" y="1892405"/>
            <a:ext cx="34098003" cy="156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000" baseline="30000" dirty="0">
                <a:solidFill>
                  <a:schemeClr val="accent3">
                    <a:lumMod val="20000"/>
                    <a:lumOff val="80000"/>
                  </a:schemeClr>
                </a:solidFill>
                <a:latin typeface="+mn-lt"/>
              </a:rPr>
              <a:t>Hemant Jain, Sapna Patel, Vivek Shakya, Mahesh </a:t>
            </a:r>
            <a:r>
              <a:rPr lang="en-US" sz="7000" baseline="30000" dirty="0" err="1">
                <a:solidFill>
                  <a:schemeClr val="accent3">
                    <a:lumMod val="20000"/>
                    <a:lumOff val="80000"/>
                  </a:schemeClr>
                </a:solidFill>
                <a:latin typeface="+mn-lt"/>
              </a:rPr>
              <a:t>Vatalu</a:t>
            </a:r>
            <a:r>
              <a:rPr lang="en-US" sz="7000" baseline="30000" dirty="0">
                <a:solidFill>
                  <a:schemeClr val="accent3">
                    <a:lumMod val="20000"/>
                    <a:lumOff val="80000"/>
                  </a:schemeClr>
                </a:solidFill>
                <a:latin typeface="+mn-lt"/>
              </a:rPr>
              <a:t> </a:t>
            </a:r>
            <a:r>
              <a:rPr lang="en-US" sz="7000" baseline="30000" dirty="0" err="1">
                <a:solidFill>
                  <a:schemeClr val="accent3">
                    <a:lumMod val="20000"/>
                    <a:lumOff val="80000"/>
                  </a:schemeClr>
                </a:solidFill>
                <a:latin typeface="+mn-lt"/>
              </a:rPr>
              <a:t>Renukaprasad</a:t>
            </a:r>
            <a:r>
              <a:rPr lang="en-US" sz="7000" baseline="30000" dirty="0">
                <a:solidFill>
                  <a:schemeClr val="accent3">
                    <a:lumMod val="20000"/>
                    <a:lumOff val="80000"/>
                  </a:schemeClr>
                </a:solidFill>
                <a:latin typeface="+mn-lt"/>
              </a:rPr>
              <a:t>, </a:t>
            </a:r>
            <a:r>
              <a:rPr lang="en-US" sz="7000" baseline="30000" dirty="0" err="1">
                <a:solidFill>
                  <a:schemeClr val="accent3">
                    <a:lumMod val="20000"/>
                    <a:lumOff val="80000"/>
                  </a:schemeClr>
                </a:solidFill>
                <a:latin typeface="+mn-lt"/>
              </a:rPr>
              <a:t>Krutarth</a:t>
            </a:r>
            <a:r>
              <a:rPr lang="en-US" sz="7000" baseline="30000" dirty="0">
                <a:solidFill>
                  <a:schemeClr val="accent3">
                    <a:lumMod val="20000"/>
                    <a:lumOff val="80000"/>
                  </a:schemeClr>
                </a:solidFill>
                <a:latin typeface="+mn-lt"/>
              </a:rPr>
              <a:t> Vanesa </a:t>
            </a:r>
          </a:p>
          <a:p>
            <a:pPr algn="ctr" eaLnBrk="1" hangingPunct="1"/>
            <a:r>
              <a:rPr lang="en-US" sz="7000" baseline="30000" dirty="0">
                <a:solidFill>
                  <a:schemeClr val="accent3">
                    <a:lumMod val="20000"/>
                    <a:lumOff val="80000"/>
                  </a:schemeClr>
                </a:solidFill>
                <a:latin typeface="+mn-lt"/>
              </a:rPr>
              <a:t>INFO 7350 – Systems and </a:t>
            </a:r>
            <a:r>
              <a:rPr lang="en-US" sz="7000" baseline="30000" dirty="0" err="1">
                <a:solidFill>
                  <a:schemeClr val="accent3">
                    <a:lumMod val="20000"/>
                    <a:lumOff val="80000"/>
                  </a:schemeClr>
                </a:solidFill>
                <a:latin typeface="+mn-lt"/>
              </a:rPr>
              <a:t>CyberSecurity</a:t>
            </a:r>
            <a:r>
              <a:rPr lang="en-US" sz="7000" baseline="30000" dirty="0">
                <a:solidFill>
                  <a:schemeClr val="accent3">
                    <a:lumMod val="20000"/>
                    <a:lumOff val="80000"/>
                  </a:schemeClr>
                </a:solidFill>
                <a:latin typeface="+mn-lt"/>
              </a:rPr>
              <a:t> Fundamentals  (Spring 2021)</a:t>
            </a:r>
          </a:p>
        </p:txBody>
      </p:sp>
      <p:sp>
        <p:nvSpPr>
          <p:cNvPr id="26" name="TextBox 25"/>
          <p:cNvSpPr txBox="1"/>
          <p:nvPr/>
        </p:nvSpPr>
        <p:spPr>
          <a:xfrm>
            <a:off x="198748" y="29364577"/>
            <a:ext cx="27919052" cy="3365161"/>
          </a:xfrm>
          <a:prstGeom prst="rect">
            <a:avLst/>
          </a:prstGeom>
          <a:noFill/>
          <a:ln w="3175">
            <a:solidFill>
              <a:schemeClr val="tx2">
                <a:lumMod val="75000"/>
              </a:schemeClr>
            </a:solidFill>
          </a:ln>
        </p:spPr>
        <p:txBody>
          <a:bodyPr wrap="square" lIns="91440" tIns="91440" rIns="91440" bIns="91440" numCol="1" spcCol="342842" rtlCol="0">
            <a:noAutofit/>
          </a:bodyPr>
          <a:lstStyle/>
          <a:p>
            <a:pPr marL="342900" indent="-342900" rtl="0">
              <a:spcBef>
                <a:spcPts val="900"/>
              </a:spcBef>
              <a:spcAft>
                <a:spcPts val="900"/>
              </a:spcAft>
              <a:buAutoNum type="arabicPeriod"/>
            </a:pPr>
            <a:r>
              <a:rPr lang="en-US" sz="1900" b="0" i="0" u="none" strike="noStrike" dirty="0">
                <a:solidFill>
                  <a:srgbClr val="2D3B45"/>
                </a:solidFill>
                <a:effectLst/>
                <a:latin typeface="Arial" panose="020B0604020202020204" pitchFamily="34" charset="0"/>
                <a:cs typeface="Arial" panose="020B0604020202020204" pitchFamily="34" charset="0"/>
              </a:rPr>
              <a:t>Albanese, M., De </a:t>
            </a:r>
            <a:r>
              <a:rPr lang="en-US" sz="1900" b="0" i="0" u="none" strike="noStrike" dirty="0" err="1">
                <a:solidFill>
                  <a:srgbClr val="2D3B45"/>
                </a:solidFill>
                <a:effectLst/>
                <a:latin typeface="Arial" panose="020B0604020202020204" pitchFamily="34" charset="0"/>
                <a:cs typeface="Arial" panose="020B0604020202020204" pitchFamily="34" charset="0"/>
              </a:rPr>
              <a:t>Benedictis</a:t>
            </a:r>
            <a:r>
              <a:rPr lang="en-US" sz="1900" b="0" i="0" u="none" strike="noStrike" dirty="0">
                <a:solidFill>
                  <a:srgbClr val="2D3B45"/>
                </a:solidFill>
                <a:effectLst/>
                <a:latin typeface="Arial" panose="020B0604020202020204" pitchFamily="34" charset="0"/>
                <a:cs typeface="Arial" panose="020B0604020202020204" pitchFamily="34" charset="0"/>
              </a:rPr>
              <a:t>, A., de Macedo, D. D. J., &amp; Messina, F. (2020). Security and trust in cloud application life-cycle management. </a:t>
            </a:r>
            <a:r>
              <a:rPr lang="en-US" sz="1900" b="0" i="1" u="none" strike="noStrike" dirty="0">
                <a:solidFill>
                  <a:srgbClr val="2D3B45"/>
                </a:solidFill>
                <a:effectLst/>
                <a:latin typeface="Arial" panose="020B0604020202020204" pitchFamily="34" charset="0"/>
                <a:cs typeface="Arial" panose="020B0604020202020204" pitchFamily="34" charset="0"/>
              </a:rPr>
              <a:t>Future Generation Computer Systems</a:t>
            </a:r>
            <a:r>
              <a:rPr lang="en-US" sz="1900" b="0" i="0" u="none" strike="noStrike" dirty="0">
                <a:solidFill>
                  <a:srgbClr val="2D3B45"/>
                </a:solidFill>
                <a:effectLst/>
                <a:latin typeface="Arial" panose="020B0604020202020204" pitchFamily="34" charset="0"/>
                <a:cs typeface="Arial" panose="020B0604020202020204" pitchFamily="34" charset="0"/>
              </a:rPr>
              <a:t>, </a:t>
            </a:r>
            <a:r>
              <a:rPr lang="en-US" sz="1900" b="0" i="1" u="none" strike="noStrike" dirty="0">
                <a:solidFill>
                  <a:srgbClr val="2D3B45"/>
                </a:solidFill>
                <a:effectLst/>
                <a:latin typeface="Arial" panose="020B0604020202020204" pitchFamily="34" charset="0"/>
                <a:cs typeface="Arial" panose="020B0604020202020204" pitchFamily="34" charset="0"/>
              </a:rPr>
              <a:t>111</a:t>
            </a:r>
            <a:r>
              <a:rPr lang="en-US" sz="1900" b="0" i="0" u="none" strike="noStrike" dirty="0">
                <a:solidFill>
                  <a:srgbClr val="2D3B45"/>
                </a:solidFill>
                <a:effectLst/>
                <a:latin typeface="Arial" panose="020B0604020202020204" pitchFamily="34" charset="0"/>
                <a:cs typeface="Arial" panose="020B0604020202020204" pitchFamily="34" charset="0"/>
              </a:rPr>
              <a:t>, 934–936. </a:t>
            </a:r>
            <a:r>
              <a:rPr lang="en-US" sz="1900" u="sng" dirty="0">
                <a:solidFill>
                  <a:srgbClr val="1155CC"/>
                </a:solidFill>
                <a:latin typeface="Arial" panose="020B0604020202020204" pitchFamily="34" charset="0"/>
                <a:cs typeface="Arial" panose="020B0604020202020204" pitchFamily="34" charset="0"/>
                <a:hlinkClick r:id="rId3"/>
              </a:rPr>
              <a:t>https://doi.org/10.1016/j.future.2020.01.025</a:t>
            </a:r>
            <a:endParaRPr lang="en-US" sz="1900" u="sng" dirty="0">
              <a:solidFill>
                <a:srgbClr val="1155CC"/>
              </a:solidFill>
              <a:latin typeface="Arial" panose="020B0604020202020204" pitchFamily="34" charset="0"/>
              <a:cs typeface="Arial" panose="020B0604020202020204" pitchFamily="34" charset="0"/>
            </a:endParaRPr>
          </a:p>
          <a:p>
            <a:pPr marL="342900" indent="-342900" rtl="0">
              <a:spcBef>
                <a:spcPts val="900"/>
              </a:spcBef>
              <a:spcAft>
                <a:spcPts val="900"/>
              </a:spcAft>
              <a:buAutoNum type="arabicPeriod"/>
            </a:pPr>
            <a:r>
              <a:rPr lang="en-US" sz="1900" b="0" i="0" u="none" strike="noStrike" dirty="0">
                <a:solidFill>
                  <a:srgbClr val="2D3B45"/>
                </a:solidFill>
                <a:effectLst/>
                <a:latin typeface="Arial" panose="020B0604020202020204" pitchFamily="34" charset="0"/>
                <a:cs typeface="Arial" panose="020B0604020202020204" pitchFamily="34" charset="0"/>
              </a:rPr>
              <a:t>Advanced Security Architectures for Cloud Computing. (2016). </a:t>
            </a:r>
            <a:r>
              <a:rPr lang="en-US" sz="1900" b="0" i="1" u="none" strike="noStrike" dirty="0">
                <a:solidFill>
                  <a:srgbClr val="2D3B45"/>
                </a:solidFill>
                <a:effectLst/>
                <a:latin typeface="Arial" panose="020B0604020202020204" pitchFamily="34" charset="0"/>
                <a:cs typeface="Arial" panose="020B0604020202020204" pitchFamily="34" charset="0"/>
              </a:rPr>
              <a:t>Cloud Computing Security</a:t>
            </a:r>
            <a:r>
              <a:rPr lang="en-US" sz="1900" b="0" i="0" u="none" strike="noStrike" dirty="0">
                <a:solidFill>
                  <a:srgbClr val="2D3B45"/>
                </a:solidFill>
                <a:effectLst/>
                <a:latin typeface="Arial" panose="020B0604020202020204" pitchFamily="34" charset="0"/>
                <a:cs typeface="Arial" panose="020B0604020202020204" pitchFamily="34" charset="0"/>
              </a:rPr>
              <a:t>, 443–458. </a:t>
            </a:r>
            <a:r>
              <a:rPr lang="en-US" sz="1900" b="0" i="0" u="sng" strike="noStrike" dirty="0">
                <a:solidFill>
                  <a:srgbClr val="1155CC"/>
                </a:solidFill>
                <a:effectLst/>
                <a:latin typeface="Arial" panose="020B0604020202020204" pitchFamily="34" charset="0"/>
                <a:cs typeface="Arial" panose="020B0604020202020204" pitchFamily="34" charset="0"/>
                <a:hlinkClick r:id="rId4"/>
              </a:rPr>
              <a:t>https://doi.org/10.1201/9781315372112-48</a:t>
            </a:r>
            <a:endParaRPr lang="en-US" sz="1900" u="sng" dirty="0">
              <a:solidFill>
                <a:srgbClr val="1155CC"/>
              </a:solidFill>
              <a:latin typeface="Arial" panose="020B0604020202020204" pitchFamily="34" charset="0"/>
              <a:cs typeface="Arial" panose="020B0604020202020204" pitchFamily="34" charset="0"/>
            </a:endParaRPr>
          </a:p>
          <a:p>
            <a:pPr marL="342900" indent="-342900" rtl="0">
              <a:spcBef>
                <a:spcPts val="900"/>
              </a:spcBef>
              <a:spcAft>
                <a:spcPts val="900"/>
              </a:spcAft>
              <a:buAutoNum type="arabicPeriod"/>
            </a:pPr>
            <a:r>
              <a:rPr lang="en-US" sz="1900" b="0" i="0" u="none" strike="noStrike" dirty="0" err="1">
                <a:solidFill>
                  <a:srgbClr val="2D3B45"/>
                </a:solidFill>
                <a:effectLst/>
                <a:latin typeface="Arial" panose="020B0604020202020204" pitchFamily="34" charset="0"/>
                <a:cs typeface="Arial" panose="020B0604020202020204" pitchFamily="34" charset="0"/>
              </a:rPr>
              <a:t>Indu</a:t>
            </a:r>
            <a:r>
              <a:rPr lang="en-US" sz="1900" b="0" i="0" u="none" strike="noStrike" dirty="0">
                <a:solidFill>
                  <a:srgbClr val="2D3B45"/>
                </a:solidFill>
                <a:effectLst/>
                <a:latin typeface="Arial" panose="020B0604020202020204" pitchFamily="34" charset="0"/>
                <a:cs typeface="Arial" panose="020B0604020202020204" pitchFamily="34" charset="0"/>
              </a:rPr>
              <a:t>, I., Anand, P. M. R., &amp; Bhaskar, V. (2018). Identity and access management in cloud environment: Mechanisms and challenges. </a:t>
            </a:r>
            <a:r>
              <a:rPr lang="en-US" sz="1900" b="0" i="1" u="none" strike="noStrike" dirty="0">
                <a:solidFill>
                  <a:srgbClr val="2D3B45"/>
                </a:solidFill>
                <a:effectLst/>
                <a:latin typeface="Arial" panose="020B0604020202020204" pitchFamily="34" charset="0"/>
                <a:cs typeface="Arial" panose="020B0604020202020204" pitchFamily="34" charset="0"/>
              </a:rPr>
              <a:t>Engineering Science and Technology, an International Journal</a:t>
            </a:r>
            <a:r>
              <a:rPr lang="en-US" sz="1900" b="0" i="0" u="none" strike="noStrike" dirty="0">
                <a:solidFill>
                  <a:srgbClr val="2D3B45"/>
                </a:solidFill>
                <a:effectLst/>
                <a:latin typeface="Arial" panose="020B0604020202020204" pitchFamily="34" charset="0"/>
                <a:cs typeface="Arial" panose="020B0604020202020204" pitchFamily="34" charset="0"/>
              </a:rPr>
              <a:t>, </a:t>
            </a:r>
            <a:r>
              <a:rPr lang="en-US" sz="1900" b="0" i="1" u="none" strike="noStrike" dirty="0">
                <a:solidFill>
                  <a:srgbClr val="2D3B45"/>
                </a:solidFill>
                <a:effectLst/>
                <a:latin typeface="Arial" panose="020B0604020202020204" pitchFamily="34" charset="0"/>
                <a:cs typeface="Arial" panose="020B0604020202020204" pitchFamily="34" charset="0"/>
              </a:rPr>
              <a:t>21</a:t>
            </a:r>
            <a:r>
              <a:rPr lang="en-US" sz="1900" b="0" i="0" u="none" strike="noStrike" dirty="0">
                <a:solidFill>
                  <a:srgbClr val="2D3B45"/>
                </a:solidFill>
                <a:effectLst/>
                <a:latin typeface="Arial" panose="020B0604020202020204" pitchFamily="34" charset="0"/>
                <a:cs typeface="Arial" panose="020B0604020202020204" pitchFamily="34" charset="0"/>
              </a:rPr>
              <a:t>(4), 574–588. </a:t>
            </a:r>
            <a:r>
              <a:rPr lang="en-US" sz="1900" b="0" i="0" u="sng" strike="noStrike" dirty="0">
                <a:solidFill>
                  <a:srgbClr val="1155CC"/>
                </a:solidFill>
                <a:effectLst/>
                <a:latin typeface="Arial" panose="020B0604020202020204" pitchFamily="34" charset="0"/>
                <a:cs typeface="Arial" panose="020B0604020202020204" pitchFamily="34" charset="0"/>
                <a:hlinkClick r:id="rId5"/>
              </a:rPr>
              <a:t>https://doi.org/10.1016/j.jestch.2018.05.010</a:t>
            </a:r>
            <a:endParaRPr lang="en-US" sz="1900" u="sng" dirty="0">
              <a:solidFill>
                <a:srgbClr val="1155CC"/>
              </a:solidFill>
              <a:latin typeface="Arial" panose="020B0604020202020204" pitchFamily="34" charset="0"/>
              <a:cs typeface="Arial" panose="020B0604020202020204" pitchFamily="34" charset="0"/>
            </a:endParaRPr>
          </a:p>
          <a:p>
            <a:pPr marL="342900" indent="-342900" rtl="0">
              <a:spcBef>
                <a:spcPts val="900"/>
              </a:spcBef>
              <a:spcAft>
                <a:spcPts val="900"/>
              </a:spcAft>
              <a:buAutoNum type="arabicPeriod"/>
            </a:pPr>
            <a:r>
              <a:rPr lang="en-US" sz="1900" b="0" i="0" u="none" strike="noStrike" dirty="0">
                <a:solidFill>
                  <a:srgbClr val="2D3B45"/>
                </a:solidFill>
                <a:effectLst/>
                <a:latin typeface="Arial" panose="020B0604020202020204" pitchFamily="34" charset="0"/>
                <a:cs typeface="Arial" panose="020B0604020202020204" pitchFamily="34" charset="0"/>
              </a:rPr>
              <a:t>R, P., Tony Santhosh, G., </a:t>
            </a:r>
            <a:r>
              <a:rPr lang="en-US" sz="1900" b="0" i="0" u="none" strike="noStrike" dirty="0" err="1">
                <a:solidFill>
                  <a:srgbClr val="2D3B45"/>
                </a:solidFill>
                <a:effectLst/>
                <a:latin typeface="Arial" panose="020B0604020202020204" pitchFamily="34" charset="0"/>
                <a:cs typeface="Arial" panose="020B0604020202020204" pitchFamily="34" charset="0"/>
              </a:rPr>
              <a:t>Juben</a:t>
            </a:r>
            <a:r>
              <a:rPr lang="en-US" sz="1900" b="0" i="0" u="none" strike="noStrike" dirty="0">
                <a:solidFill>
                  <a:srgbClr val="2D3B45"/>
                </a:solidFill>
                <a:effectLst/>
                <a:latin typeface="Arial" panose="020B0604020202020204" pitchFamily="34" charset="0"/>
                <a:cs typeface="Arial" panose="020B0604020202020204" pitchFamily="34" charset="0"/>
              </a:rPr>
              <a:t> </a:t>
            </a:r>
            <a:r>
              <a:rPr lang="en-US" sz="1900" b="0" i="0" u="none" strike="noStrike" dirty="0" err="1">
                <a:solidFill>
                  <a:srgbClr val="2D3B45"/>
                </a:solidFill>
                <a:effectLst/>
                <a:latin typeface="Arial" panose="020B0604020202020204" pitchFamily="34" charset="0"/>
                <a:cs typeface="Arial" panose="020B0604020202020204" pitchFamily="34" charset="0"/>
              </a:rPr>
              <a:t>Ratchnayaraj</a:t>
            </a:r>
            <a:r>
              <a:rPr lang="en-US" sz="1900" b="0" i="0" u="none" strike="noStrike" dirty="0">
                <a:solidFill>
                  <a:srgbClr val="2D3B45"/>
                </a:solidFill>
                <a:effectLst/>
                <a:latin typeface="Arial" panose="020B0604020202020204" pitchFamily="34" charset="0"/>
                <a:cs typeface="Arial" panose="020B0604020202020204" pitchFamily="34" charset="0"/>
              </a:rPr>
              <a:t>, I. A., &amp; </a:t>
            </a:r>
            <a:r>
              <a:rPr lang="en-US" sz="1900" b="0" i="0" u="none" strike="noStrike" dirty="0" err="1">
                <a:solidFill>
                  <a:srgbClr val="2D3B45"/>
                </a:solidFill>
                <a:effectLst/>
                <a:latin typeface="Arial" panose="020B0604020202020204" pitchFamily="34" charset="0"/>
                <a:cs typeface="Arial" panose="020B0604020202020204" pitchFamily="34" charset="0"/>
              </a:rPr>
              <a:t>Jemiline</a:t>
            </a:r>
            <a:r>
              <a:rPr lang="en-US" sz="1900" b="0" i="0" u="none" strike="noStrike" dirty="0">
                <a:solidFill>
                  <a:srgbClr val="2D3B45"/>
                </a:solidFill>
                <a:effectLst/>
                <a:latin typeface="Arial" panose="020B0604020202020204" pitchFamily="34" charset="0"/>
                <a:cs typeface="Arial" panose="020B0604020202020204" pitchFamily="34" charset="0"/>
              </a:rPr>
              <a:t>, E. (2020). The security in web application of cloud and IoT service. </a:t>
            </a:r>
            <a:r>
              <a:rPr lang="en-US" sz="1900" b="0" i="1" u="none" strike="noStrike" dirty="0">
                <a:solidFill>
                  <a:srgbClr val="2D3B45"/>
                </a:solidFill>
                <a:effectLst/>
                <a:latin typeface="Arial" panose="020B0604020202020204" pitchFamily="34" charset="0"/>
                <a:cs typeface="Arial" panose="020B0604020202020204" pitchFamily="34" charset="0"/>
              </a:rPr>
              <a:t>Materials Today: Proceedings</a:t>
            </a:r>
            <a:r>
              <a:rPr lang="en-US" sz="1900" b="0" i="0" u="none" strike="noStrike" dirty="0">
                <a:solidFill>
                  <a:srgbClr val="2D3B45"/>
                </a:solidFill>
                <a:effectLst/>
                <a:latin typeface="Arial" panose="020B0604020202020204" pitchFamily="34" charset="0"/>
                <a:cs typeface="Arial" panose="020B0604020202020204" pitchFamily="34" charset="0"/>
              </a:rPr>
              <a:t>. </a:t>
            </a:r>
            <a:r>
              <a:rPr lang="en-US" sz="1900" b="0" i="0" u="sng" strike="noStrike" dirty="0">
                <a:solidFill>
                  <a:srgbClr val="1155CC"/>
                </a:solidFill>
                <a:effectLst/>
                <a:latin typeface="Arial" panose="020B0604020202020204" pitchFamily="34" charset="0"/>
                <a:cs typeface="Arial" panose="020B0604020202020204" pitchFamily="34" charset="0"/>
                <a:hlinkClick r:id="rId6"/>
              </a:rPr>
              <a:t>https://doi.org/10.1016/j.matpr.2020.10.087</a:t>
            </a:r>
            <a:endParaRPr lang="en-US" sz="1900" u="sng" dirty="0">
              <a:solidFill>
                <a:srgbClr val="1155CC"/>
              </a:solidFill>
              <a:latin typeface="Arial" panose="020B0604020202020204" pitchFamily="34" charset="0"/>
              <a:cs typeface="Arial" panose="020B0604020202020204" pitchFamily="34" charset="0"/>
            </a:endParaRPr>
          </a:p>
          <a:p>
            <a:pPr marL="342900" indent="-342900" rtl="0">
              <a:spcBef>
                <a:spcPts val="900"/>
              </a:spcBef>
              <a:spcAft>
                <a:spcPts val="900"/>
              </a:spcAft>
              <a:buAutoNum type="arabicPeriod"/>
            </a:pPr>
            <a:r>
              <a:rPr lang="en-US" sz="1900" b="0" i="0" u="none" strike="noStrike" dirty="0">
                <a:solidFill>
                  <a:srgbClr val="2D3B45"/>
                </a:solidFill>
                <a:effectLst/>
                <a:latin typeface="Arial" panose="020B0604020202020204" pitchFamily="34" charset="0"/>
                <a:cs typeface="Arial" panose="020B0604020202020204" pitchFamily="34" charset="0"/>
              </a:rPr>
              <a:t>Steve Mansfield-</a:t>
            </a:r>
            <a:r>
              <a:rPr lang="en-US" sz="1900" b="0" i="0" u="none" strike="noStrike" dirty="0" err="1">
                <a:solidFill>
                  <a:srgbClr val="2D3B45"/>
                </a:solidFill>
                <a:effectLst/>
                <a:latin typeface="Arial" panose="020B0604020202020204" pitchFamily="34" charset="0"/>
                <a:cs typeface="Arial" panose="020B0604020202020204" pitchFamily="34" charset="0"/>
              </a:rPr>
              <a:t>Devine,Gateway</a:t>
            </a:r>
            <a:r>
              <a:rPr lang="en-US" sz="1900" b="0" i="0" u="none" strike="noStrike" dirty="0">
                <a:solidFill>
                  <a:srgbClr val="2D3B45"/>
                </a:solidFill>
                <a:effectLst/>
                <a:latin typeface="Arial" panose="020B0604020202020204" pitchFamily="34" charset="0"/>
                <a:cs typeface="Arial" panose="020B0604020202020204" pitchFamily="34" charset="0"/>
              </a:rPr>
              <a:t> to securing the </a:t>
            </a:r>
            <a:r>
              <a:rPr lang="en-US" sz="1900" b="0" i="0" u="none" strike="noStrike" dirty="0" err="1">
                <a:solidFill>
                  <a:srgbClr val="2D3B45"/>
                </a:solidFill>
                <a:effectLst/>
                <a:latin typeface="Arial" panose="020B0604020202020204" pitchFamily="34" charset="0"/>
                <a:cs typeface="Arial" panose="020B0604020202020204" pitchFamily="34" charset="0"/>
              </a:rPr>
              <a:t>cloud,Computer</a:t>
            </a:r>
            <a:r>
              <a:rPr lang="en-US" sz="1900" b="0" i="0" u="none" strike="noStrike" dirty="0">
                <a:solidFill>
                  <a:srgbClr val="2D3B45"/>
                </a:solidFill>
                <a:effectLst/>
                <a:latin typeface="Arial" panose="020B0604020202020204" pitchFamily="34" charset="0"/>
                <a:cs typeface="Arial" panose="020B0604020202020204" pitchFamily="34" charset="0"/>
              </a:rPr>
              <a:t> Fraud &amp; Security, Volume 2019, Issue 11,2019,Pages 16-19,ISSN 1361-3723, </a:t>
            </a:r>
            <a:r>
              <a:rPr lang="en-US" sz="1900" b="0" i="0" u="sng" strike="noStrike" dirty="0">
                <a:solidFill>
                  <a:srgbClr val="1155CC"/>
                </a:solidFill>
                <a:effectLst/>
                <a:latin typeface="Arial" panose="020B0604020202020204" pitchFamily="34" charset="0"/>
                <a:cs typeface="Arial" panose="020B0604020202020204" pitchFamily="34" charset="0"/>
                <a:hlinkClick r:id="rId7"/>
              </a:rPr>
              <a:t>https://doi.org/10.1016/S1361-3723(19)30118-6.</a:t>
            </a:r>
            <a:endParaRPr lang="en-US" sz="1900" u="sng" dirty="0">
              <a:solidFill>
                <a:srgbClr val="1155CC"/>
              </a:solidFill>
              <a:latin typeface="Arial" panose="020B0604020202020204" pitchFamily="34" charset="0"/>
              <a:cs typeface="Arial" panose="020B0604020202020204" pitchFamily="34" charset="0"/>
            </a:endParaRPr>
          </a:p>
          <a:p>
            <a:pPr marL="342900" indent="-342900" rtl="0">
              <a:spcBef>
                <a:spcPts val="900"/>
              </a:spcBef>
              <a:spcAft>
                <a:spcPts val="900"/>
              </a:spcAft>
              <a:buAutoNum type="arabicPeriod"/>
            </a:pPr>
            <a:r>
              <a:rPr lang="en-US" sz="1900" b="0" i="0" u="none" strike="noStrike" dirty="0">
                <a:solidFill>
                  <a:srgbClr val="2D3B45"/>
                </a:solidFill>
                <a:effectLst/>
                <a:latin typeface="Arial" panose="020B0604020202020204" pitchFamily="34" charset="0"/>
                <a:cs typeface="Arial" panose="020B0604020202020204" pitchFamily="34" charset="0"/>
              </a:rPr>
              <a:t>K.A. </a:t>
            </a:r>
            <a:r>
              <a:rPr lang="en-US" sz="1900" b="0" i="0" u="none" strike="noStrike" dirty="0" err="1">
                <a:solidFill>
                  <a:srgbClr val="2D3B45"/>
                </a:solidFill>
                <a:effectLst/>
                <a:latin typeface="Arial" panose="020B0604020202020204" pitchFamily="34" charset="0"/>
                <a:cs typeface="Arial" panose="020B0604020202020204" pitchFamily="34" charset="0"/>
              </a:rPr>
              <a:t>Torkura</a:t>
            </a:r>
            <a:r>
              <a:rPr lang="en-US" sz="1900" b="0" i="0" u="none" strike="noStrike" dirty="0">
                <a:solidFill>
                  <a:srgbClr val="2D3B45"/>
                </a:solidFill>
                <a:effectLst/>
                <a:latin typeface="Arial" panose="020B0604020202020204" pitchFamily="34" charset="0"/>
                <a:cs typeface="Arial" panose="020B0604020202020204" pitchFamily="34" charset="0"/>
              </a:rPr>
              <a:t>, Muhammad I.H. </a:t>
            </a:r>
            <a:r>
              <a:rPr lang="en-US" sz="1900" b="0" i="0" u="none" strike="noStrike" dirty="0" err="1">
                <a:solidFill>
                  <a:srgbClr val="2D3B45"/>
                </a:solidFill>
                <a:effectLst/>
                <a:latin typeface="Arial" panose="020B0604020202020204" pitchFamily="34" charset="0"/>
                <a:cs typeface="Arial" panose="020B0604020202020204" pitchFamily="34" charset="0"/>
              </a:rPr>
              <a:t>Sukmana</a:t>
            </a:r>
            <a:r>
              <a:rPr lang="en-US" sz="1900" b="0" i="0" u="none" strike="noStrike" dirty="0">
                <a:solidFill>
                  <a:srgbClr val="2D3B45"/>
                </a:solidFill>
                <a:effectLst/>
                <a:latin typeface="Arial" panose="020B0604020202020204" pitchFamily="34" charset="0"/>
                <a:cs typeface="Arial" panose="020B0604020202020204" pitchFamily="34" charset="0"/>
              </a:rPr>
              <a:t>, Feng Cheng, Christoph </a:t>
            </a:r>
            <a:r>
              <a:rPr lang="en-US" sz="1900" b="0" i="0" u="none" strike="noStrike" dirty="0" err="1">
                <a:solidFill>
                  <a:srgbClr val="2D3B45"/>
                </a:solidFill>
                <a:effectLst/>
                <a:latin typeface="Arial" panose="020B0604020202020204" pitchFamily="34" charset="0"/>
                <a:cs typeface="Arial" panose="020B0604020202020204" pitchFamily="34" charset="0"/>
              </a:rPr>
              <a:t>Meinel,Continuous</a:t>
            </a:r>
            <a:r>
              <a:rPr lang="en-US" sz="1900" b="0" i="0" u="none" strike="noStrike" dirty="0">
                <a:solidFill>
                  <a:srgbClr val="2D3B45"/>
                </a:solidFill>
                <a:effectLst/>
                <a:latin typeface="Arial" panose="020B0604020202020204" pitchFamily="34" charset="0"/>
                <a:cs typeface="Arial" panose="020B0604020202020204" pitchFamily="34" charset="0"/>
              </a:rPr>
              <a:t> auditing and threat detection in multi-cloud </a:t>
            </a:r>
            <a:r>
              <a:rPr lang="en-US" sz="1900" b="0" i="0" u="none" strike="noStrike" dirty="0" err="1">
                <a:solidFill>
                  <a:srgbClr val="2D3B45"/>
                </a:solidFill>
                <a:effectLst/>
                <a:latin typeface="Arial" panose="020B0604020202020204" pitchFamily="34" charset="0"/>
                <a:cs typeface="Arial" panose="020B0604020202020204" pitchFamily="34" charset="0"/>
              </a:rPr>
              <a:t>infrastructure,Computers</a:t>
            </a:r>
            <a:r>
              <a:rPr lang="en-US" sz="1900" b="0" i="0" u="none" strike="noStrike" dirty="0">
                <a:solidFill>
                  <a:srgbClr val="2D3B45"/>
                </a:solidFill>
                <a:effectLst/>
                <a:latin typeface="Arial" panose="020B0604020202020204" pitchFamily="34" charset="0"/>
                <a:cs typeface="Arial" panose="020B0604020202020204" pitchFamily="34" charset="0"/>
              </a:rPr>
              <a:t> &amp; </a:t>
            </a:r>
            <a:r>
              <a:rPr lang="en-US" sz="1900" b="0" i="0" u="none" strike="noStrike" dirty="0" err="1">
                <a:solidFill>
                  <a:srgbClr val="2D3B45"/>
                </a:solidFill>
                <a:effectLst/>
                <a:latin typeface="Arial" panose="020B0604020202020204" pitchFamily="34" charset="0"/>
                <a:cs typeface="Arial" panose="020B0604020202020204" pitchFamily="34" charset="0"/>
              </a:rPr>
              <a:t>Security,Volume</a:t>
            </a:r>
            <a:r>
              <a:rPr lang="en-US" sz="1900" b="0" i="0" u="none" strike="noStrike" dirty="0">
                <a:solidFill>
                  <a:srgbClr val="2D3B45"/>
                </a:solidFill>
                <a:effectLst/>
                <a:latin typeface="Arial" panose="020B0604020202020204" pitchFamily="34" charset="0"/>
                <a:cs typeface="Arial" panose="020B0604020202020204" pitchFamily="34" charset="0"/>
              </a:rPr>
              <a:t> 102,2021,102124,ISSN 0167-4048,</a:t>
            </a:r>
            <a:r>
              <a:rPr lang="en-US" sz="1900" b="0" i="0" u="sng" strike="noStrike" dirty="0">
                <a:solidFill>
                  <a:srgbClr val="1155CC"/>
                </a:solidFill>
                <a:effectLst/>
                <a:latin typeface="Arial" panose="020B0604020202020204" pitchFamily="34" charset="0"/>
                <a:cs typeface="Arial" panose="020B0604020202020204" pitchFamily="34" charset="0"/>
                <a:hlinkClick r:id="rId8"/>
              </a:rPr>
              <a:t>https://doi.org/10.1016/j.cose.2020.102124</a:t>
            </a:r>
            <a:r>
              <a:rPr lang="en-US" sz="1900" b="0" i="0" u="none" strike="noStrike" dirty="0">
                <a:solidFill>
                  <a:srgbClr val="2D3B45"/>
                </a:solidFill>
                <a:effectLst/>
                <a:latin typeface="Arial" panose="020B0604020202020204" pitchFamily="34" charset="0"/>
                <a:cs typeface="Arial" panose="020B0604020202020204" pitchFamily="34" charset="0"/>
              </a:rPr>
              <a:t>.</a:t>
            </a:r>
            <a:endParaRPr lang="en-US" sz="1900" dirty="0">
              <a:latin typeface="Arial" panose="020B0604020202020204" pitchFamily="34" charset="0"/>
              <a:cs typeface="Arial" panose="020B0604020202020204" pitchFamily="34" charset="0"/>
            </a:endParaRPr>
          </a:p>
        </p:txBody>
      </p:sp>
      <p:sp>
        <p:nvSpPr>
          <p:cNvPr id="10" name="Text Box 189"/>
          <p:cNvSpPr txBox="1">
            <a:spLocks noChangeArrowheads="1"/>
          </p:cNvSpPr>
          <p:nvPr/>
        </p:nvSpPr>
        <p:spPr bwMode="auto">
          <a:xfrm>
            <a:off x="1280160" y="5486400"/>
            <a:ext cx="9144000" cy="9417916"/>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rtl="0">
              <a:spcBef>
                <a:spcPts val="1200"/>
              </a:spcBef>
              <a:spcAft>
                <a:spcPts val="1200"/>
              </a:spcAft>
            </a:pPr>
            <a:r>
              <a:rPr lang="en-US" sz="3200" b="0" i="0" u="none" strike="noStrike" dirty="0">
                <a:solidFill>
                  <a:srgbClr val="000000"/>
                </a:solidFill>
                <a:effectLst/>
                <a:latin typeface="+mj-lt"/>
              </a:rPr>
              <a:t>Cloud computing has become the core internal part of the software development industry. It serves as a platform providing services in various domains right from Virtual Environment resources, databases, messaging services, parallel machine learning, etc.</a:t>
            </a:r>
          </a:p>
          <a:p>
            <a:pPr rtl="0">
              <a:spcBef>
                <a:spcPts val="1200"/>
              </a:spcBef>
              <a:spcAft>
                <a:spcPts val="1200"/>
              </a:spcAft>
            </a:pPr>
            <a:r>
              <a:rPr lang="en-US" sz="3200" b="0" i="0" u="none" strike="noStrike" dirty="0">
                <a:solidFill>
                  <a:srgbClr val="000000"/>
                </a:solidFill>
                <a:effectLst/>
                <a:latin typeface="+mj-lt"/>
              </a:rPr>
              <a:t>Due to the leverage of many technologies in one place, it inherits the security issues which persist in those individual platforms involving secure access authentication, authorization, access management, security controls and services.[1]</a:t>
            </a:r>
            <a:endParaRPr lang="en-US" sz="3200" b="0" dirty="0">
              <a:effectLst/>
              <a:latin typeface="+mj-lt"/>
            </a:endParaRPr>
          </a:p>
          <a:p>
            <a:pPr rtl="0">
              <a:spcBef>
                <a:spcPts val="1200"/>
              </a:spcBef>
              <a:spcAft>
                <a:spcPts val="1200"/>
              </a:spcAft>
            </a:pPr>
            <a:r>
              <a:rPr lang="en-US" sz="3200" b="0" i="0" u="none" strike="noStrike" dirty="0">
                <a:solidFill>
                  <a:srgbClr val="000000"/>
                </a:solidFill>
                <a:effectLst/>
                <a:latin typeface="+mj-lt"/>
              </a:rPr>
              <a:t>Through this paper we are exploring the security issues that persists in the cloud infrastructure and the possible solutions and policies to mitigate them or minimize the risk of threats that can be exploited by threat agents</a:t>
            </a:r>
            <a:endParaRPr lang="en-US" sz="3200" b="0" dirty="0">
              <a:effectLst/>
              <a:latin typeface="+mj-lt"/>
            </a:endParaRPr>
          </a:p>
          <a:p>
            <a:br>
              <a:rPr lang="en-US" sz="3200" dirty="0">
                <a:latin typeface="+mj-lt"/>
              </a:rPr>
            </a:br>
            <a:endParaRPr lang="en-US" sz="3200" dirty="0">
              <a:latin typeface="+mj-lt"/>
            </a:endParaRPr>
          </a:p>
        </p:txBody>
      </p:sp>
      <p:sp>
        <p:nvSpPr>
          <p:cNvPr id="32" name="Rectangle 31"/>
          <p:cNvSpPr/>
          <p:nvPr/>
        </p:nvSpPr>
        <p:spPr>
          <a:xfrm>
            <a:off x="128016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Abstract</a:t>
            </a:r>
          </a:p>
        </p:txBody>
      </p:sp>
      <p:sp>
        <p:nvSpPr>
          <p:cNvPr id="15" name="Text Box 194"/>
          <p:cNvSpPr txBox="1">
            <a:spLocks noChangeArrowheads="1"/>
          </p:cNvSpPr>
          <p:nvPr/>
        </p:nvSpPr>
        <p:spPr bwMode="auto">
          <a:xfrm>
            <a:off x="11521440" y="14173200"/>
            <a:ext cx="20848320" cy="7963786"/>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lgn="just" rtl="0">
              <a:spcBef>
                <a:spcPts val="0"/>
              </a:spcBef>
              <a:spcAft>
                <a:spcPts val="0"/>
              </a:spcAft>
              <a:buFont typeface="Arial" panose="020B0604020202020204" pitchFamily="34" charset="0"/>
              <a:buChar char="•"/>
            </a:pPr>
            <a:r>
              <a:rPr lang="en-US" sz="3200" b="0" i="0" u="none" strike="noStrike" dirty="0">
                <a:solidFill>
                  <a:srgbClr val="000000"/>
                </a:solidFill>
                <a:effectLst/>
                <a:latin typeface="+mj-lt"/>
              </a:rPr>
              <a:t>Prioritize Privileged Access Management (PAM) and Identity &amp; Access Management (IAM) </a:t>
            </a:r>
            <a:endParaRPr lang="en-US" sz="3200" b="0" dirty="0">
              <a:effectLst/>
              <a:latin typeface="+mj-lt"/>
            </a:endParaRPr>
          </a:p>
          <a:p>
            <a:pPr algn="just" rtl="0">
              <a:spcBef>
                <a:spcPts val="0"/>
              </a:spcBef>
              <a:spcAft>
                <a:spcPts val="0"/>
              </a:spcAft>
            </a:pPr>
            <a:r>
              <a:rPr lang="en-US" sz="3200" dirty="0">
                <a:solidFill>
                  <a:srgbClr val="000000"/>
                </a:solidFill>
                <a:latin typeface="+mj-lt"/>
              </a:rPr>
              <a:t>     </a:t>
            </a:r>
            <a:r>
              <a:rPr lang="en-US" sz="3200" b="0" i="0" u="none" strike="noStrike" dirty="0">
                <a:solidFill>
                  <a:srgbClr val="000000"/>
                </a:solidFill>
                <a:effectLst/>
                <a:latin typeface="+mj-lt"/>
              </a:rPr>
              <a:t>using cloud-native controls to maintain least privilege access to sensitive data starting </a:t>
            </a:r>
            <a:endParaRPr lang="en-US" sz="3200" b="0" dirty="0">
              <a:effectLst/>
              <a:latin typeface="+mj-lt"/>
            </a:endParaRPr>
          </a:p>
          <a:p>
            <a:pPr algn="just" rtl="0">
              <a:spcBef>
                <a:spcPts val="0"/>
              </a:spcBef>
              <a:spcAft>
                <a:spcPts val="0"/>
              </a:spcAft>
            </a:pPr>
            <a:r>
              <a:rPr lang="en-US" sz="3200" b="0" i="0" u="none" strike="noStrike" dirty="0">
                <a:solidFill>
                  <a:srgbClr val="000000"/>
                </a:solidFill>
                <a:effectLst/>
                <a:latin typeface="+mj-lt"/>
              </a:rPr>
              <a:t>     at the PaaS level</a:t>
            </a:r>
            <a:endParaRPr lang="en-US" sz="3200" b="0" dirty="0">
              <a:effectLst/>
              <a:latin typeface="+mj-lt"/>
            </a:endParaRPr>
          </a:p>
          <a:p>
            <a:pPr marL="457200" indent="-457200" algn="just" rtl="0">
              <a:spcBef>
                <a:spcPts val="0"/>
              </a:spcBef>
              <a:spcAft>
                <a:spcPts val="0"/>
              </a:spcAft>
              <a:buFont typeface="Arial" panose="020B0604020202020204" pitchFamily="34" charset="0"/>
              <a:buChar char="•"/>
            </a:pPr>
            <a:r>
              <a:rPr lang="en-US" sz="3200" b="0" i="0" u="none" strike="noStrike" dirty="0">
                <a:solidFill>
                  <a:srgbClr val="000000"/>
                </a:solidFill>
                <a:effectLst/>
                <a:latin typeface="+mj-lt"/>
              </a:rPr>
              <a:t>Start using customer-controlled keys to encrypt all data, migrating off legacy operating</a:t>
            </a:r>
          </a:p>
          <a:p>
            <a:pPr algn="just" rtl="0">
              <a:spcBef>
                <a:spcPts val="0"/>
              </a:spcBef>
              <a:spcAft>
                <a:spcPts val="0"/>
              </a:spcAft>
            </a:pPr>
            <a:r>
              <a:rPr lang="en-US" sz="3200" b="0" i="0" u="none" strike="noStrike" dirty="0">
                <a:solidFill>
                  <a:srgbClr val="000000"/>
                </a:solidFill>
                <a:effectLst/>
                <a:latin typeface="+mj-lt"/>
              </a:rPr>
              <a:t>     systems and controls that rely on trusted and untrusted domains across all IaaS instances.</a:t>
            </a:r>
            <a:endParaRPr lang="en-US" sz="3200" b="0" dirty="0">
              <a:effectLst/>
              <a:latin typeface="+mj-lt"/>
            </a:endParaRPr>
          </a:p>
          <a:p>
            <a:pPr marL="457200" indent="-457200" algn="just" rtl="0">
              <a:spcBef>
                <a:spcPts val="0"/>
              </a:spcBef>
              <a:spcAft>
                <a:spcPts val="0"/>
              </a:spcAft>
              <a:buFont typeface="Arial" panose="020B0604020202020204" pitchFamily="34" charset="0"/>
              <a:buChar char="•"/>
            </a:pPr>
            <a:r>
              <a:rPr lang="en-US" sz="3200" b="0" i="0" u="none" strike="noStrike" dirty="0">
                <a:solidFill>
                  <a:srgbClr val="000000"/>
                </a:solidFill>
                <a:effectLst/>
                <a:latin typeface="+mj-lt"/>
              </a:rPr>
              <a:t>Before implementing any cloud infrastructure project, design in Zero Trust Security (ZTS)</a:t>
            </a:r>
          </a:p>
          <a:p>
            <a:pPr algn="just" rtl="0">
              <a:spcBef>
                <a:spcPts val="0"/>
              </a:spcBef>
              <a:spcAft>
                <a:spcPts val="0"/>
              </a:spcAft>
            </a:pPr>
            <a:r>
              <a:rPr lang="en-US" sz="3200" b="0" i="0" u="none" strike="noStrike" dirty="0">
                <a:solidFill>
                  <a:srgbClr val="000000"/>
                </a:solidFill>
                <a:effectLst/>
                <a:latin typeface="+mj-lt"/>
              </a:rPr>
              <a:t>     and micro-segmentation first and have IaaS and PaaS structure follow.[2]</a:t>
            </a:r>
            <a:endParaRPr lang="en-US" sz="3200" b="0" dirty="0">
              <a:effectLst/>
              <a:latin typeface="+mj-lt"/>
            </a:endParaRPr>
          </a:p>
          <a:p>
            <a:pPr marL="4229100" lvl="8" indent="-342900" algn="just">
              <a:buFont typeface="Arial" panose="020B0604020202020204" pitchFamily="34" charset="0"/>
              <a:buChar char="•"/>
            </a:pPr>
            <a:r>
              <a:rPr lang="en-US" sz="3200" b="0" i="0" u="none" strike="noStrike" dirty="0">
                <a:solidFill>
                  <a:srgbClr val="000000"/>
                </a:solidFill>
                <a:effectLst/>
                <a:latin typeface="+mj-lt"/>
              </a:rPr>
              <a:t>Before implementing any PaaS or IaaS infrastructure, define the best possible approach to identifying, isolating and correcting configuration mistakes or errors in infrastructure. </a:t>
            </a:r>
            <a:endParaRPr lang="en-US" sz="3200" b="0" dirty="0">
              <a:effectLst/>
              <a:latin typeface="+mj-lt"/>
            </a:endParaRPr>
          </a:p>
          <a:p>
            <a:pPr marL="4343400" lvl="8" indent="-457200" algn="just">
              <a:buFont typeface="Arial" panose="020B0604020202020204" pitchFamily="34" charset="0"/>
              <a:buChar char="•"/>
            </a:pPr>
            <a:r>
              <a:rPr lang="en-US" sz="3200" b="0" i="0" u="none" strike="noStrike" dirty="0">
                <a:solidFill>
                  <a:srgbClr val="000000"/>
                </a:solidFill>
                <a:effectLst/>
                <a:latin typeface="+mj-lt"/>
              </a:rPr>
              <a:t>Standardize on a unified log monitoring system that ideally as AI and machine learning built to identify cloud infrastructure configuration and performance anomalies in real-time.</a:t>
            </a:r>
          </a:p>
          <a:p>
            <a:pPr marL="4171950" lvl="8" algn="just">
              <a:buFont typeface="Arial" panose="020B0604020202020204" pitchFamily="34" charset="0"/>
              <a:buChar char="•"/>
            </a:pPr>
            <a:r>
              <a:rPr lang="en-US" sz="3200" b="0" i="0" u="none" strike="noStrike" dirty="0">
                <a:solidFill>
                  <a:srgbClr val="0E0618"/>
                </a:solidFill>
                <a:effectLst/>
                <a:latin typeface="+mj-lt"/>
              </a:rPr>
              <a:t>Develop and implement a security architecture framework.</a:t>
            </a:r>
            <a:endParaRPr lang="en-US" sz="3200" dirty="0">
              <a:latin typeface="+mj-lt"/>
            </a:endParaRPr>
          </a:p>
          <a:p>
            <a:pPr marL="4171950" lvl="8" algn="just">
              <a:buFont typeface="Arial" panose="020B0604020202020204" pitchFamily="34" charset="0"/>
              <a:buChar char="•"/>
            </a:pPr>
            <a:r>
              <a:rPr lang="en-US" sz="3200" b="0" i="0" u="none" strike="noStrike" dirty="0">
                <a:solidFill>
                  <a:srgbClr val="0E0618"/>
                </a:solidFill>
                <a:effectLst/>
                <a:latin typeface="+mj-lt"/>
              </a:rPr>
              <a:t>Ensure that the threat model is kept up to date.[6]</a:t>
            </a:r>
          </a:p>
          <a:p>
            <a:pPr marL="4171950" lvl="8" algn="just">
              <a:buFont typeface="Arial" panose="020B0604020202020204" pitchFamily="34" charset="0"/>
              <a:buChar char="•"/>
            </a:pPr>
            <a:r>
              <a:rPr lang="en-US" sz="3200" b="0" i="0" u="none" strike="noStrike" dirty="0">
                <a:solidFill>
                  <a:srgbClr val="0E0618"/>
                </a:solidFill>
                <a:effectLst/>
                <a:latin typeface="+mj-lt"/>
              </a:rPr>
              <a:t>All cloud providers should conduct penetration testing and provide findings to customers.</a:t>
            </a:r>
            <a:endParaRPr lang="en-US" sz="3200" dirty="0">
              <a:latin typeface="+mj-lt"/>
            </a:endParaRPr>
          </a:p>
          <a:p>
            <a:pPr marL="4171950" lvl="8" algn="just">
              <a:buFont typeface="Arial" panose="020B0604020202020204" pitchFamily="34" charset="0"/>
              <a:buChar char="•"/>
            </a:pPr>
            <a:r>
              <a:rPr lang="en-US" sz="3200" b="0" i="0" u="none" strike="noStrike" dirty="0">
                <a:solidFill>
                  <a:srgbClr val="0E0618"/>
                </a:solidFill>
                <a:effectLst/>
                <a:latin typeface="+mj-lt"/>
              </a:rPr>
              <a:t>All non-approved cloud services should be reviewed and approved by the cloud security.</a:t>
            </a:r>
          </a:p>
          <a:p>
            <a:pPr marL="4171950" lvl="8" algn="just">
              <a:buFont typeface="Arial" panose="020B0604020202020204" pitchFamily="34" charset="0"/>
              <a:buChar char="•"/>
            </a:pPr>
            <a:r>
              <a:rPr lang="en-US" sz="3200" b="0" i="0" u="none" strike="noStrike" dirty="0">
                <a:solidFill>
                  <a:srgbClr val="0E0618"/>
                </a:solidFill>
                <a:effectLst/>
                <a:latin typeface="+mj-lt"/>
              </a:rPr>
              <a:t>Ensure that the threat model is kept up to date.</a:t>
            </a:r>
            <a:endParaRPr lang="en-US" sz="3200" b="0" dirty="0">
              <a:effectLst/>
              <a:latin typeface="+mj-lt"/>
            </a:endParaRPr>
          </a:p>
          <a:p>
            <a:br>
              <a:rPr lang="en-US" sz="2400" dirty="0"/>
            </a:br>
            <a:endParaRPr lang="en-US" sz="3200" b="0" i="0" u="none" strike="noStrike" dirty="0">
              <a:solidFill>
                <a:srgbClr val="0E0618"/>
              </a:solidFill>
              <a:effectLst/>
              <a:latin typeface="+mj-lt"/>
            </a:endParaRPr>
          </a:p>
          <a:p>
            <a:br>
              <a:rPr lang="en-US" sz="2400" dirty="0"/>
            </a:br>
            <a:endParaRPr lang="en-US" sz="3200" b="0" i="0" dirty="0">
              <a:solidFill>
                <a:srgbClr val="0E0618"/>
              </a:solidFill>
              <a:effectLst/>
              <a:latin typeface="+mj-lt"/>
            </a:endParaRPr>
          </a:p>
          <a:p>
            <a:pPr marL="342900" indent="-342900">
              <a:buFont typeface="Arial" panose="020B0604020202020204" pitchFamily="34" charset="0"/>
              <a:buChar char="•"/>
            </a:pPr>
            <a:endParaRPr lang="en-US" sz="3200" b="0" i="0" dirty="0">
              <a:solidFill>
                <a:srgbClr val="0E0618"/>
              </a:solidFill>
              <a:effectLst/>
              <a:latin typeface="+mj-lt"/>
            </a:endParaRPr>
          </a:p>
          <a:p>
            <a:pPr algn="l"/>
            <a:r>
              <a:rPr lang="en-US" sz="2400" b="0" i="0" dirty="0">
                <a:solidFill>
                  <a:srgbClr val="0E0618"/>
                </a:solidFill>
                <a:effectLst/>
                <a:latin typeface="Proxima Nova"/>
              </a:rPr>
              <a:t>		</a:t>
            </a:r>
          </a:p>
        </p:txBody>
      </p:sp>
      <p:sp>
        <p:nvSpPr>
          <p:cNvPr id="33" name="Rectangle 32"/>
          <p:cNvSpPr/>
          <p:nvPr/>
        </p:nvSpPr>
        <p:spPr>
          <a:xfrm>
            <a:off x="1280160" y="134874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521440" y="5422598"/>
            <a:ext cx="20848320" cy="7678827"/>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rtl="0">
              <a:spcBef>
                <a:spcPts val="1200"/>
              </a:spcBef>
              <a:spcAft>
                <a:spcPts val="1200"/>
              </a:spcAft>
            </a:pPr>
            <a:r>
              <a:rPr lang="en-US" sz="3200" b="1" i="0" u="none" strike="noStrike" dirty="0">
                <a:solidFill>
                  <a:srgbClr val="000000"/>
                </a:solidFill>
                <a:effectLst/>
                <a:latin typeface="+mj-lt"/>
                <a:cs typeface="Arial" panose="020B0604020202020204" pitchFamily="34" charset="0"/>
              </a:rPr>
              <a:t>Data Integrity and Data Protection</a:t>
            </a:r>
            <a:r>
              <a:rPr lang="en-US" sz="3200" b="0" i="0" u="none" strike="noStrike" dirty="0">
                <a:solidFill>
                  <a:srgbClr val="000000"/>
                </a:solidFill>
                <a:effectLst/>
                <a:latin typeface="+mj-lt"/>
                <a:cs typeface="Arial" panose="020B0604020202020204" pitchFamily="34" charset="0"/>
              </a:rPr>
              <a:t> is one of biggest concerns which disinclines trust, authenticity on Cloud Infrastructure. It is due to large amounts of data flowing between employees and cloud systems, which can be intercepted by hackers.[4]</a:t>
            </a:r>
          </a:p>
          <a:p>
            <a:pPr algn="just" rtl="0">
              <a:spcBef>
                <a:spcPts val="1200"/>
              </a:spcBef>
              <a:spcAft>
                <a:spcPts val="1200"/>
              </a:spcAft>
            </a:pPr>
            <a:r>
              <a:rPr lang="en-US" sz="3200" b="1" i="0" u="none" strike="noStrike" dirty="0">
                <a:solidFill>
                  <a:srgbClr val="000000"/>
                </a:solidFill>
                <a:effectLst/>
                <a:latin typeface="+mj-lt"/>
                <a:cs typeface="Arial" panose="020B0604020202020204" pitchFamily="34" charset="0"/>
              </a:rPr>
              <a:t>Data loss </a:t>
            </a:r>
            <a:r>
              <a:rPr lang="en-US" sz="3200" b="0" i="0" u="none" strike="noStrike" dirty="0">
                <a:solidFill>
                  <a:srgbClr val="000000"/>
                </a:solidFill>
                <a:effectLst/>
                <a:latin typeface="+mj-lt"/>
                <a:cs typeface="Arial" panose="020B0604020202020204" pitchFamily="34" charset="0"/>
              </a:rPr>
              <a:t>is another issue which occurs when business processes to cloud, the amount of data you store remotely can quickly grow to an unmanageable size, which makes backups both difficult and costly. Research has found that an average of 51% of organizations have publicly exposed at least one cloud storage service, and 84% of organizations conclude that traditional security solutions don’t work[3]</a:t>
            </a:r>
          </a:p>
          <a:p>
            <a:pPr rtl="0">
              <a:spcBef>
                <a:spcPts val="0"/>
              </a:spcBef>
              <a:spcAft>
                <a:spcPts val="0"/>
              </a:spcAft>
            </a:pPr>
            <a:r>
              <a:rPr lang="en-US" sz="3200" b="0" i="0" u="none" strike="noStrike" dirty="0">
                <a:solidFill>
                  <a:srgbClr val="080E14"/>
                </a:solidFill>
                <a:effectLst/>
                <a:latin typeface="+mj-lt"/>
                <a:cs typeface="Arial" panose="020B0604020202020204" pitchFamily="34" charset="0"/>
              </a:rPr>
              <a:t>It is very important to develop and implement a security </a:t>
            </a:r>
          </a:p>
          <a:p>
            <a:pPr rtl="0">
              <a:spcBef>
                <a:spcPts val="0"/>
              </a:spcBef>
              <a:spcAft>
                <a:spcPts val="0"/>
              </a:spcAft>
            </a:pPr>
            <a:r>
              <a:rPr lang="en-US" sz="3200" dirty="0">
                <a:solidFill>
                  <a:srgbClr val="080E14"/>
                </a:solidFill>
                <a:latin typeface="+mj-lt"/>
                <a:cs typeface="Arial" panose="020B0604020202020204" pitchFamily="34" charset="0"/>
              </a:rPr>
              <a:t>a</a:t>
            </a:r>
            <a:r>
              <a:rPr lang="en-US" sz="3200" b="0" i="0" u="none" strike="noStrike" dirty="0">
                <a:solidFill>
                  <a:srgbClr val="080E14"/>
                </a:solidFill>
                <a:effectLst/>
                <a:latin typeface="+mj-lt"/>
                <a:cs typeface="Arial" panose="020B0604020202020204" pitchFamily="34" charset="0"/>
              </a:rPr>
              <a:t>rchitecture</a:t>
            </a:r>
            <a:r>
              <a:rPr lang="en-US" sz="3200" dirty="0">
                <a:solidFill>
                  <a:srgbClr val="080E14"/>
                </a:solidFill>
                <a:latin typeface="+mj-lt"/>
                <a:cs typeface="Arial" panose="020B0604020202020204" pitchFamily="34" charset="0"/>
              </a:rPr>
              <a:t> f</a:t>
            </a:r>
            <a:r>
              <a:rPr lang="en-US" sz="3200" b="0" i="0" u="none" strike="noStrike" dirty="0">
                <a:solidFill>
                  <a:srgbClr val="080E14"/>
                </a:solidFill>
                <a:effectLst/>
                <a:latin typeface="+mj-lt"/>
                <a:cs typeface="Arial" panose="020B0604020202020204" pitchFamily="34" charset="0"/>
              </a:rPr>
              <a:t>ramework that ke</a:t>
            </a:r>
            <a:r>
              <a:rPr lang="en-US" sz="3200" b="0" i="0" u="none" strike="noStrike" dirty="0">
                <a:solidFill>
                  <a:srgbClr val="16161D"/>
                </a:solidFill>
                <a:effectLst/>
                <a:latin typeface="+mj-lt"/>
                <a:cs typeface="Arial" panose="020B0604020202020204" pitchFamily="34" charset="0"/>
              </a:rPr>
              <a:t>eps threat models up to date</a:t>
            </a:r>
          </a:p>
          <a:p>
            <a:pPr rtl="0">
              <a:spcBef>
                <a:spcPts val="0"/>
              </a:spcBef>
              <a:spcAft>
                <a:spcPts val="0"/>
              </a:spcAft>
            </a:pPr>
            <a:r>
              <a:rPr lang="en-US" sz="3200" b="0" i="0" u="none" strike="noStrike" dirty="0">
                <a:solidFill>
                  <a:srgbClr val="16161D"/>
                </a:solidFill>
                <a:effectLst/>
                <a:latin typeface="+mj-lt"/>
                <a:cs typeface="Arial" panose="020B0604020202020204" pitchFamily="34" charset="0"/>
              </a:rPr>
              <a:t>and deploy continuous monitoring capability.</a:t>
            </a:r>
          </a:p>
          <a:p>
            <a:pPr rtl="0" fontAlgn="base">
              <a:spcBef>
                <a:spcPts val="0"/>
              </a:spcBef>
              <a:spcAft>
                <a:spcPts val="0"/>
              </a:spcAft>
              <a:buFont typeface="Arial" panose="020B0604020202020204" pitchFamily="34" charset="0"/>
              <a:buChar char="•"/>
            </a:pPr>
            <a:r>
              <a:rPr lang="en-US" sz="3200" b="0" i="0" u="none" strike="noStrike" dirty="0">
                <a:solidFill>
                  <a:srgbClr val="16161D"/>
                </a:solidFill>
                <a:effectLst/>
                <a:latin typeface="+mj-lt"/>
                <a:cs typeface="Arial" panose="020B0604020202020204" pitchFamily="34" charset="0"/>
              </a:rPr>
              <a:t>  Secure accounts, by use of two-factor authentication.</a:t>
            </a:r>
          </a:p>
          <a:p>
            <a:pPr rtl="0" fontAlgn="base">
              <a:spcBef>
                <a:spcPts val="0"/>
              </a:spcBef>
              <a:spcAft>
                <a:spcPts val="0"/>
              </a:spcAft>
              <a:buFont typeface="Arial" panose="020B0604020202020204" pitchFamily="34" charset="0"/>
              <a:buChar char="•"/>
            </a:pPr>
            <a:r>
              <a:rPr lang="en-US" sz="3200" b="0" i="0" u="none" strike="noStrike" dirty="0">
                <a:solidFill>
                  <a:srgbClr val="16161D"/>
                </a:solidFill>
                <a:effectLst/>
                <a:latin typeface="+mj-lt"/>
                <a:cs typeface="Arial" panose="020B0604020202020204" pitchFamily="34" charset="0"/>
              </a:rPr>
              <a:t>  Use strict identity and access controls fo</a:t>
            </a:r>
            <a:r>
              <a:rPr lang="en-US" sz="3200" dirty="0">
                <a:solidFill>
                  <a:srgbClr val="16161D"/>
                </a:solidFill>
                <a:latin typeface="+mj-lt"/>
                <a:cs typeface="Arial" panose="020B0604020202020204" pitchFamily="34" charset="0"/>
              </a:rPr>
              <a:t>r users</a:t>
            </a:r>
            <a:endParaRPr lang="en-US" sz="3200" b="0" i="0" u="none" strike="noStrike" dirty="0">
              <a:solidFill>
                <a:srgbClr val="16161D"/>
              </a:solidFill>
              <a:effectLst/>
              <a:latin typeface="+mj-lt"/>
              <a:cs typeface="Arial" panose="020B0604020202020204" pitchFamily="34" charset="0"/>
            </a:endParaRPr>
          </a:p>
          <a:p>
            <a:pPr rtl="0" fontAlgn="base">
              <a:spcBef>
                <a:spcPts val="0"/>
              </a:spcBef>
              <a:spcAft>
                <a:spcPts val="0"/>
              </a:spcAft>
              <a:buFont typeface="Arial" panose="020B0604020202020204" pitchFamily="34" charset="0"/>
              <a:buChar char="•"/>
            </a:pPr>
            <a:r>
              <a:rPr lang="en-US" sz="3200" b="0" i="0" u="none" strike="noStrike" dirty="0">
                <a:solidFill>
                  <a:srgbClr val="16161D"/>
                </a:solidFill>
                <a:effectLst/>
                <a:latin typeface="+mj-lt"/>
                <a:cs typeface="Arial" panose="020B0604020202020204" pitchFamily="34" charset="0"/>
              </a:rPr>
              <a:t>  Segregate and segment accounts, virtual private clouds</a:t>
            </a:r>
            <a:endParaRPr lang="en-US" sz="3200" dirty="0">
              <a:solidFill>
                <a:srgbClr val="16161D"/>
              </a:solidFill>
              <a:latin typeface="+mj-lt"/>
              <a:cs typeface="Arial" panose="020B0604020202020204" pitchFamily="34" charset="0"/>
            </a:endParaRPr>
          </a:p>
          <a:p>
            <a:pPr rtl="0" fontAlgn="base">
              <a:spcBef>
                <a:spcPts val="0"/>
              </a:spcBef>
              <a:spcAft>
                <a:spcPts val="0"/>
              </a:spcAft>
              <a:buFont typeface="Arial" panose="020B0604020202020204" pitchFamily="34" charset="0"/>
              <a:buChar char="•"/>
            </a:pPr>
            <a:r>
              <a:rPr lang="en-US" sz="3200" b="0" i="0" u="none" strike="noStrike" dirty="0">
                <a:solidFill>
                  <a:srgbClr val="16161D"/>
                </a:solidFill>
                <a:effectLst/>
                <a:latin typeface="+mj-lt"/>
                <a:cs typeface="Arial" panose="020B0604020202020204" pitchFamily="34" charset="0"/>
              </a:rPr>
              <a:t>  Take a programmatic, centralized approach to key rotation.</a:t>
            </a:r>
          </a:p>
          <a:p>
            <a:pPr rtl="0" fontAlgn="base">
              <a:spcBef>
                <a:spcPts val="0"/>
              </a:spcBef>
              <a:spcAft>
                <a:spcPts val="0"/>
              </a:spcAft>
              <a:buFont typeface="Arial" panose="020B0604020202020204" pitchFamily="34" charset="0"/>
              <a:buChar char="•"/>
            </a:pPr>
            <a:r>
              <a:rPr lang="en-US" sz="3200" b="0" i="0" u="none" strike="noStrike" dirty="0">
                <a:solidFill>
                  <a:srgbClr val="16161D"/>
                </a:solidFill>
                <a:effectLst/>
                <a:latin typeface="+mj-lt"/>
                <a:cs typeface="Arial" panose="020B0604020202020204" pitchFamily="34" charset="0"/>
              </a:rPr>
              <a:t>  Remove unused credentials and access privileges.</a:t>
            </a:r>
          </a:p>
          <a:p>
            <a:pPr eaLnBrk="1" hangingPunct="1"/>
            <a:endParaRPr lang="en-US" sz="2800" dirty="0">
              <a:latin typeface="+mj-lt"/>
            </a:endParaRPr>
          </a:p>
        </p:txBody>
      </p:sp>
      <p:sp>
        <p:nvSpPr>
          <p:cNvPr id="34" name="Rectangle 33"/>
          <p:cNvSpPr/>
          <p:nvPr/>
        </p:nvSpPr>
        <p:spPr>
          <a:xfrm>
            <a:off x="11521440" y="4800600"/>
            <a:ext cx="2084832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33467039" y="5486400"/>
            <a:ext cx="9144000" cy="5693820"/>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Arial" panose="020B0604020202020204" pitchFamily="34" charset="0"/>
              <a:buChar char="•"/>
            </a:pPr>
            <a:r>
              <a:rPr lang="en-US" sz="3200" b="0" i="0" dirty="0">
                <a:solidFill>
                  <a:srgbClr val="132934"/>
                </a:solidFill>
                <a:effectLst/>
                <a:latin typeface="+mj-lt"/>
              </a:rPr>
              <a:t>In the first three quarter of 2020, 21% of reported breaches involved the use of ransomware. These ransomware-related events contributed to the unusually high number of unknown (11.2%) and miscellaneous (10.4%) data types exposed.</a:t>
            </a:r>
          </a:p>
          <a:p>
            <a:pPr marL="457200" indent="-457200" eaLnBrk="1" hangingPunct="1">
              <a:buFont typeface="Arial" panose="020B0604020202020204" pitchFamily="34" charset="0"/>
              <a:buChar char="•"/>
            </a:pPr>
            <a:endParaRPr lang="en-US" sz="3200" b="0" i="0" dirty="0">
              <a:solidFill>
                <a:srgbClr val="132934"/>
              </a:solidFill>
              <a:effectLst/>
              <a:latin typeface="+mj-lt"/>
            </a:endParaRPr>
          </a:p>
          <a:p>
            <a:pPr marL="457200" indent="-457200" eaLnBrk="1" hangingPunct="1">
              <a:buFont typeface="Arial" panose="020B0604020202020204" pitchFamily="34" charset="0"/>
              <a:buChar char="•"/>
            </a:pPr>
            <a:r>
              <a:rPr lang="en-US" sz="3200" b="0" i="0" dirty="0">
                <a:solidFill>
                  <a:srgbClr val="132934"/>
                </a:solidFill>
                <a:effectLst/>
                <a:latin typeface="+mj-lt"/>
              </a:rPr>
              <a:t>Two breaches in Q3 exposed over 1 billion records each and four breaches exposed over 100 million records. Together these six breaches accounted for approximately 8 billion exposed records, or 22.3% of the records exposed through the end of Q3</a:t>
            </a:r>
            <a:endParaRPr lang="en-US" sz="3200" dirty="0">
              <a:latin typeface="Calibri" pitchFamily="34" charset="0"/>
            </a:endParaRPr>
          </a:p>
        </p:txBody>
      </p:sp>
      <p:sp>
        <p:nvSpPr>
          <p:cNvPr id="35" name="Rectangle 34"/>
          <p:cNvSpPr/>
          <p:nvPr/>
        </p:nvSpPr>
        <p:spPr>
          <a:xfrm>
            <a:off x="3346704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How Pandemic changed Cyber Security </a:t>
            </a:r>
          </a:p>
        </p:txBody>
      </p:sp>
      <p:sp>
        <p:nvSpPr>
          <p:cNvPr id="11" name="Text Box 190"/>
          <p:cNvSpPr txBox="1">
            <a:spLocks noChangeArrowheads="1"/>
          </p:cNvSpPr>
          <p:nvPr/>
        </p:nvSpPr>
        <p:spPr bwMode="auto">
          <a:xfrm>
            <a:off x="1280160" y="14173200"/>
            <a:ext cx="9144000" cy="14804006"/>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rtl="0">
              <a:spcBef>
                <a:spcPts val="1200"/>
              </a:spcBef>
              <a:spcAft>
                <a:spcPts val="1200"/>
              </a:spcAft>
            </a:pPr>
            <a:r>
              <a:rPr lang="en-US" sz="3200" b="0" i="0" u="none" strike="noStrike" dirty="0">
                <a:solidFill>
                  <a:srgbClr val="000000"/>
                </a:solidFill>
                <a:effectLst/>
                <a:latin typeface="+mn-lt"/>
              </a:rPr>
              <a:t>The architecture of cloud computing consists of various kinds of distributed systems with wide usage and network connectivity across multiple regions and cross-continents.</a:t>
            </a:r>
          </a:p>
          <a:p>
            <a:pPr rtl="0">
              <a:spcBef>
                <a:spcPts val="1200"/>
              </a:spcBef>
              <a:spcAft>
                <a:spcPts val="1200"/>
              </a:spcAft>
            </a:pPr>
            <a:r>
              <a:rPr lang="en-US" sz="3200" b="0" i="0" u="none" strike="noStrike" dirty="0">
                <a:solidFill>
                  <a:srgbClr val="000000"/>
                </a:solidFill>
                <a:effectLst/>
                <a:latin typeface="+mn-lt"/>
              </a:rPr>
              <a:t> The problems which it inherits from its multi-tenancy and agile work model are Misconfigurations, Shared tenancy vulnerabilities, meeting and billing evasions. One of the things which every organization needs to look up while building out or migrating their traditional infrastructure into Cloud.[2]</a:t>
            </a:r>
          </a:p>
          <a:p>
            <a:pPr rtl="0">
              <a:spcBef>
                <a:spcPts val="1200"/>
              </a:spcBef>
              <a:spcAft>
                <a:spcPts val="1200"/>
              </a:spcAft>
            </a:pPr>
            <a:r>
              <a:rPr lang="en-US" sz="3200" b="0" i="0" u="none" strike="noStrike" dirty="0">
                <a:solidFill>
                  <a:srgbClr val="000000"/>
                </a:solidFill>
                <a:effectLst/>
                <a:latin typeface="+mn-lt"/>
              </a:rPr>
              <a:t>Due to the heavy transfer of data in real-time with the high-speed mobility in the infrastructure available in the Cloud services providers causes the lack of transparency issues and losing out the full-control.</a:t>
            </a:r>
          </a:p>
          <a:p>
            <a:pPr rtl="0">
              <a:spcBef>
                <a:spcPts val="1200"/>
              </a:spcBef>
              <a:spcAft>
                <a:spcPts val="1200"/>
              </a:spcAft>
            </a:pPr>
            <a:r>
              <a:rPr lang="en-US" sz="3200" b="0" i="0" u="none" strike="noStrike" dirty="0">
                <a:solidFill>
                  <a:srgbClr val="000000"/>
                </a:solidFill>
                <a:effectLst/>
                <a:latin typeface="+mn-lt"/>
              </a:rPr>
              <a:t>There are some vulnerabilities which are commonly observed like Misconfiguration which is result from the lack of understanding of shared model for example cloud service policy give access to resources without justifying user role.[3]</a:t>
            </a:r>
          </a:p>
          <a:p>
            <a:pPr rtl="0">
              <a:spcBef>
                <a:spcPts val="1200"/>
              </a:spcBef>
              <a:spcAft>
                <a:spcPts val="1200"/>
              </a:spcAft>
            </a:pPr>
            <a:r>
              <a:rPr lang="en-US" sz="3200" b="0" i="0" u="none" strike="noStrike" dirty="0">
                <a:solidFill>
                  <a:srgbClr val="000000"/>
                </a:solidFill>
                <a:effectLst/>
                <a:latin typeface="+mn-lt"/>
              </a:rPr>
              <a:t>Cloud user accounts using MFA are compromised using password reset links to single factor authentication email accounts. There are some other vulnerabilities like shared tenancy vulnerabilities, supply chain vulnerabilities, Data recovery vulnerabilities. Metering and billing data abuse and billing evasion are examples of metering and billing evasion vulnerabilities.[5]</a:t>
            </a:r>
          </a:p>
        </p:txBody>
      </p:sp>
      <p:sp>
        <p:nvSpPr>
          <p:cNvPr id="45" name="Rectangle 44"/>
          <p:cNvSpPr/>
          <p:nvPr/>
        </p:nvSpPr>
        <p:spPr>
          <a:xfrm>
            <a:off x="11521440" y="13487400"/>
            <a:ext cx="2084832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Security Best practices </a:t>
            </a:r>
          </a:p>
        </p:txBody>
      </p:sp>
      <p:sp>
        <p:nvSpPr>
          <p:cNvPr id="31" name="Rectangle 265"/>
          <p:cNvSpPr>
            <a:spLocks noChangeAspect="1" noChangeArrowheads="1"/>
          </p:cNvSpPr>
          <p:nvPr/>
        </p:nvSpPr>
        <p:spPr bwMode="auto">
          <a:xfrm>
            <a:off x="53275280" y="-13147664"/>
            <a:ext cx="2189981" cy="1643782"/>
          </a:xfrm>
          <a:prstGeom prst="rect">
            <a:avLst/>
          </a:prstGeom>
          <a:blipFill dpi="0" rotWithShape="1">
            <a:blip r:embed="rId9">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800" b="1" dirty="0">
                <a:latin typeface="Calibri" pitchFamily="34" charset="0"/>
              </a:rPr>
              <a:t>REPLACE THIS BOX WITH YOUR ORGANIZATION’S</a:t>
            </a:r>
          </a:p>
          <a:p>
            <a:pPr algn="ctr" defTabSz="4022725"/>
            <a:r>
              <a:rPr lang="en-US" sz="1800" b="1" dirty="0">
                <a:latin typeface="Calibri" pitchFamily="34" charset="0"/>
              </a:rPr>
              <a:t>HIGH RESOLUTION LOGO</a:t>
            </a:r>
          </a:p>
        </p:txBody>
      </p:sp>
      <p:sp>
        <p:nvSpPr>
          <p:cNvPr id="40" name="Text Box 193"/>
          <p:cNvSpPr txBox="1">
            <a:spLocks noChangeArrowheads="1"/>
          </p:cNvSpPr>
          <p:nvPr/>
        </p:nvSpPr>
        <p:spPr bwMode="auto">
          <a:xfrm>
            <a:off x="33436558" y="19502295"/>
            <a:ext cx="9144000" cy="7540479"/>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i="0" u="none" strike="noStrike" dirty="0">
                <a:solidFill>
                  <a:srgbClr val="000000"/>
                </a:solidFill>
                <a:effectLst/>
                <a:latin typeface="+mj-lt"/>
              </a:rPr>
              <a:t>Future Ideas to make Cloud Infrastructure more secure[4][5]</a:t>
            </a:r>
          </a:p>
          <a:p>
            <a:pPr eaLnBrk="1" hangingPunct="1"/>
            <a:endParaRPr lang="en-US" sz="3200" b="1" dirty="0">
              <a:latin typeface="+mj-lt"/>
            </a:endParaRPr>
          </a:p>
          <a:p>
            <a:pPr marL="285750" indent="-285750" algn="just" rtl="0">
              <a:spcBef>
                <a:spcPts val="0"/>
              </a:spcBef>
              <a:spcAft>
                <a:spcPts val="0"/>
              </a:spcAft>
              <a:buFont typeface="Arial" panose="020B0604020202020204" pitchFamily="34" charset="0"/>
              <a:buChar char="•"/>
            </a:pPr>
            <a:r>
              <a:rPr lang="en-US" sz="3200" b="0" i="0" u="none" strike="noStrike" dirty="0">
                <a:solidFill>
                  <a:srgbClr val="000000"/>
                </a:solidFill>
                <a:effectLst/>
                <a:latin typeface="+mj-lt"/>
              </a:rPr>
              <a:t>Deploy Multi-Factor Authentication (MFA)</a:t>
            </a:r>
            <a:endParaRPr lang="en-US" sz="4000" b="0" dirty="0">
              <a:effectLst/>
              <a:latin typeface="+mj-lt"/>
            </a:endParaRPr>
          </a:p>
          <a:p>
            <a:pPr marL="285750" indent="-285750" algn="just" rtl="0">
              <a:spcBef>
                <a:spcPts val="0"/>
              </a:spcBef>
              <a:spcAft>
                <a:spcPts val="0"/>
              </a:spcAft>
              <a:buFont typeface="Arial" panose="020B0604020202020204" pitchFamily="34" charset="0"/>
              <a:buChar char="•"/>
            </a:pPr>
            <a:r>
              <a:rPr lang="en-US" sz="3200" b="0" i="0" u="none" strike="noStrike" dirty="0">
                <a:solidFill>
                  <a:srgbClr val="000000"/>
                </a:solidFill>
                <a:effectLst/>
                <a:latin typeface="+mj-lt"/>
              </a:rPr>
              <a:t>Manage Your User Access to Improve Cloud Computing Security</a:t>
            </a:r>
            <a:endParaRPr lang="en-US" sz="4000" b="0" dirty="0">
              <a:effectLst/>
              <a:latin typeface="+mj-lt"/>
            </a:endParaRPr>
          </a:p>
          <a:p>
            <a:pPr marL="285750" indent="-285750" algn="just" rtl="0">
              <a:spcBef>
                <a:spcPts val="0"/>
              </a:spcBef>
              <a:spcAft>
                <a:spcPts val="0"/>
              </a:spcAft>
              <a:buFont typeface="Arial" panose="020B0604020202020204" pitchFamily="34" charset="0"/>
              <a:buChar char="•"/>
            </a:pPr>
            <a:r>
              <a:rPr lang="en-US" sz="3200" b="0" i="0" u="none" strike="noStrike" dirty="0">
                <a:solidFill>
                  <a:srgbClr val="000000"/>
                </a:solidFill>
                <a:effectLst/>
                <a:latin typeface="+mj-lt"/>
              </a:rPr>
              <a:t>Monitor End User Activities With Automated Solutions to Detect Intruders</a:t>
            </a:r>
            <a:endParaRPr lang="en-US" sz="4000" b="0" dirty="0">
              <a:effectLst/>
              <a:latin typeface="+mj-lt"/>
            </a:endParaRPr>
          </a:p>
          <a:p>
            <a:pPr marL="285750" indent="-285750" algn="just" rtl="0">
              <a:spcBef>
                <a:spcPts val="0"/>
              </a:spcBef>
              <a:spcAft>
                <a:spcPts val="0"/>
              </a:spcAft>
              <a:buFont typeface="Arial" panose="020B0604020202020204" pitchFamily="34" charset="0"/>
              <a:buChar char="•"/>
            </a:pPr>
            <a:r>
              <a:rPr lang="en-US" sz="3200" b="0" i="0" u="none" strike="noStrike" dirty="0">
                <a:solidFill>
                  <a:srgbClr val="000000"/>
                </a:solidFill>
                <a:effectLst/>
                <a:latin typeface="+mj-lt"/>
              </a:rPr>
              <a:t>Create a Comprehensive Off-boarding Process to Protect against Departing Employees</a:t>
            </a:r>
            <a:endParaRPr lang="en-US" sz="4000" b="0" dirty="0">
              <a:effectLst/>
              <a:latin typeface="+mj-lt"/>
            </a:endParaRPr>
          </a:p>
          <a:p>
            <a:pPr marL="285750" indent="-285750" algn="just" rtl="0">
              <a:spcBef>
                <a:spcPts val="0"/>
              </a:spcBef>
              <a:spcAft>
                <a:spcPts val="0"/>
              </a:spcAft>
              <a:buFont typeface="Arial" panose="020B0604020202020204" pitchFamily="34" charset="0"/>
              <a:buChar char="•"/>
            </a:pPr>
            <a:r>
              <a:rPr lang="en-US" sz="3200" b="0" i="0" u="none" strike="noStrike" dirty="0">
                <a:solidFill>
                  <a:srgbClr val="000000"/>
                </a:solidFill>
                <a:effectLst/>
                <a:latin typeface="+mj-lt"/>
              </a:rPr>
              <a:t>Provide Anti-Phishing Training for Employees on a Regular Basis</a:t>
            </a:r>
            <a:endParaRPr lang="en-US" sz="4000" b="0" dirty="0">
              <a:effectLst/>
              <a:latin typeface="+mj-lt"/>
            </a:endParaRPr>
          </a:p>
          <a:p>
            <a:pPr marL="285750" indent="-285750" algn="just" rtl="0">
              <a:spcBef>
                <a:spcPts val="0"/>
              </a:spcBef>
              <a:spcAft>
                <a:spcPts val="0"/>
              </a:spcAft>
              <a:buFont typeface="Arial" panose="020B0604020202020204" pitchFamily="34" charset="0"/>
              <a:buChar char="•"/>
            </a:pPr>
            <a:r>
              <a:rPr lang="en-US" sz="3200" b="0" i="0" u="none" strike="noStrike" dirty="0">
                <a:solidFill>
                  <a:srgbClr val="000000"/>
                </a:solidFill>
                <a:effectLst/>
                <a:latin typeface="+mj-lt"/>
              </a:rPr>
              <a:t>Consider Cloud-to-Cloud Backup Solutions</a:t>
            </a:r>
            <a:endParaRPr lang="en-US" sz="4000" b="0" dirty="0">
              <a:effectLst/>
              <a:latin typeface="+mj-lt"/>
            </a:endParaRPr>
          </a:p>
          <a:p>
            <a:br>
              <a:rPr lang="en-US" sz="2400" dirty="0"/>
            </a:br>
            <a:endParaRPr lang="en-US" sz="3200" dirty="0">
              <a:latin typeface="Calibri" pitchFamily="34" charset="0"/>
            </a:endParaRPr>
          </a:p>
        </p:txBody>
      </p:sp>
      <p:sp>
        <p:nvSpPr>
          <p:cNvPr id="41" name="Rectangle 40"/>
          <p:cNvSpPr/>
          <p:nvPr/>
        </p:nvSpPr>
        <p:spPr>
          <a:xfrm>
            <a:off x="33467040" y="18548798"/>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Future Directions</a:t>
            </a:r>
          </a:p>
        </p:txBody>
      </p:sp>
      <p:pic>
        <p:nvPicPr>
          <p:cNvPr id="43" name="Picture 42" descr="Logo&#10;&#10;Description automatically generated">
            <a:extLst>
              <a:ext uri="{FF2B5EF4-FFF2-40B4-BE49-F238E27FC236}">
                <a16:creationId xmlns:a16="http://schemas.microsoft.com/office/drawing/2014/main" id="{B4F7F39E-1D6F-4156-932F-05ACABED2BA0}"/>
              </a:ext>
            </a:extLst>
          </p:cNvPr>
          <p:cNvPicPr/>
          <p:nvPr/>
        </p:nvPicPr>
        <p:blipFill>
          <a:blip r:embed="rId10" cstate="print">
            <a:extLst>
              <a:ext uri="{28A0092B-C50C-407E-A947-70E740481C1C}">
                <a14:useLocalDpi xmlns:a14="http://schemas.microsoft.com/office/drawing/2010/main" val="0"/>
              </a:ext>
            </a:extLst>
          </a:blip>
          <a:stretch>
            <a:fillRect/>
          </a:stretch>
        </p:blipFill>
        <p:spPr>
          <a:xfrm>
            <a:off x="-9801673" y="-11760112"/>
            <a:ext cx="980141" cy="734368"/>
          </a:xfrm>
          <a:prstGeom prst="rect">
            <a:avLst/>
          </a:prstGeom>
        </p:spPr>
      </p:pic>
      <p:pic>
        <p:nvPicPr>
          <p:cNvPr id="1026" name="Picture 2" descr="Seal - Northeastern University Branding">
            <a:extLst>
              <a:ext uri="{FF2B5EF4-FFF2-40B4-BE49-F238E27FC236}">
                <a16:creationId xmlns:a16="http://schemas.microsoft.com/office/drawing/2014/main" id="{09DAC8D7-83C3-4899-988B-998D9BA6B6A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30538" y="245907"/>
            <a:ext cx="3865635" cy="35086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rtheastern University – College of Engineering">
            <a:extLst>
              <a:ext uri="{FF2B5EF4-FFF2-40B4-BE49-F238E27FC236}">
                <a16:creationId xmlns:a16="http://schemas.microsoft.com/office/drawing/2014/main" id="{32B4255A-C38C-4A50-A8F7-6F336DFCE203}"/>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4796"/>
          <a:stretch/>
        </p:blipFill>
        <p:spPr bwMode="auto">
          <a:xfrm>
            <a:off x="31894651" y="0"/>
            <a:ext cx="11408560" cy="400049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hart, bar chart&#10;&#10;Description automatically generated">
            <a:extLst>
              <a:ext uri="{FF2B5EF4-FFF2-40B4-BE49-F238E27FC236}">
                <a16:creationId xmlns:a16="http://schemas.microsoft.com/office/drawing/2014/main" id="{7B262F62-8D00-439F-AB2B-0D93D253E6B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521440" y="22603346"/>
            <a:ext cx="10288280" cy="5391769"/>
          </a:xfrm>
          <a:prstGeom prst="rect">
            <a:avLst/>
          </a:prstGeom>
        </p:spPr>
      </p:pic>
      <p:pic>
        <p:nvPicPr>
          <p:cNvPr id="8" name="Picture 7" descr="Chart&#10;&#10;Description automatically generated">
            <a:extLst>
              <a:ext uri="{FF2B5EF4-FFF2-40B4-BE49-F238E27FC236}">
                <a16:creationId xmlns:a16="http://schemas.microsoft.com/office/drawing/2014/main" id="{F5878D3F-B502-4516-93B7-9C83C8466D2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081481" y="22773625"/>
            <a:ext cx="10288279" cy="4676775"/>
          </a:xfrm>
          <a:prstGeom prst="rect">
            <a:avLst/>
          </a:prstGeom>
        </p:spPr>
      </p:pic>
      <p:sp>
        <p:nvSpPr>
          <p:cNvPr id="48" name="Rectangle 47">
            <a:extLst>
              <a:ext uri="{FF2B5EF4-FFF2-40B4-BE49-F238E27FC236}">
                <a16:creationId xmlns:a16="http://schemas.microsoft.com/office/drawing/2014/main" id="{B06E5499-314A-4DD8-9E79-5304F7A295C9}"/>
              </a:ext>
            </a:extLst>
          </p:cNvPr>
          <p:cNvSpPr/>
          <p:nvPr/>
        </p:nvSpPr>
        <p:spPr>
          <a:xfrm>
            <a:off x="28387431" y="28786615"/>
            <a:ext cx="15269852" cy="640586"/>
          </a:xfrm>
          <a:prstGeom prst="rect">
            <a:avLst/>
          </a:prstGeom>
          <a:solidFill>
            <a:schemeClr val="accent1">
              <a:lumMod val="75000"/>
            </a:schemeClr>
          </a:solidFill>
          <a:ln w="6350"/>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Conclusions</a:t>
            </a:r>
          </a:p>
        </p:txBody>
      </p:sp>
      <p:sp>
        <p:nvSpPr>
          <p:cNvPr id="55" name="Rectangle 54">
            <a:extLst>
              <a:ext uri="{FF2B5EF4-FFF2-40B4-BE49-F238E27FC236}">
                <a16:creationId xmlns:a16="http://schemas.microsoft.com/office/drawing/2014/main" id="{4593D823-B107-4B6E-BF72-D29FBC17B339}"/>
              </a:ext>
            </a:extLst>
          </p:cNvPr>
          <p:cNvSpPr/>
          <p:nvPr/>
        </p:nvSpPr>
        <p:spPr>
          <a:xfrm>
            <a:off x="198748" y="28793975"/>
            <a:ext cx="27919052" cy="63988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References</a:t>
            </a:r>
          </a:p>
        </p:txBody>
      </p:sp>
      <p:sp>
        <p:nvSpPr>
          <p:cNvPr id="56" name="TextBox 55">
            <a:extLst>
              <a:ext uri="{FF2B5EF4-FFF2-40B4-BE49-F238E27FC236}">
                <a16:creationId xmlns:a16="http://schemas.microsoft.com/office/drawing/2014/main" id="{B7F5D165-710D-4AA5-A84A-5F048430043C}"/>
              </a:ext>
            </a:extLst>
          </p:cNvPr>
          <p:cNvSpPr txBox="1"/>
          <p:nvPr/>
        </p:nvSpPr>
        <p:spPr>
          <a:xfrm>
            <a:off x="28393183" y="29427201"/>
            <a:ext cx="15264100" cy="3302538"/>
          </a:xfrm>
          <a:prstGeom prst="rect">
            <a:avLst/>
          </a:prstGeom>
          <a:noFill/>
          <a:ln w="3175">
            <a:solidFill>
              <a:schemeClr val="tx2">
                <a:lumMod val="75000"/>
              </a:schemeClr>
            </a:solidFill>
          </a:ln>
        </p:spPr>
        <p:txBody>
          <a:bodyPr wrap="square" lIns="91440" tIns="91440" rIns="91440" bIns="91440" numCol="1" spcCol="342842" rtlCol="0">
            <a:noAutofit/>
          </a:bodyPr>
          <a:lstStyle/>
          <a:p>
            <a:pPr algn="just" rtl="0">
              <a:spcBef>
                <a:spcPts val="1200"/>
              </a:spcBef>
              <a:spcAft>
                <a:spcPts val="1200"/>
              </a:spcAft>
            </a:pPr>
            <a:r>
              <a:rPr lang="en-US" sz="2400" b="0" i="0" u="none" strike="noStrike" dirty="0">
                <a:solidFill>
                  <a:srgbClr val="000000"/>
                </a:solidFill>
                <a:effectLst/>
                <a:latin typeface="+mj-lt"/>
                <a:cs typeface="Arial" panose="020B0604020202020204" pitchFamily="34" charset="0"/>
              </a:rPr>
              <a:t>We stated how security smells leads to increment in system weakness and what practice can be used by developers to build quality code or </a:t>
            </a:r>
            <a:r>
              <a:rPr lang="en-US" sz="2400" b="0" i="0" u="none" strike="noStrike" dirty="0" err="1">
                <a:solidFill>
                  <a:srgbClr val="000000"/>
                </a:solidFill>
                <a:effectLst/>
                <a:latin typeface="+mj-lt"/>
                <a:cs typeface="Arial" panose="020B0604020202020204" pitchFamily="34" charset="0"/>
              </a:rPr>
              <a:t>IaC</a:t>
            </a:r>
            <a:r>
              <a:rPr lang="en-US" sz="2400" b="0" i="0" u="none" strike="noStrike" dirty="0">
                <a:solidFill>
                  <a:srgbClr val="000000"/>
                </a:solidFill>
                <a:effectLst/>
                <a:latin typeface="+mj-lt"/>
                <a:cs typeface="Arial" panose="020B0604020202020204" pitchFamily="34" charset="0"/>
              </a:rPr>
              <a:t> scripts. Detailed out threat model built in order to secure the controls of an </a:t>
            </a:r>
            <a:r>
              <a:rPr lang="en-US" sz="2400" b="0" i="0" u="none" strike="noStrike" dirty="0" err="1">
                <a:solidFill>
                  <a:srgbClr val="000000"/>
                </a:solidFill>
                <a:effectLst/>
                <a:latin typeface="+mj-lt"/>
                <a:cs typeface="Arial" panose="020B0604020202020204" pitchFamily="34" charset="0"/>
              </a:rPr>
              <a:t>IaC</a:t>
            </a:r>
            <a:r>
              <a:rPr lang="en-US" sz="2400" b="0" i="0" u="none" strike="noStrike" dirty="0">
                <a:solidFill>
                  <a:srgbClr val="000000"/>
                </a:solidFill>
                <a:effectLst/>
                <a:latin typeface="+mj-lt"/>
                <a:cs typeface="Arial" panose="020B0604020202020204" pitchFamily="34" charset="0"/>
              </a:rPr>
              <a:t>. The development of </a:t>
            </a:r>
            <a:r>
              <a:rPr lang="en-US" sz="2400" b="0" i="0" u="none" strike="noStrike" dirty="0" err="1">
                <a:solidFill>
                  <a:srgbClr val="000000"/>
                </a:solidFill>
                <a:effectLst/>
                <a:latin typeface="+mj-lt"/>
                <a:cs typeface="Arial" panose="020B0604020202020204" pitchFamily="34" charset="0"/>
              </a:rPr>
              <a:t>IaC</a:t>
            </a:r>
            <a:r>
              <a:rPr lang="en-US" sz="2400" b="0" i="0" u="none" strike="noStrike" dirty="0">
                <a:solidFill>
                  <a:srgbClr val="000000"/>
                </a:solidFill>
                <a:effectLst/>
                <a:latin typeface="+mj-lt"/>
                <a:cs typeface="Arial" panose="020B0604020202020204" pitchFamily="34" charset="0"/>
              </a:rPr>
              <a:t> threat model should be promoted as it can protect end users from disturbance.[2]</a:t>
            </a:r>
            <a:endParaRPr lang="en-US" sz="2400" b="0" dirty="0">
              <a:effectLst/>
              <a:latin typeface="+mj-lt"/>
              <a:cs typeface="Arial" panose="020B0604020202020204" pitchFamily="34" charset="0"/>
            </a:endParaRPr>
          </a:p>
          <a:p>
            <a:pPr algn="just" rtl="0">
              <a:spcBef>
                <a:spcPts val="1200"/>
              </a:spcBef>
              <a:spcAft>
                <a:spcPts val="1200"/>
              </a:spcAft>
            </a:pPr>
            <a:r>
              <a:rPr lang="en-US" sz="2400" b="0" i="0" u="none" strike="noStrike" dirty="0">
                <a:solidFill>
                  <a:srgbClr val="000000"/>
                </a:solidFill>
                <a:effectLst/>
                <a:latin typeface="+mj-lt"/>
                <a:cs typeface="Arial" panose="020B0604020202020204" pitchFamily="34" charset="0"/>
              </a:rPr>
              <a:t>Email security protocol should use encryption, PKI based cryptographic technique, IP address validation and DNS based validation. However, One protocol does not provide all security. It should take user awareness among email users.</a:t>
            </a:r>
            <a:endParaRPr lang="en-US" sz="2400" b="0" dirty="0">
              <a:effectLst/>
              <a:latin typeface="+mj-lt"/>
              <a:cs typeface="Arial" panose="020B0604020202020204" pitchFamily="34" charset="0"/>
            </a:endParaRPr>
          </a:p>
          <a:p>
            <a:pPr algn="just" rtl="0">
              <a:spcBef>
                <a:spcPts val="1200"/>
              </a:spcBef>
              <a:spcAft>
                <a:spcPts val="1200"/>
              </a:spcAft>
            </a:pPr>
            <a:r>
              <a:rPr lang="en-US" sz="2400" b="0" i="0" u="none" strike="noStrike" dirty="0">
                <a:solidFill>
                  <a:srgbClr val="000000"/>
                </a:solidFill>
                <a:effectLst/>
                <a:latin typeface="+mj-lt"/>
                <a:cs typeface="Arial" panose="020B0604020202020204" pitchFamily="34" charset="0"/>
              </a:rPr>
              <a:t>Users' data can be saved in multiple locations in various regions across the world to increase the availability/ backups and the security of the data.[4]</a:t>
            </a:r>
            <a:endParaRPr lang="en-US" sz="2400" b="0" dirty="0">
              <a:effectLst/>
              <a:latin typeface="+mj-lt"/>
              <a:cs typeface="Arial" panose="020B0604020202020204" pitchFamily="34" charset="0"/>
            </a:endParaRPr>
          </a:p>
          <a:p>
            <a:pPr rtl="0">
              <a:spcBef>
                <a:spcPts val="900"/>
              </a:spcBef>
              <a:spcAft>
                <a:spcPts val="900"/>
              </a:spcAft>
            </a:pPr>
            <a:endParaRPr lang="en-US" sz="2400" dirty="0">
              <a:latin typeface="+mj-lt"/>
              <a:cs typeface="Arial" panose="020B0604020202020204" pitchFamily="34" charset="0"/>
            </a:endParaRPr>
          </a:p>
        </p:txBody>
      </p:sp>
      <p:pic>
        <p:nvPicPr>
          <p:cNvPr id="57" name="Picture 56" descr="A picture containing application&#10;&#10;Description automatically generated">
            <a:extLst>
              <a:ext uri="{FF2B5EF4-FFF2-40B4-BE49-F238E27FC236}">
                <a16:creationId xmlns:a16="http://schemas.microsoft.com/office/drawing/2014/main" id="{BA47F338-1A3E-4785-B901-42A484CE4E6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579840" y="8557909"/>
            <a:ext cx="5193105" cy="3933507"/>
          </a:xfrm>
          <a:prstGeom prst="rect">
            <a:avLst/>
          </a:prstGeom>
        </p:spPr>
      </p:pic>
      <p:pic>
        <p:nvPicPr>
          <p:cNvPr id="21" name="Picture 20" descr="Diagram&#10;&#10;Description automatically generated">
            <a:extLst>
              <a:ext uri="{FF2B5EF4-FFF2-40B4-BE49-F238E27FC236}">
                <a16:creationId xmlns:a16="http://schemas.microsoft.com/office/drawing/2014/main" id="{860EA7A0-54DE-457C-8A6B-0A8AACF3B10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6974798" y="8669711"/>
            <a:ext cx="5193104" cy="3821705"/>
          </a:xfrm>
          <a:prstGeom prst="rect">
            <a:avLst/>
          </a:prstGeom>
        </p:spPr>
      </p:pic>
      <p:pic>
        <p:nvPicPr>
          <p:cNvPr id="36" name="Picture 35">
            <a:extLst>
              <a:ext uri="{FF2B5EF4-FFF2-40B4-BE49-F238E27FC236}">
                <a16:creationId xmlns:a16="http://schemas.microsoft.com/office/drawing/2014/main" id="{6B9C56E5-021E-4A97-AF99-E8E913216A68}"/>
              </a:ext>
            </a:extLst>
          </p:cNvPr>
          <p:cNvPicPr>
            <a:picLocks noChangeAspect="1"/>
          </p:cNvPicPr>
          <p:nvPr/>
        </p:nvPicPr>
        <p:blipFill>
          <a:blip r:embed="rId17">
            <a:extLst>
              <a:ext uri="{28A0092B-C50C-407E-A947-70E740481C1C}">
                <a14:useLocalDpi xmlns:a14="http://schemas.microsoft.com/office/drawing/2010/main" val="0"/>
              </a:ext>
            </a:extLst>
          </a:blip>
          <a:srcRect/>
          <a:stretch/>
        </p:blipFill>
        <p:spPr>
          <a:xfrm>
            <a:off x="27705620" y="14315043"/>
            <a:ext cx="3877946" cy="3036307"/>
          </a:xfrm>
          <a:prstGeom prst="rect">
            <a:avLst/>
          </a:prstGeom>
        </p:spPr>
      </p:pic>
      <p:pic>
        <p:nvPicPr>
          <p:cNvPr id="42" name="Picture 41">
            <a:extLst>
              <a:ext uri="{FF2B5EF4-FFF2-40B4-BE49-F238E27FC236}">
                <a16:creationId xmlns:a16="http://schemas.microsoft.com/office/drawing/2014/main" id="{34EE06B6-547E-4561-BD23-A6E5311A3F4F}"/>
              </a:ext>
            </a:extLst>
          </p:cNvPr>
          <p:cNvPicPr>
            <a:picLocks noChangeAspect="1"/>
          </p:cNvPicPr>
          <p:nvPr/>
        </p:nvPicPr>
        <p:blipFill>
          <a:blip r:embed="rId18">
            <a:extLst>
              <a:ext uri="{28A0092B-C50C-407E-A947-70E740481C1C}">
                <a14:useLocalDpi xmlns:a14="http://schemas.microsoft.com/office/drawing/2010/main" val="0"/>
              </a:ext>
            </a:extLst>
          </a:blip>
          <a:srcRect/>
          <a:stretch/>
        </p:blipFill>
        <p:spPr>
          <a:xfrm>
            <a:off x="11753365" y="17817126"/>
            <a:ext cx="3515462" cy="3908172"/>
          </a:xfrm>
          <a:prstGeom prst="rect">
            <a:avLst/>
          </a:prstGeom>
        </p:spPr>
      </p:pic>
      <p:pic>
        <p:nvPicPr>
          <p:cNvPr id="44" name="Picture 43">
            <a:extLst>
              <a:ext uri="{FF2B5EF4-FFF2-40B4-BE49-F238E27FC236}">
                <a16:creationId xmlns:a16="http://schemas.microsoft.com/office/drawing/2014/main" id="{497F251D-1493-4F74-887B-601BB7C506CD}"/>
              </a:ext>
            </a:extLst>
          </p:cNvPr>
          <p:cNvPicPr>
            <a:picLocks noChangeAspect="1"/>
          </p:cNvPicPr>
          <p:nvPr/>
        </p:nvPicPr>
        <p:blipFill>
          <a:blip r:embed="rId19">
            <a:extLst>
              <a:ext uri="{28A0092B-C50C-407E-A947-70E740481C1C}">
                <a14:useLocalDpi xmlns:a14="http://schemas.microsoft.com/office/drawing/2010/main" val="0"/>
              </a:ext>
            </a:extLst>
          </a:blip>
          <a:srcRect/>
          <a:stretch/>
        </p:blipFill>
        <p:spPr>
          <a:xfrm>
            <a:off x="33436557" y="11455873"/>
            <a:ext cx="9520568" cy="3363947"/>
          </a:xfrm>
          <a:prstGeom prst="rect">
            <a:avLst/>
          </a:prstGeom>
        </p:spPr>
      </p:pic>
      <p:pic>
        <p:nvPicPr>
          <p:cNvPr id="46" name="Picture 45">
            <a:extLst>
              <a:ext uri="{FF2B5EF4-FFF2-40B4-BE49-F238E27FC236}">
                <a16:creationId xmlns:a16="http://schemas.microsoft.com/office/drawing/2014/main" id="{26760FDF-E725-4472-B0F9-D2B3C96760BD}"/>
              </a:ext>
            </a:extLst>
          </p:cNvPr>
          <p:cNvPicPr>
            <a:picLocks noChangeAspect="1"/>
          </p:cNvPicPr>
          <p:nvPr/>
        </p:nvPicPr>
        <p:blipFill>
          <a:blip r:embed="rId20">
            <a:extLst>
              <a:ext uri="{28A0092B-C50C-407E-A947-70E740481C1C}">
                <a14:useLocalDpi xmlns:a14="http://schemas.microsoft.com/office/drawing/2010/main" val="0"/>
              </a:ext>
            </a:extLst>
          </a:blip>
          <a:srcRect/>
          <a:stretch/>
        </p:blipFill>
        <p:spPr>
          <a:xfrm>
            <a:off x="33436559" y="14904316"/>
            <a:ext cx="9143999" cy="3363947"/>
          </a:xfrm>
          <a:prstGeom prst="rect">
            <a:avLst/>
          </a:prstGeom>
        </p:spPr>
      </p:pic>
      <p:sp>
        <p:nvSpPr>
          <p:cNvPr id="2" name="TextBox 1">
            <a:extLst>
              <a:ext uri="{FF2B5EF4-FFF2-40B4-BE49-F238E27FC236}">
                <a16:creationId xmlns:a16="http://schemas.microsoft.com/office/drawing/2014/main" id="{0B3FF4A6-CFE4-442C-85E4-3A7A76B0C6A5}"/>
              </a:ext>
            </a:extLst>
          </p:cNvPr>
          <p:cNvSpPr txBox="1"/>
          <p:nvPr/>
        </p:nvSpPr>
        <p:spPr>
          <a:xfrm>
            <a:off x="13335000" y="2957923"/>
            <a:ext cx="14554200" cy="1200329"/>
          </a:xfrm>
          <a:prstGeom prst="rect">
            <a:avLst/>
          </a:prstGeom>
          <a:noFill/>
        </p:spPr>
        <p:txBody>
          <a:bodyPr wrap="square" rtlCol="0">
            <a:spAutoFit/>
          </a:bodyPr>
          <a:lstStyle/>
          <a:p>
            <a:r>
              <a:rPr lang="en-US" sz="7200" baseline="30000" dirty="0">
                <a:solidFill>
                  <a:schemeClr val="accent3">
                    <a:lumMod val="20000"/>
                    <a:lumOff val="80000"/>
                  </a:schemeClr>
                </a:solidFill>
                <a:latin typeface="+mn-lt"/>
              </a:rPr>
              <a:t>                Guided By: Prof. Angel L. </a:t>
            </a:r>
            <a:r>
              <a:rPr lang="en-US" sz="7200" baseline="30000" dirty="0" err="1">
                <a:solidFill>
                  <a:schemeClr val="accent3">
                    <a:lumMod val="20000"/>
                    <a:lumOff val="80000"/>
                  </a:schemeClr>
                </a:solidFill>
                <a:latin typeface="+mn-lt"/>
              </a:rPr>
              <a:t>Hueca</a:t>
            </a:r>
            <a:r>
              <a:rPr lang="en-US" sz="7200" baseline="30000" dirty="0">
                <a:solidFill>
                  <a:schemeClr val="accent3">
                    <a:lumMod val="20000"/>
                    <a:lumOff val="80000"/>
                  </a:schemeClr>
                </a:solidFill>
                <a:latin typeface="+mn-lt"/>
              </a:rPr>
              <a:t> </a:t>
            </a:r>
            <a:endParaRPr lang="en-US" sz="6600" dirty="0"/>
          </a:p>
        </p:txBody>
      </p:sp>
      <p:sp>
        <p:nvSpPr>
          <p:cNvPr id="37" name="TextBox 36">
            <a:extLst>
              <a:ext uri="{FF2B5EF4-FFF2-40B4-BE49-F238E27FC236}">
                <a16:creationId xmlns:a16="http://schemas.microsoft.com/office/drawing/2014/main" id="{654C1CAA-4B17-A246-AC80-FA4757B7D9AC}"/>
              </a:ext>
            </a:extLst>
          </p:cNvPr>
          <p:cNvSpPr txBox="1"/>
          <p:nvPr/>
        </p:nvSpPr>
        <p:spPr>
          <a:xfrm>
            <a:off x="11771896" y="27930761"/>
            <a:ext cx="6363704" cy="461665"/>
          </a:xfrm>
          <a:prstGeom prst="rect">
            <a:avLst/>
          </a:prstGeom>
          <a:noFill/>
        </p:spPr>
        <p:txBody>
          <a:bodyPr wrap="square">
            <a:spAutoFit/>
          </a:bodyPr>
          <a:lstStyle/>
          <a:p>
            <a:r>
              <a:rPr lang="en-US" sz="2400" dirty="0"/>
              <a:t>https://</a:t>
            </a:r>
            <a:r>
              <a:rPr lang="en-US" sz="2400" dirty="0" err="1"/>
              <a:t>www.mcafee.com</a:t>
            </a:r>
            <a:r>
              <a:rPr lang="en-US" sz="2000" dirty="0"/>
              <a:t>/</a:t>
            </a:r>
          </a:p>
        </p:txBody>
      </p:sp>
      <p:sp>
        <p:nvSpPr>
          <p:cNvPr id="38" name="TextBox 37">
            <a:extLst>
              <a:ext uri="{FF2B5EF4-FFF2-40B4-BE49-F238E27FC236}">
                <a16:creationId xmlns:a16="http://schemas.microsoft.com/office/drawing/2014/main" id="{1BED7C77-C8CD-0044-87A0-A38DCA1E6CAC}"/>
              </a:ext>
            </a:extLst>
          </p:cNvPr>
          <p:cNvSpPr txBox="1"/>
          <p:nvPr/>
        </p:nvSpPr>
        <p:spPr>
          <a:xfrm>
            <a:off x="26941668" y="12633259"/>
            <a:ext cx="5193105" cy="400110"/>
          </a:xfrm>
          <a:prstGeom prst="rect">
            <a:avLst/>
          </a:prstGeom>
          <a:noFill/>
        </p:spPr>
        <p:txBody>
          <a:bodyPr wrap="square">
            <a:spAutoFit/>
          </a:bodyPr>
          <a:lstStyle/>
          <a:p>
            <a:r>
              <a:rPr lang="en-US" sz="2000" dirty="0"/>
              <a:t>https://</a:t>
            </a:r>
            <a:r>
              <a:rPr lang="en-US" sz="2000" dirty="0" err="1"/>
              <a:t>techmoran.com</a:t>
            </a:r>
            <a:r>
              <a:rPr lang="en-US" sz="2000" dirty="0"/>
              <a:t>/</a:t>
            </a:r>
          </a:p>
        </p:txBody>
      </p:sp>
      <p:sp>
        <p:nvSpPr>
          <p:cNvPr id="39" name="TextBox 38">
            <a:extLst>
              <a:ext uri="{FF2B5EF4-FFF2-40B4-BE49-F238E27FC236}">
                <a16:creationId xmlns:a16="http://schemas.microsoft.com/office/drawing/2014/main" id="{3B188AA1-F37C-ED45-A22F-0DF04C84D3DC}"/>
              </a:ext>
            </a:extLst>
          </p:cNvPr>
          <p:cNvSpPr txBox="1"/>
          <p:nvPr/>
        </p:nvSpPr>
        <p:spPr>
          <a:xfrm>
            <a:off x="21579840" y="12629570"/>
            <a:ext cx="5193105" cy="400110"/>
          </a:xfrm>
          <a:prstGeom prst="rect">
            <a:avLst/>
          </a:prstGeom>
          <a:noFill/>
        </p:spPr>
        <p:txBody>
          <a:bodyPr wrap="square">
            <a:spAutoFit/>
          </a:bodyPr>
          <a:lstStyle/>
          <a:p>
            <a:r>
              <a:rPr lang="en-US" sz="2000" dirty="0"/>
              <a:t>https://</a:t>
            </a:r>
            <a:r>
              <a:rPr lang="en-US" sz="2000" dirty="0" err="1"/>
              <a:t>www.recordedfuture.com</a:t>
            </a:r>
            <a:r>
              <a:rPr lang="en-US" sz="2000" dirty="0"/>
              <a:t>/</a:t>
            </a:r>
          </a:p>
        </p:txBody>
      </p:sp>
      <p:sp>
        <p:nvSpPr>
          <p:cNvPr id="9" name="Rectangle 8">
            <a:extLst>
              <a:ext uri="{FF2B5EF4-FFF2-40B4-BE49-F238E27FC236}">
                <a16:creationId xmlns:a16="http://schemas.microsoft.com/office/drawing/2014/main" id="{84882A85-B6FC-234F-91E3-D9241F3768CD}"/>
              </a:ext>
            </a:extLst>
          </p:cNvPr>
          <p:cNvSpPr/>
          <p:nvPr/>
        </p:nvSpPr>
        <p:spPr>
          <a:xfrm>
            <a:off x="11753365" y="21746476"/>
            <a:ext cx="3515462" cy="369332"/>
          </a:xfrm>
          <a:prstGeom prst="rect">
            <a:avLst/>
          </a:prstGeom>
        </p:spPr>
        <p:txBody>
          <a:bodyPr wrap="square">
            <a:spAutoFit/>
          </a:bodyPr>
          <a:lstStyle/>
          <a:p>
            <a:r>
              <a:rPr lang="en-US" sz="1800" dirty="0"/>
              <a:t>https://</a:t>
            </a:r>
            <a:r>
              <a:rPr lang="en-US" sz="1800" dirty="0" err="1"/>
              <a:t>www.recordedfuture.com</a:t>
            </a:r>
            <a:r>
              <a:rPr lang="en-US" sz="1800" dirty="0"/>
              <a:t>/</a:t>
            </a:r>
          </a:p>
        </p:txBody>
      </p:sp>
      <p:sp>
        <p:nvSpPr>
          <p:cNvPr id="47" name="Rectangle 46">
            <a:extLst>
              <a:ext uri="{FF2B5EF4-FFF2-40B4-BE49-F238E27FC236}">
                <a16:creationId xmlns:a16="http://schemas.microsoft.com/office/drawing/2014/main" id="{FDF4AC29-27F0-DF4E-A1E3-939D49A2CF92}"/>
              </a:ext>
            </a:extLst>
          </p:cNvPr>
          <p:cNvSpPr/>
          <p:nvPr/>
        </p:nvSpPr>
        <p:spPr>
          <a:xfrm>
            <a:off x="28090419" y="17399197"/>
            <a:ext cx="2895602" cy="369332"/>
          </a:xfrm>
          <a:prstGeom prst="rect">
            <a:avLst/>
          </a:prstGeom>
        </p:spPr>
        <p:txBody>
          <a:bodyPr wrap="square">
            <a:spAutoFit/>
          </a:bodyPr>
          <a:lstStyle/>
          <a:p>
            <a:r>
              <a:rPr lang="en-US" sz="1800" dirty="0"/>
              <a:t>https://</a:t>
            </a:r>
            <a:r>
              <a:rPr lang="en-US" sz="1800" dirty="0" err="1"/>
              <a:t>martinfowler.com</a:t>
            </a:r>
            <a:r>
              <a:rPr lang="en-US" sz="1800" dirty="0"/>
              <a:t>/</a:t>
            </a:r>
          </a:p>
        </p:txBody>
      </p:sp>
      <p:sp>
        <p:nvSpPr>
          <p:cNvPr id="49" name="TextBox 48">
            <a:extLst>
              <a:ext uri="{FF2B5EF4-FFF2-40B4-BE49-F238E27FC236}">
                <a16:creationId xmlns:a16="http://schemas.microsoft.com/office/drawing/2014/main" id="{A9211071-59EC-BD4D-A7C1-3F888225A09B}"/>
              </a:ext>
            </a:extLst>
          </p:cNvPr>
          <p:cNvSpPr txBox="1"/>
          <p:nvPr/>
        </p:nvSpPr>
        <p:spPr>
          <a:xfrm>
            <a:off x="22707600" y="27886771"/>
            <a:ext cx="6363704" cy="400110"/>
          </a:xfrm>
          <a:prstGeom prst="rect">
            <a:avLst/>
          </a:prstGeom>
          <a:noFill/>
        </p:spPr>
        <p:txBody>
          <a:bodyPr wrap="square">
            <a:spAutoFit/>
          </a:bodyPr>
          <a:lstStyle/>
          <a:p>
            <a:r>
              <a:rPr lang="en-US" sz="2000" dirty="0"/>
              <a:t>https://</a:t>
            </a:r>
            <a:r>
              <a:rPr lang="en-US" sz="2000" dirty="0" err="1"/>
              <a:t>www.forbes.com</a:t>
            </a:r>
            <a:r>
              <a:rPr lang="en-US" sz="2000" dirty="0"/>
              <a:t>/</a:t>
            </a:r>
          </a:p>
        </p:txBody>
      </p:sp>
      <p:sp>
        <p:nvSpPr>
          <p:cNvPr id="50" name="TextBox 49">
            <a:extLst>
              <a:ext uri="{FF2B5EF4-FFF2-40B4-BE49-F238E27FC236}">
                <a16:creationId xmlns:a16="http://schemas.microsoft.com/office/drawing/2014/main" id="{3BFCA224-DBDB-7E42-8392-73EBD146F458}"/>
              </a:ext>
            </a:extLst>
          </p:cNvPr>
          <p:cNvSpPr txBox="1"/>
          <p:nvPr/>
        </p:nvSpPr>
        <p:spPr>
          <a:xfrm>
            <a:off x="34594800" y="14687407"/>
            <a:ext cx="5193105" cy="400110"/>
          </a:xfrm>
          <a:prstGeom prst="rect">
            <a:avLst/>
          </a:prstGeom>
          <a:noFill/>
        </p:spPr>
        <p:txBody>
          <a:bodyPr wrap="square">
            <a:spAutoFit/>
          </a:bodyPr>
          <a:lstStyle/>
          <a:p>
            <a:r>
              <a:rPr lang="en-US" sz="2000" dirty="0"/>
              <a:t>https://</a:t>
            </a:r>
            <a:r>
              <a:rPr lang="en-US" sz="2000" dirty="0" err="1"/>
              <a:t>www.fiber.net</a:t>
            </a:r>
            <a:r>
              <a:rPr lang="en-US" sz="2000" dirty="0"/>
              <a:t>/</a:t>
            </a:r>
          </a:p>
        </p:txBody>
      </p:sp>
      <p:sp>
        <p:nvSpPr>
          <p:cNvPr id="51" name="TextBox 50">
            <a:extLst>
              <a:ext uri="{FF2B5EF4-FFF2-40B4-BE49-F238E27FC236}">
                <a16:creationId xmlns:a16="http://schemas.microsoft.com/office/drawing/2014/main" id="{0FF2222D-495D-244D-8B1D-F628C537ADBB}"/>
              </a:ext>
            </a:extLst>
          </p:cNvPr>
          <p:cNvSpPr txBox="1"/>
          <p:nvPr/>
        </p:nvSpPr>
        <p:spPr>
          <a:xfrm>
            <a:off x="34594800" y="18152704"/>
            <a:ext cx="5193105" cy="400110"/>
          </a:xfrm>
          <a:prstGeom prst="rect">
            <a:avLst/>
          </a:prstGeom>
          <a:noFill/>
        </p:spPr>
        <p:txBody>
          <a:bodyPr wrap="square">
            <a:spAutoFit/>
          </a:bodyPr>
          <a:lstStyle/>
          <a:p>
            <a:r>
              <a:rPr lang="en-US" sz="2000" dirty="0"/>
              <a:t>https://</a:t>
            </a:r>
            <a:r>
              <a:rPr lang="en-US" sz="2000" dirty="0" err="1"/>
              <a:t>www.fiber.net</a:t>
            </a:r>
            <a:r>
              <a:rPr lang="en-US" sz="2000" dirty="0"/>
              <a:t>/</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3275</TotalTime>
  <Words>1394</Words>
  <Application>Microsoft Office PowerPoint</Application>
  <PresentationFormat>Custom</PresentationFormat>
  <Paragraphs>81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Proxima Nova</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dc:description>Quality poster printing
www.genigraphics.com
1-800-790-4001</dc:description>
  <cp:lastModifiedBy>Hemant Jain</cp:lastModifiedBy>
  <cp:revision>192</cp:revision>
  <cp:lastPrinted>2021-04-27T19:17:52Z</cp:lastPrinted>
  <dcterms:created xsi:type="dcterms:W3CDTF">2013-02-10T21:14:48Z</dcterms:created>
  <dcterms:modified xsi:type="dcterms:W3CDTF">2021-04-27T19:47:33Z</dcterms:modified>
</cp:coreProperties>
</file>