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notesMasterIdLst>
    <p:notesMasterId r:id="rId16"/>
  </p:notesMasterIdLst>
  <p:sldIdLst>
    <p:sldId id="256" r:id="rId2"/>
    <p:sldId id="277" r:id="rId3"/>
    <p:sldId id="283" r:id="rId4"/>
    <p:sldId id="280" r:id="rId5"/>
    <p:sldId id="287" r:id="rId6"/>
    <p:sldId id="286" r:id="rId7"/>
    <p:sldId id="291" r:id="rId8"/>
    <p:sldId id="281" r:id="rId9"/>
    <p:sldId id="282" r:id="rId10"/>
    <p:sldId id="284" r:id="rId11"/>
    <p:sldId id="289" r:id="rId12"/>
    <p:sldId id="290" r:id="rId13"/>
    <p:sldId id="28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560" autoAdjust="0"/>
  </p:normalViewPr>
  <p:slideViewPr>
    <p:cSldViewPr snapToGrid="0">
      <p:cViewPr>
        <p:scale>
          <a:sx n="100" d="100"/>
          <a:sy n="100" d="100"/>
        </p:scale>
        <p:origin x="375" y="243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F80-EBF7-457F-9007-13C3AE190BEE}" type="doc">
      <dgm:prSet loTypeId="urn:microsoft.com/office/officeart/2005/8/layout/hProcess11" loCatId="process" qsTypeId="urn:microsoft.com/office/officeart/2005/8/quickstyle/simple4" qsCatId="simple" csTypeId="urn:microsoft.com/office/officeart/2005/8/colors/accent6_3" csCatId="accent6" phldr="1"/>
      <dgm:spPr/>
    </dgm:pt>
    <dgm:pt modelId="{0432DB04-24A3-4C21-93BC-00A361266D9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Explore: Attrition vs All Variables</a:t>
          </a:r>
        </a:p>
      </dgm:t>
    </dgm:pt>
    <dgm:pt modelId="{B3DFFD1B-F6C8-42C0-BB3E-6854977A7519}" type="parTrans" cxnId="{DC07A8CD-50C7-4CDA-AD3B-46AC4E6AE22D}">
      <dgm:prSet/>
      <dgm:spPr/>
      <dgm:t>
        <a:bodyPr/>
        <a:lstStyle/>
        <a:p>
          <a:endParaRPr lang="en-US"/>
        </a:p>
      </dgm:t>
    </dgm:pt>
    <dgm:pt modelId="{3C2A17B7-078A-421D-9884-43A893222BF2}" type="sibTrans" cxnId="{DC07A8CD-50C7-4CDA-AD3B-46AC4E6AE22D}">
      <dgm:prSet/>
      <dgm:spPr/>
      <dgm:t>
        <a:bodyPr/>
        <a:lstStyle/>
        <a:p>
          <a:endParaRPr lang="en-US"/>
        </a:p>
      </dgm:t>
    </dgm:pt>
    <dgm:pt modelId="{B500CBFA-E6D7-4D0D-828E-04189E13BEB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Try to find important variables and relevant trends</a:t>
          </a:r>
        </a:p>
      </dgm:t>
    </dgm:pt>
    <dgm:pt modelId="{5F2D9506-D89D-428C-B4CB-982CEA855AA6}" type="parTrans" cxnId="{7F0EA4B7-BE57-4563-951C-EAA4A9B38C9D}">
      <dgm:prSet/>
      <dgm:spPr/>
      <dgm:t>
        <a:bodyPr/>
        <a:lstStyle/>
        <a:p>
          <a:endParaRPr lang="en-US"/>
        </a:p>
      </dgm:t>
    </dgm:pt>
    <dgm:pt modelId="{9F4B8124-E20C-4AC0-AB69-40C5AC62658D}" type="sibTrans" cxnId="{7F0EA4B7-BE57-4563-951C-EAA4A9B38C9D}">
      <dgm:prSet/>
      <dgm:spPr/>
      <dgm:t>
        <a:bodyPr/>
        <a:lstStyle/>
        <a:p>
          <a:endParaRPr lang="en-US"/>
        </a:p>
      </dgm:t>
    </dgm:pt>
    <dgm:pt modelId="{1E1C3267-1959-4C6B-95DC-331D10E142E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Clean and transform the information to a numeric data set</a:t>
          </a:r>
        </a:p>
      </dgm:t>
    </dgm:pt>
    <dgm:pt modelId="{70AB784D-828D-45F3-A09D-128D5047024D}" type="parTrans" cxnId="{B952B676-67D9-4063-8F95-6086ACA801A1}">
      <dgm:prSet/>
      <dgm:spPr/>
      <dgm:t>
        <a:bodyPr/>
        <a:lstStyle/>
        <a:p>
          <a:endParaRPr lang="en-US"/>
        </a:p>
      </dgm:t>
    </dgm:pt>
    <dgm:pt modelId="{C56017D7-8A39-4F70-BA7C-0DEFD181294D}" type="sibTrans" cxnId="{B952B676-67D9-4063-8F95-6086ACA801A1}">
      <dgm:prSet/>
      <dgm:spPr/>
      <dgm:t>
        <a:bodyPr/>
        <a:lstStyle/>
        <a:p>
          <a:endParaRPr lang="en-US"/>
        </a:p>
      </dgm:t>
    </dgm:pt>
    <dgm:pt modelId="{BB690CE6-E56E-4AA6-93E6-F490D83688A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Evaluate Prediction Models against requirements</a:t>
          </a:r>
        </a:p>
      </dgm:t>
    </dgm:pt>
    <dgm:pt modelId="{23C6830E-2EC6-4822-B440-0E21E6C0E4D8}" type="parTrans" cxnId="{C0D553CF-CBA2-4A5A-A4CB-132E64D8ABD8}">
      <dgm:prSet/>
      <dgm:spPr/>
      <dgm:t>
        <a:bodyPr/>
        <a:lstStyle/>
        <a:p>
          <a:endParaRPr lang="en-US"/>
        </a:p>
      </dgm:t>
    </dgm:pt>
    <dgm:pt modelId="{C13272F9-5F3B-4074-9CD5-ED3CF2ADEC2D}" type="sibTrans" cxnId="{C0D553CF-CBA2-4A5A-A4CB-132E64D8ABD8}">
      <dgm:prSet/>
      <dgm:spPr/>
      <dgm:t>
        <a:bodyPr/>
        <a:lstStyle/>
        <a:p>
          <a:endParaRPr lang="en-US"/>
        </a:p>
      </dgm:t>
    </dgm:pt>
    <dgm:pt modelId="{8A859BA9-70E8-4907-8645-589E85F6AE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Split data set into training and data set</a:t>
          </a:r>
        </a:p>
      </dgm:t>
    </dgm:pt>
    <dgm:pt modelId="{AE5D18C2-0700-4D49-B967-C1EB92BE5D5C}" type="parTrans" cxnId="{4E5C4742-8ADE-43FC-B6B7-7658D2EF569D}">
      <dgm:prSet/>
      <dgm:spPr/>
      <dgm:t>
        <a:bodyPr/>
        <a:lstStyle/>
        <a:p>
          <a:endParaRPr lang="en-US"/>
        </a:p>
      </dgm:t>
    </dgm:pt>
    <dgm:pt modelId="{D09920A8-2864-4532-ACE4-EBF83A1681F3}" type="sibTrans" cxnId="{4E5C4742-8ADE-43FC-B6B7-7658D2EF569D}">
      <dgm:prSet/>
      <dgm:spPr/>
      <dgm:t>
        <a:bodyPr/>
        <a:lstStyle/>
        <a:p>
          <a:endParaRPr lang="en-US"/>
        </a:p>
      </dgm:t>
    </dgm:pt>
    <dgm:pt modelId="{3CCC92BD-CDAA-48F4-890C-6B14BC48F26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model and Reduced Model</a:t>
          </a:r>
        </a:p>
      </dgm:t>
    </dgm:pt>
    <dgm:pt modelId="{CFB8E07E-EE7B-4909-9784-14094418244E}" type="parTrans" cxnId="{6C489760-BC60-49E8-99F8-9EB5C359F3E9}">
      <dgm:prSet/>
      <dgm:spPr/>
      <dgm:t>
        <a:bodyPr/>
        <a:lstStyle/>
        <a:p>
          <a:endParaRPr lang="en-US"/>
        </a:p>
      </dgm:t>
    </dgm:pt>
    <dgm:pt modelId="{9224057B-C871-412C-8747-42BDA889E10B}" type="sibTrans" cxnId="{6C489760-BC60-49E8-99F8-9EB5C359F3E9}">
      <dgm:prSet/>
      <dgm:spPr/>
      <dgm:t>
        <a:bodyPr/>
        <a:lstStyle/>
        <a:p>
          <a:endParaRPr lang="en-US"/>
        </a:p>
      </dgm:t>
    </dgm:pt>
    <dgm:pt modelId="{34DB5599-B714-484E-A9C5-4703027F73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Predictions using testing data set</a:t>
          </a:r>
        </a:p>
      </dgm:t>
    </dgm:pt>
    <dgm:pt modelId="{65270A06-9F1E-4718-93EB-CE6B14C141EE}" type="parTrans" cxnId="{3AEED3D7-267D-4B35-8BD7-4E61363A14FA}">
      <dgm:prSet/>
      <dgm:spPr/>
      <dgm:t>
        <a:bodyPr/>
        <a:lstStyle/>
        <a:p>
          <a:endParaRPr lang="en-US"/>
        </a:p>
      </dgm:t>
    </dgm:pt>
    <dgm:pt modelId="{187AB1BA-9EC8-4279-BC1A-888DFF56332A}" type="sibTrans" cxnId="{3AEED3D7-267D-4B35-8BD7-4E61363A14FA}">
      <dgm:prSet/>
      <dgm:spPr/>
      <dgm:t>
        <a:bodyPr/>
        <a:lstStyle/>
        <a:p>
          <a:endParaRPr lang="en-US"/>
        </a:p>
      </dgm:t>
    </dgm:pt>
    <dgm:pt modelId="{62BCBD82-1A10-49E9-9543-C2DF00194A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Cross validation with testing data set</a:t>
          </a:r>
        </a:p>
      </dgm:t>
    </dgm:pt>
    <dgm:pt modelId="{6BED9906-B2F5-42AB-9151-F4BA8C6BEC6F}" type="parTrans" cxnId="{8B7F2C48-C4E8-4CC0-BEC7-A31630FE5806}">
      <dgm:prSet/>
      <dgm:spPr/>
      <dgm:t>
        <a:bodyPr/>
        <a:lstStyle/>
        <a:p>
          <a:endParaRPr lang="en-US"/>
        </a:p>
      </dgm:t>
    </dgm:pt>
    <dgm:pt modelId="{5ECF548E-4FA4-48D7-8806-B5A6121DBDA7}" type="sibTrans" cxnId="{8B7F2C48-C4E8-4CC0-BEC7-A31630FE5806}">
      <dgm:prSet/>
      <dgm:spPr/>
      <dgm:t>
        <a:bodyPr/>
        <a:lstStyle/>
        <a:p>
          <a:endParaRPr lang="en-US"/>
        </a:p>
      </dgm:t>
    </dgm:pt>
    <dgm:pt modelId="{BB0FB015-0202-4DC9-ABEC-5C1E58534F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Study Results</a:t>
          </a:r>
        </a:p>
      </dgm:t>
    </dgm:pt>
    <dgm:pt modelId="{52D75D60-F989-4F3F-88C3-B5FA950FCE9D}" type="parTrans" cxnId="{319AEC2B-DC71-4755-BBEA-381240ED50C1}">
      <dgm:prSet/>
      <dgm:spPr/>
      <dgm:t>
        <a:bodyPr/>
        <a:lstStyle/>
        <a:p>
          <a:endParaRPr lang="en-US"/>
        </a:p>
      </dgm:t>
    </dgm:pt>
    <dgm:pt modelId="{18AEA8A6-A282-42CA-98A8-EAD81EA811B5}" type="sibTrans" cxnId="{319AEC2B-DC71-4755-BBEA-381240ED50C1}">
      <dgm:prSet/>
      <dgm:spPr/>
      <dgm:t>
        <a:bodyPr/>
        <a:lstStyle/>
        <a:p>
          <a:endParaRPr lang="en-US"/>
        </a:p>
      </dgm:t>
    </dgm:pt>
    <dgm:pt modelId="{4C1E1F2C-C187-4475-A58B-7EA524438FB7}" type="pres">
      <dgm:prSet presAssocID="{F874DF80-EBF7-457F-9007-13C3AE190BEE}" presName="Name0" presStyleCnt="0">
        <dgm:presLayoutVars>
          <dgm:dir/>
          <dgm:resizeHandles val="exact"/>
        </dgm:presLayoutVars>
      </dgm:prSet>
      <dgm:spPr/>
    </dgm:pt>
    <dgm:pt modelId="{2908571A-BFB6-46A9-B4E8-0DF1A0FF52BF}" type="pres">
      <dgm:prSet presAssocID="{F874DF80-EBF7-457F-9007-13C3AE190BEE}" presName="arrow" presStyleLbl="bgShp" presStyleIdx="0" presStyleCnt="1" custLinFactNeighborX="-429" custLinFactNeighborY="2719"/>
      <dgm:spPr/>
    </dgm:pt>
    <dgm:pt modelId="{3E2BB9BE-29F3-4354-9199-C7465536FAFD}" type="pres">
      <dgm:prSet presAssocID="{F874DF80-EBF7-457F-9007-13C3AE190BEE}" presName="points" presStyleCnt="0"/>
      <dgm:spPr/>
    </dgm:pt>
    <dgm:pt modelId="{88610883-5155-447C-A454-CD883F2891DA}" type="pres">
      <dgm:prSet presAssocID="{0432DB04-24A3-4C21-93BC-00A361266D9A}" presName="compositeA" presStyleCnt="0"/>
      <dgm:spPr/>
    </dgm:pt>
    <dgm:pt modelId="{AB96C2F7-F689-4D19-931D-F2FE14149D95}" type="pres">
      <dgm:prSet presAssocID="{0432DB04-24A3-4C21-93BC-00A361266D9A}" presName="textA" presStyleLbl="revTx" presStyleIdx="0" presStyleCnt="9">
        <dgm:presLayoutVars>
          <dgm:bulletEnabled val="1"/>
        </dgm:presLayoutVars>
      </dgm:prSet>
      <dgm:spPr/>
    </dgm:pt>
    <dgm:pt modelId="{D72202B6-F3D5-437D-BBC8-F5793AAD689A}" type="pres">
      <dgm:prSet presAssocID="{0432DB04-24A3-4C21-93BC-00A361266D9A}" presName="circleA" presStyleLbl="node1" presStyleIdx="0" presStyleCnt="9"/>
      <dgm:spPr/>
    </dgm:pt>
    <dgm:pt modelId="{A41CD678-59EF-4342-AA89-942BF58BD6EC}" type="pres">
      <dgm:prSet presAssocID="{0432DB04-24A3-4C21-93BC-00A361266D9A}" presName="spaceA" presStyleCnt="0"/>
      <dgm:spPr/>
    </dgm:pt>
    <dgm:pt modelId="{15B91F58-7207-4760-8B34-FDB3E369DC00}" type="pres">
      <dgm:prSet presAssocID="{3C2A17B7-078A-421D-9884-43A893222BF2}" presName="space" presStyleCnt="0"/>
      <dgm:spPr/>
    </dgm:pt>
    <dgm:pt modelId="{CE211B92-88C4-48BF-865B-50DC17057683}" type="pres">
      <dgm:prSet presAssocID="{B500CBFA-E6D7-4D0D-828E-04189E13BEBD}" presName="compositeB" presStyleCnt="0"/>
      <dgm:spPr/>
    </dgm:pt>
    <dgm:pt modelId="{6F016ABD-C55B-42C1-8945-E65EF12F3F27}" type="pres">
      <dgm:prSet presAssocID="{B500CBFA-E6D7-4D0D-828E-04189E13BEBD}" presName="textB" presStyleLbl="revTx" presStyleIdx="1" presStyleCnt="9">
        <dgm:presLayoutVars>
          <dgm:bulletEnabled val="1"/>
        </dgm:presLayoutVars>
      </dgm:prSet>
      <dgm:spPr/>
    </dgm:pt>
    <dgm:pt modelId="{5E2F88AE-CAD1-4213-BEA0-D664AAECC45D}" type="pres">
      <dgm:prSet presAssocID="{B500CBFA-E6D7-4D0D-828E-04189E13BEBD}" presName="circleB" presStyleLbl="node1" presStyleIdx="1" presStyleCnt="9"/>
      <dgm:spPr/>
    </dgm:pt>
    <dgm:pt modelId="{862E6B09-4CAD-4377-9EDC-85C36CFDADF4}" type="pres">
      <dgm:prSet presAssocID="{B500CBFA-E6D7-4D0D-828E-04189E13BEBD}" presName="spaceB" presStyleCnt="0"/>
      <dgm:spPr/>
    </dgm:pt>
    <dgm:pt modelId="{DD7B7588-6C48-4A12-983E-923C702CDC27}" type="pres">
      <dgm:prSet presAssocID="{9F4B8124-E20C-4AC0-AB69-40C5AC62658D}" presName="space" presStyleCnt="0"/>
      <dgm:spPr/>
    </dgm:pt>
    <dgm:pt modelId="{E7FEBC01-D919-4052-B55C-EB09149B80B4}" type="pres">
      <dgm:prSet presAssocID="{1E1C3267-1959-4C6B-95DC-331D10E142E1}" presName="compositeA" presStyleCnt="0"/>
      <dgm:spPr/>
    </dgm:pt>
    <dgm:pt modelId="{9281F9EC-67B3-4347-A798-4D2456BF92D1}" type="pres">
      <dgm:prSet presAssocID="{1E1C3267-1959-4C6B-95DC-331D10E142E1}" presName="textA" presStyleLbl="revTx" presStyleIdx="2" presStyleCnt="9">
        <dgm:presLayoutVars>
          <dgm:bulletEnabled val="1"/>
        </dgm:presLayoutVars>
      </dgm:prSet>
      <dgm:spPr/>
    </dgm:pt>
    <dgm:pt modelId="{322FBB99-0305-4278-91BF-249163901D19}" type="pres">
      <dgm:prSet presAssocID="{1E1C3267-1959-4C6B-95DC-331D10E142E1}" presName="circleA" presStyleLbl="node1" presStyleIdx="2" presStyleCnt="9"/>
      <dgm:spPr/>
    </dgm:pt>
    <dgm:pt modelId="{109F6480-4D70-476C-97C5-C42566B9934A}" type="pres">
      <dgm:prSet presAssocID="{1E1C3267-1959-4C6B-95DC-331D10E142E1}" presName="spaceA" presStyleCnt="0"/>
      <dgm:spPr/>
    </dgm:pt>
    <dgm:pt modelId="{AC13AEA4-79A6-48D4-B421-E54E2F1230DE}" type="pres">
      <dgm:prSet presAssocID="{C56017D7-8A39-4F70-BA7C-0DEFD181294D}" presName="space" presStyleCnt="0"/>
      <dgm:spPr/>
    </dgm:pt>
    <dgm:pt modelId="{4E7B6608-5470-450E-B08D-B05118404D66}" type="pres">
      <dgm:prSet presAssocID="{BB690CE6-E56E-4AA6-93E6-F490D83688AD}" presName="compositeB" presStyleCnt="0"/>
      <dgm:spPr/>
    </dgm:pt>
    <dgm:pt modelId="{02B8544A-1AA9-47EC-AC7F-4BF3F1A496BD}" type="pres">
      <dgm:prSet presAssocID="{BB690CE6-E56E-4AA6-93E6-F490D83688AD}" presName="textB" presStyleLbl="revTx" presStyleIdx="3" presStyleCnt="9">
        <dgm:presLayoutVars>
          <dgm:bulletEnabled val="1"/>
        </dgm:presLayoutVars>
      </dgm:prSet>
      <dgm:spPr/>
    </dgm:pt>
    <dgm:pt modelId="{33B9820F-3B12-4988-88F8-C96B06CB521E}" type="pres">
      <dgm:prSet presAssocID="{BB690CE6-E56E-4AA6-93E6-F490D83688AD}" presName="circleB" presStyleLbl="node1" presStyleIdx="3" presStyleCnt="9"/>
      <dgm:spPr/>
    </dgm:pt>
    <dgm:pt modelId="{6856542A-5F93-4717-BD00-34EA369ECA83}" type="pres">
      <dgm:prSet presAssocID="{BB690CE6-E56E-4AA6-93E6-F490D83688AD}" presName="spaceB" presStyleCnt="0"/>
      <dgm:spPr/>
    </dgm:pt>
    <dgm:pt modelId="{5F9CBD37-2DFB-48C4-ADB0-365FB728FE33}" type="pres">
      <dgm:prSet presAssocID="{C13272F9-5F3B-4074-9CD5-ED3CF2ADEC2D}" presName="space" presStyleCnt="0"/>
      <dgm:spPr/>
    </dgm:pt>
    <dgm:pt modelId="{F174F05C-6DCC-4DB1-BBA1-0AAF41B16A85}" type="pres">
      <dgm:prSet presAssocID="{8A859BA9-70E8-4907-8645-589E85F6AE93}" presName="compositeA" presStyleCnt="0"/>
      <dgm:spPr/>
    </dgm:pt>
    <dgm:pt modelId="{19FD1217-59B0-4FA5-93DC-F6EA7F188337}" type="pres">
      <dgm:prSet presAssocID="{8A859BA9-70E8-4907-8645-589E85F6AE93}" presName="textA" presStyleLbl="revTx" presStyleIdx="4" presStyleCnt="9">
        <dgm:presLayoutVars>
          <dgm:bulletEnabled val="1"/>
        </dgm:presLayoutVars>
      </dgm:prSet>
      <dgm:spPr/>
    </dgm:pt>
    <dgm:pt modelId="{ADE4BE6A-2D17-4982-B02C-0BF9FED79BA5}" type="pres">
      <dgm:prSet presAssocID="{8A859BA9-70E8-4907-8645-589E85F6AE93}" presName="circleA" presStyleLbl="node1" presStyleIdx="4" presStyleCnt="9"/>
      <dgm:spPr/>
    </dgm:pt>
    <dgm:pt modelId="{F8D81122-577D-4B29-B17B-BBCEDB7E703D}" type="pres">
      <dgm:prSet presAssocID="{8A859BA9-70E8-4907-8645-589E85F6AE93}" presName="spaceA" presStyleCnt="0"/>
      <dgm:spPr/>
    </dgm:pt>
    <dgm:pt modelId="{F8AD9E58-0A6E-4029-96BD-0BD9F6963E18}" type="pres">
      <dgm:prSet presAssocID="{D09920A8-2864-4532-ACE4-EBF83A1681F3}" presName="space" presStyleCnt="0"/>
      <dgm:spPr/>
    </dgm:pt>
    <dgm:pt modelId="{19C43A61-819C-49E6-96EA-2954711FD579}" type="pres">
      <dgm:prSet presAssocID="{3CCC92BD-CDAA-48F4-890C-6B14BC48F264}" presName="compositeB" presStyleCnt="0"/>
      <dgm:spPr/>
    </dgm:pt>
    <dgm:pt modelId="{76A4C354-1096-404A-9BA5-AA3A1FBA278A}" type="pres">
      <dgm:prSet presAssocID="{3CCC92BD-CDAA-48F4-890C-6B14BC48F264}" presName="textB" presStyleLbl="revTx" presStyleIdx="5" presStyleCnt="9">
        <dgm:presLayoutVars>
          <dgm:bulletEnabled val="1"/>
        </dgm:presLayoutVars>
      </dgm:prSet>
      <dgm:spPr/>
    </dgm:pt>
    <dgm:pt modelId="{8D5A1485-B0E1-4493-ABDA-97E3C112481D}" type="pres">
      <dgm:prSet presAssocID="{3CCC92BD-CDAA-48F4-890C-6B14BC48F264}" presName="circleB" presStyleLbl="node1" presStyleIdx="5" presStyleCnt="9"/>
      <dgm:spPr/>
    </dgm:pt>
    <dgm:pt modelId="{1BFBB831-7894-47D3-8725-A939C79E8872}" type="pres">
      <dgm:prSet presAssocID="{3CCC92BD-CDAA-48F4-890C-6B14BC48F264}" presName="spaceB" presStyleCnt="0"/>
      <dgm:spPr/>
    </dgm:pt>
    <dgm:pt modelId="{C790C053-7299-49DE-9527-423DD84EA58A}" type="pres">
      <dgm:prSet presAssocID="{9224057B-C871-412C-8747-42BDA889E10B}" presName="space" presStyleCnt="0"/>
      <dgm:spPr/>
    </dgm:pt>
    <dgm:pt modelId="{FD3BFDB3-DC8C-4043-BB92-3CAE9DBA64EB}" type="pres">
      <dgm:prSet presAssocID="{34DB5599-B714-484E-A9C5-4703027F737B}" presName="compositeA" presStyleCnt="0"/>
      <dgm:spPr/>
    </dgm:pt>
    <dgm:pt modelId="{7B39A834-A255-4C41-9056-F2D4C17CF2C5}" type="pres">
      <dgm:prSet presAssocID="{34DB5599-B714-484E-A9C5-4703027F737B}" presName="textA" presStyleLbl="revTx" presStyleIdx="6" presStyleCnt="9">
        <dgm:presLayoutVars>
          <dgm:bulletEnabled val="1"/>
        </dgm:presLayoutVars>
      </dgm:prSet>
      <dgm:spPr/>
    </dgm:pt>
    <dgm:pt modelId="{15D7F23E-1606-4197-ACD8-C7096C3ACC6D}" type="pres">
      <dgm:prSet presAssocID="{34DB5599-B714-484E-A9C5-4703027F737B}" presName="circleA" presStyleLbl="node1" presStyleIdx="6" presStyleCnt="9"/>
      <dgm:spPr/>
    </dgm:pt>
    <dgm:pt modelId="{5E36F1CD-B8EE-42FE-83C2-7AA5CAA5ED14}" type="pres">
      <dgm:prSet presAssocID="{34DB5599-B714-484E-A9C5-4703027F737B}" presName="spaceA" presStyleCnt="0"/>
      <dgm:spPr/>
    </dgm:pt>
    <dgm:pt modelId="{548E4BE4-03E3-4FD0-A6C1-A3C340D0A5CF}" type="pres">
      <dgm:prSet presAssocID="{187AB1BA-9EC8-4279-BC1A-888DFF56332A}" presName="space" presStyleCnt="0"/>
      <dgm:spPr/>
    </dgm:pt>
    <dgm:pt modelId="{B5C0EE04-150F-4B6F-AB45-1E36280CC3C7}" type="pres">
      <dgm:prSet presAssocID="{62BCBD82-1A10-49E9-9543-C2DF00194A2D}" presName="compositeB" presStyleCnt="0"/>
      <dgm:spPr/>
    </dgm:pt>
    <dgm:pt modelId="{F635AFBD-7643-4AF9-8097-56019F9DCCE5}" type="pres">
      <dgm:prSet presAssocID="{62BCBD82-1A10-49E9-9543-C2DF00194A2D}" presName="textB" presStyleLbl="revTx" presStyleIdx="7" presStyleCnt="9">
        <dgm:presLayoutVars>
          <dgm:bulletEnabled val="1"/>
        </dgm:presLayoutVars>
      </dgm:prSet>
      <dgm:spPr/>
    </dgm:pt>
    <dgm:pt modelId="{3D030876-69DA-4FE4-B48C-A91ADA6223C6}" type="pres">
      <dgm:prSet presAssocID="{62BCBD82-1A10-49E9-9543-C2DF00194A2D}" presName="circleB" presStyleLbl="node1" presStyleIdx="7" presStyleCnt="9"/>
      <dgm:spPr/>
    </dgm:pt>
    <dgm:pt modelId="{67EA8EED-193E-4BF3-8485-6DE0621D8C11}" type="pres">
      <dgm:prSet presAssocID="{62BCBD82-1A10-49E9-9543-C2DF00194A2D}" presName="spaceB" presStyleCnt="0"/>
      <dgm:spPr/>
    </dgm:pt>
    <dgm:pt modelId="{318101C3-2D19-4E14-B10B-71146475F788}" type="pres">
      <dgm:prSet presAssocID="{5ECF548E-4FA4-48D7-8806-B5A6121DBDA7}" presName="space" presStyleCnt="0"/>
      <dgm:spPr/>
    </dgm:pt>
    <dgm:pt modelId="{34F3AC21-B2DE-42E2-8ACE-207EAD45A1AD}" type="pres">
      <dgm:prSet presAssocID="{BB0FB015-0202-4DC9-ABEC-5C1E58534FB1}" presName="compositeA" presStyleCnt="0"/>
      <dgm:spPr/>
    </dgm:pt>
    <dgm:pt modelId="{95F817A1-C5DF-465F-BC50-3887AEBC6766}" type="pres">
      <dgm:prSet presAssocID="{BB0FB015-0202-4DC9-ABEC-5C1E58534FB1}" presName="textA" presStyleLbl="revTx" presStyleIdx="8" presStyleCnt="9">
        <dgm:presLayoutVars>
          <dgm:bulletEnabled val="1"/>
        </dgm:presLayoutVars>
      </dgm:prSet>
      <dgm:spPr/>
    </dgm:pt>
    <dgm:pt modelId="{5D5E8DFA-C608-4102-8590-F213CDD42F61}" type="pres">
      <dgm:prSet presAssocID="{BB0FB015-0202-4DC9-ABEC-5C1E58534FB1}" presName="circleA" presStyleLbl="node1" presStyleIdx="8" presStyleCnt="9"/>
      <dgm:spPr/>
    </dgm:pt>
    <dgm:pt modelId="{42336CD5-C393-4636-BFA9-333F2094DF3C}" type="pres">
      <dgm:prSet presAssocID="{BB0FB015-0202-4DC9-ABEC-5C1E58534FB1}" presName="spaceA" presStyleCnt="0"/>
      <dgm:spPr/>
    </dgm:pt>
  </dgm:ptLst>
  <dgm:cxnLst>
    <dgm:cxn modelId="{AC759507-5326-4051-8462-2B4444F07802}" type="presOf" srcId="{3CCC92BD-CDAA-48F4-890C-6B14BC48F264}" destId="{76A4C354-1096-404A-9BA5-AA3A1FBA278A}" srcOrd="0" destOrd="0" presId="urn:microsoft.com/office/officeart/2005/8/layout/hProcess11"/>
    <dgm:cxn modelId="{0A433A11-036C-4589-AABC-989B51ECA6C6}" type="presOf" srcId="{F874DF80-EBF7-457F-9007-13C3AE190BEE}" destId="{4C1E1F2C-C187-4475-A58B-7EA524438FB7}" srcOrd="0" destOrd="0" presId="urn:microsoft.com/office/officeart/2005/8/layout/hProcess11"/>
    <dgm:cxn modelId="{9590E317-9E53-4B87-B4C4-C2620E853B5B}" type="presOf" srcId="{B500CBFA-E6D7-4D0D-828E-04189E13BEBD}" destId="{6F016ABD-C55B-42C1-8945-E65EF12F3F27}" srcOrd="0" destOrd="0" presId="urn:microsoft.com/office/officeart/2005/8/layout/hProcess11"/>
    <dgm:cxn modelId="{6E43D71B-DCCB-41B2-8924-258275093528}" type="presOf" srcId="{BB0FB015-0202-4DC9-ABEC-5C1E58534FB1}" destId="{95F817A1-C5DF-465F-BC50-3887AEBC6766}" srcOrd="0" destOrd="0" presId="urn:microsoft.com/office/officeart/2005/8/layout/hProcess11"/>
    <dgm:cxn modelId="{39C7E91E-4B10-4623-BD0A-B27E7D8895A4}" type="presOf" srcId="{0432DB04-24A3-4C21-93BC-00A361266D9A}" destId="{AB96C2F7-F689-4D19-931D-F2FE14149D95}" srcOrd="0" destOrd="0" presId="urn:microsoft.com/office/officeart/2005/8/layout/hProcess11"/>
    <dgm:cxn modelId="{319AEC2B-DC71-4755-BBEA-381240ED50C1}" srcId="{F874DF80-EBF7-457F-9007-13C3AE190BEE}" destId="{BB0FB015-0202-4DC9-ABEC-5C1E58534FB1}" srcOrd="8" destOrd="0" parTransId="{52D75D60-F989-4F3F-88C3-B5FA950FCE9D}" sibTransId="{18AEA8A6-A282-42CA-98A8-EAD81EA811B5}"/>
    <dgm:cxn modelId="{4012803B-448E-4BC7-A104-885442CE11A8}" type="presOf" srcId="{34DB5599-B714-484E-A9C5-4703027F737B}" destId="{7B39A834-A255-4C41-9056-F2D4C17CF2C5}" srcOrd="0" destOrd="0" presId="urn:microsoft.com/office/officeart/2005/8/layout/hProcess11"/>
    <dgm:cxn modelId="{6C489760-BC60-49E8-99F8-9EB5C359F3E9}" srcId="{F874DF80-EBF7-457F-9007-13C3AE190BEE}" destId="{3CCC92BD-CDAA-48F4-890C-6B14BC48F264}" srcOrd="5" destOrd="0" parTransId="{CFB8E07E-EE7B-4909-9784-14094418244E}" sibTransId="{9224057B-C871-412C-8747-42BDA889E10B}"/>
    <dgm:cxn modelId="{4E5C4742-8ADE-43FC-B6B7-7658D2EF569D}" srcId="{F874DF80-EBF7-457F-9007-13C3AE190BEE}" destId="{8A859BA9-70E8-4907-8645-589E85F6AE93}" srcOrd="4" destOrd="0" parTransId="{AE5D18C2-0700-4D49-B967-C1EB92BE5D5C}" sibTransId="{D09920A8-2864-4532-ACE4-EBF83A1681F3}"/>
    <dgm:cxn modelId="{8B7F2C48-C4E8-4CC0-BEC7-A31630FE5806}" srcId="{F874DF80-EBF7-457F-9007-13C3AE190BEE}" destId="{62BCBD82-1A10-49E9-9543-C2DF00194A2D}" srcOrd="7" destOrd="0" parTransId="{6BED9906-B2F5-42AB-9151-F4BA8C6BEC6F}" sibTransId="{5ECF548E-4FA4-48D7-8806-B5A6121DBDA7}"/>
    <dgm:cxn modelId="{B952B676-67D9-4063-8F95-6086ACA801A1}" srcId="{F874DF80-EBF7-457F-9007-13C3AE190BEE}" destId="{1E1C3267-1959-4C6B-95DC-331D10E142E1}" srcOrd="2" destOrd="0" parTransId="{70AB784D-828D-45F3-A09D-128D5047024D}" sibTransId="{C56017D7-8A39-4F70-BA7C-0DEFD181294D}"/>
    <dgm:cxn modelId="{45EAD88E-A281-4257-B6F0-BC17E7F3A256}" type="presOf" srcId="{1E1C3267-1959-4C6B-95DC-331D10E142E1}" destId="{9281F9EC-67B3-4347-A798-4D2456BF92D1}" srcOrd="0" destOrd="0" presId="urn:microsoft.com/office/officeart/2005/8/layout/hProcess11"/>
    <dgm:cxn modelId="{7F0EA4B7-BE57-4563-951C-EAA4A9B38C9D}" srcId="{F874DF80-EBF7-457F-9007-13C3AE190BEE}" destId="{B500CBFA-E6D7-4D0D-828E-04189E13BEBD}" srcOrd="1" destOrd="0" parTransId="{5F2D9506-D89D-428C-B4CB-982CEA855AA6}" sibTransId="{9F4B8124-E20C-4AC0-AB69-40C5AC62658D}"/>
    <dgm:cxn modelId="{DC07A8CD-50C7-4CDA-AD3B-46AC4E6AE22D}" srcId="{F874DF80-EBF7-457F-9007-13C3AE190BEE}" destId="{0432DB04-24A3-4C21-93BC-00A361266D9A}" srcOrd="0" destOrd="0" parTransId="{B3DFFD1B-F6C8-42C0-BB3E-6854977A7519}" sibTransId="{3C2A17B7-078A-421D-9884-43A893222BF2}"/>
    <dgm:cxn modelId="{C0D553CF-CBA2-4A5A-A4CB-132E64D8ABD8}" srcId="{F874DF80-EBF7-457F-9007-13C3AE190BEE}" destId="{BB690CE6-E56E-4AA6-93E6-F490D83688AD}" srcOrd="3" destOrd="0" parTransId="{23C6830E-2EC6-4822-B440-0E21E6C0E4D8}" sibTransId="{C13272F9-5F3B-4074-9CD5-ED3CF2ADEC2D}"/>
    <dgm:cxn modelId="{D9950AD0-0E28-42F2-91CC-523674B74E71}" type="presOf" srcId="{BB690CE6-E56E-4AA6-93E6-F490D83688AD}" destId="{02B8544A-1AA9-47EC-AC7F-4BF3F1A496BD}" srcOrd="0" destOrd="0" presId="urn:microsoft.com/office/officeart/2005/8/layout/hProcess11"/>
    <dgm:cxn modelId="{3AEED3D7-267D-4B35-8BD7-4E61363A14FA}" srcId="{F874DF80-EBF7-457F-9007-13C3AE190BEE}" destId="{34DB5599-B714-484E-A9C5-4703027F737B}" srcOrd="6" destOrd="0" parTransId="{65270A06-9F1E-4718-93EB-CE6B14C141EE}" sibTransId="{187AB1BA-9EC8-4279-BC1A-888DFF56332A}"/>
    <dgm:cxn modelId="{FB43ACF0-0715-4889-84DD-9A64D5EB778A}" type="presOf" srcId="{62BCBD82-1A10-49E9-9543-C2DF00194A2D}" destId="{F635AFBD-7643-4AF9-8097-56019F9DCCE5}" srcOrd="0" destOrd="0" presId="urn:microsoft.com/office/officeart/2005/8/layout/hProcess11"/>
    <dgm:cxn modelId="{F49646F8-AC9D-4825-87B4-D98BF778740D}" type="presOf" srcId="{8A859BA9-70E8-4907-8645-589E85F6AE93}" destId="{19FD1217-59B0-4FA5-93DC-F6EA7F188337}" srcOrd="0" destOrd="0" presId="urn:microsoft.com/office/officeart/2005/8/layout/hProcess11"/>
    <dgm:cxn modelId="{1E3D4D8B-BCE3-4657-B2F9-B548DD7DA991}" type="presParOf" srcId="{4C1E1F2C-C187-4475-A58B-7EA524438FB7}" destId="{2908571A-BFB6-46A9-B4E8-0DF1A0FF52BF}" srcOrd="0" destOrd="0" presId="urn:microsoft.com/office/officeart/2005/8/layout/hProcess11"/>
    <dgm:cxn modelId="{79EE058B-44B3-41BC-A3F4-75A0E4DD9D92}" type="presParOf" srcId="{4C1E1F2C-C187-4475-A58B-7EA524438FB7}" destId="{3E2BB9BE-29F3-4354-9199-C7465536FAFD}" srcOrd="1" destOrd="0" presId="urn:microsoft.com/office/officeart/2005/8/layout/hProcess11"/>
    <dgm:cxn modelId="{3CDD8F21-E03D-40B8-88D6-70AF54E8DD1E}" type="presParOf" srcId="{3E2BB9BE-29F3-4354-9199-C7465536FAFD}" destId="{88610883-5155-447C-A454-CD883F2891DA}" srcOrd="0" destOrd="0" presId="urn:microsoft.com/office/officeart/2005/8/layout/hProcess11"/>
    <dgm:cxn modelId="{327A5E43-5C40-4DCA-9EBD-D60DA899714F}" type="presParOf" srcId="{88610883-5155-447C-A454-CD883F2891DA}" destId="{AB96C2F7-F689-4D19-931D-F2FE14149D95}" srcOrd="0" destOrd="0" presId="urn:microsoft.com/office/officeart/2005/8/layout/hProcess11"/>
    <dgm:cxn modelId="{CE0824E4-D5DF-4633-9ECF-1B5AE285769C}" type="presParOf" srcId="{88610883-5155-447C-A454-CD883F2891DA}" destId="{D72202B6-F3D5-437D-BBC8-F5793AAD689A}" srcOrd="1" destOrd="0" presId="urn:microsoft.com/office/officeart/2005/8/layout/hProcess11"/>
    <dgm:cxn modelId="{5F057B51-4EE6-4D07-82D8-ED5325D0A24E}" type="presParOf" srcId="{88610883-5155-447C-A454-CD883F2891DA}" destId="{A41CD678-59EF-4342-AA89-942BF58BD6EC}" srcOrd="2" destOrd="0" presId="urn:microsoft.com/office/officeart/2005/8/layout/hProcess11"/>
    <dgm:cxn modelId="{5562FAF7-4F71-4997-AEBC-D9A1A37C2831}" type="presParOf" srcId="{3E2BB9BE-29F3-4354-9199-C7465536FAFD}" destId="{15B91F58-7207-4760-8B34-FDB3E369DC00}" srcOrd="1" destOrd="0" presId="urn:microsoft.com/office/officeart/2005/8/layout/hProcess11"/>
    <dgm:cxn modelId="{E99B9603-946C-43A1-861C-9BDFBC79E24A}" type="presParOf" srcId="{3E2BB9BE-29F3-4354-9199-C7465536FAFD}" destId="{CE211B92-88C4-48BF-865B-50DC17057683}" srcOrd="2" destOrd="0" presId="urn:microsoft.com/office/officeart/2005/8/layout/hProcess11"/>
    <dgm:cxn modelId="{9E47E351-5EA5-427E-B4E8-237B1B01FE55}" type="presParOf" srcId="{CE211B92-88C4-48BF-865B-50DC17057683}" destId="{6F016ABD-C55B-42C1-8945-E65EF12F3F27}" srcOrd="0" destOrd="0" presId="urn:microsoft.com/office/officeart/2005/8/layout/hProcess11"/>
    <dgm:cxn modelId="{17AE69D6-0EC5-476C-9FB1-A4682C4C53ED}" type="presParOf" srcId="{CE211B92-88C4-48BF-865B-50DC17057683}" destId="{5E2F88AE-CAD1-4213-BEA0-D664AAECC45D}" srcOrd="1" destOrd="0" presId="urn:microsoft.com/office/officeart/2005/8/layout/hProcess11"/>
    <dgm:cxn modelId="{B1C4553B-E210-457B-B335-CBA672999BA0}" type="presParOf" srcId="{CE211B92-88C4-48BF-865B-50DC17057683}" destId="{862E6B09-4CAD-4377-9EDC-85C36CFDADF4}" srcOrd="2" destOrd="0" presId="urn:microsoft.com/office/officeart/2005/8/layout/hProcess11"/>
    <dgm:cxn modelId="{11EDAF5F-540F-4719-BF4E-BD8E9059DB69}" type="presParOf" srcId="{3E2BB9BE-29F3-4354-9199-C7465536FAFD}" destId="{DD7B7588-6C48-4A12-983E-923C702CDC27}" srcOrd="3" destOrd="0" presId="urn:microsoft.com/office/officeart/2005/8/layout/hProcess11"/>
    <dgm:cxn modelId="{0398332C-2257-40F8-B240-E2AA09D515EE}" type="presParOf" srcId="{3E2BB9BE-29F3-4354-9199-C7465536FAFD}" destId="{E7FEBC01-D919-4052-B55C-EB09149B80B4}" srcOrd="4" destOrd="0" presId="urn:microsoft.com/office/officeart/2005/8/layout/hProcess11"/>
    <dgm:cxn modelId="{988DACBA-C222-4BDC-9EFB-979B256CBCC1}" type="presParOf" srcId="{E7FEBC01-D919-4052-B55C-EB09149B80B4}" destId="{9281F9EC-67B3-4347-A798-4D2456BF92D1}" srcOrd="0" destOrd="0" presId="urn:microsoft.com/office/officeart/2005/8/layout/hProcess11"/>
    <dgm:cxn modelId="{0251D961-AAFE-40BF-B247-D93B556D5CDB}" type="presParOf" srcId="{E7FEBC01-D919-4052-B55C-EB09149B80B4}" destId="{322FBB99-0305-4278-91BF-249163901D19}" srcOrd="1" destOrd="0" presId="urn:microsoft.com/office/officeart/2005/8/layout/hProcess11"/>
    <dgm:cxn modelId="{7A86D7B5-75D6-4DDF-88D3-B830817BC675}" type="presParOf" srcId="{E7FEBC01-D919-4052-B55C-EB09149B80B4}" destId="{109F6480-4D70-476C-97C5-C42566B9934A}" srcOrd="2" destOrd="0" presId="urn:microsoft.com/office/officeart/2005/8/layout/hProcess11"/>
    <dgm:cxn modelId="{8376D9DC-EFCC-4CBE-95E6-560BCC465A71}" type="presParOf" srcId="{3E2BB9BE-29F3-4354-9199-C7465536FAFD}" destId="{AC13AEA4-79A6-48D4-B421-E54E2F1230DE}" srcOrd="5" destOrd="0" presId="urn:microsoft.com/office/officeart/2005/8/layout/hProcess11"/>
    <dgm:cxn modelId="{0F25848C-4517-458D-8C65-D272EB41F3E9}" type="presParOf" srcId="{3E2BB9BE-29F3-4354-9199-C7465536FAFD}" destId="{4E7B6608-5470-450E-B08D-B05118404D66}" srcOrd="6" destOrd="0" presId="urn:microsoft.com/office/officeart/2005/8/layout/hProcess11"/>
    <dgm:cxn modelId="{0621EAAD-6691-41C5-98F5-4EEDF467C09D}" type="presParOf" srcId="{4E7B6608-5470-450E-B08D-B05118404D66}" destId="{02B8544A-1AA9-47EC-AC7F-4BF3F1A496BD}" srcOrd="0" destOrd="0" presId="urn:microsoft.com/office/officeart/2005/8/layout/hProcess11"/>
    <dgm:cxn modelId="{EB90FCB1-5CBF-4319-9B03-65281706EDDB}" type="presParOf" srcId="{4E7B6608-5470-450E-B08D-B05118404D66}" destId="{33B9820F-3B12-4988-88F8-C96B06CB521E}" srcOrd="1" destOrd="0" presId="urn:microsoft.com/office/officeart/2005/8/layout/hProcess11"/>
    <dgm:cxn modelId="{917F9486-8CF1-40A2-8521-F11639B294BA}" type="presParOf" srcId="{4E7B6608-5470-450E-B08D-B05118404D66}" destId="{6856542A-5F93-4717-BD00-34EA369ECA83}" srcOrd="2" destOrd="0" presId="urn:microsoft.com/office/officeart/2005/8/layout/hProcess11"/>
    <dgm:cxn modelId="{697B2234-9C2E-479F-B412-AFFE83E326CD}" type="presParOf" srcId="{3E2BB9BE-29F3-4354-9199-C7465536FAFD}" destId="{5F9CBD37-2DFB-48C4-ADB0-365FB728FE33}" srcOrd="7" destOrd="0" presId="urn:microsoft.com/office/officeart/2005/8/layout/hProcess11"/>
    <dgm:cxn modelId="{99A05D64-548C-4BE2-A8FA-0F7E41F6157D}" type="presParOf" srcId="{3E2BB9BE-29F3-4354-9199-C7465536FAFD}" destId="{F174F05C-6DCC-4DB1-BBA1-0AAF41B16A85}" srcOrd="8" destOrd="0" presId="urn:microsoft.com/office/officeart/2005/8/layout/hProcess11"/>
    <dgm:cxn modelId="{F1F46C49-C86A-4AF0-8DEC-AD180A916FC5}" type="presParOf" srcId="{F174F05C-6DCC-4DB1-BBA1-0AAF41B16A85}" destId="{19FD1217-59B0-4FA5-93DC-F6EA7F188337}" srcOrd="0" destOrd="0" presId="urn:microsoft.com/office/officeart/2005/8/layout/hProcess11"/>
    <dgm:cxn modelId="{36F29FCC-98E7-404F-AE36-D34C810CC4A4}" type="presParOf" srcId="{F174F05C-6DCC-4DB1-BBA1-0AAF41B16A85}" destId="{ADE4BE6A-2D17-4982-B02C-0BF9FED79BA5}" srcOrd="1" destOrd="0" presId="urn:microsoft.com/office/officeart/2005/8/layout/hProcess11"/>
    <dgm:cxn modelId="{993D7A2F-5C82-4EAE-BEC8-E3BB3B91411F}" type="presParOf" srcId="{F174F05C-6DCC-4DB1-BBA1-0AAF41B16A85}" destId="{F8D81122-577D-4B29-B17B-BBCEDB7E703D}" srcOrd="2" destOrd="0" presId="urn:microsoft.com/office/officeart/2005/8/layout/hProcess11"/>
    <dgm:cxn modelId="{693D78AF-09CF-412F-BD33-890F74D1E2C8}" type="presParOf" srcId="{3E2BB9BE-29F3-4354-9199-C7465536FAFD}" destId="{F8AD9E58-0A6E-4029-96BD-0BD9F6963E18}" srcOrd="9" destOrd="0" presId="urn:microsoft.com/office/officeart/2005/8/layout/hProcess11"/>
    <dgm:cxn modelId="{423FF931-6DC0-479C-A56F-10E4BF4DB0F5}" type="presParOf" srcId="{3E2BB9BE-29F3-4354-9199-C7465536FAFD}" destId="{19C43A61-819C-49E6-96EA-2954711FD579}" srcOrd="10" destOrd="0" presId="urn:microsoft.com/office/officeart/2005/8/layout/hProcess11"/>
    <dgm:cxn modelId="{D8B464DF-A23D-4F58-B73C-684619F2ED91}" type="presParOf" srcId="{19C43A61-819C-49E6-96EA-2954711FD579}" destId="{76A4C354-1096-404A-9BA5-AA3A1FBA278A}" srcOrd="0" destOrd="0" presId="urn:microsoft.com/office/officeart/2005/8/layout/hProcess11"/>
    <dgm:cxn modelId="{C8A7005F-E692-4E83-BAD8-28B83578958B}" type="presParOf" srcId="{19C43A61-819C-49E6-96EA-2954711FD579}" destId="{8D5A1485-B0E1-4493-ABDA-97E3C112481D}" srcOrd="1" destOrd="0" presId="urn:microsoft.com/office/officeart/2005/8/layout/hProcess11"/>
    <dgm:cxn modelId="{D6BDEECF-5ED6-4E3B-A6EC-21273D6C8B4F}" type="presParOf" srcId="{19C43A61-819C-49E6-96EA-2954711FD579}" destId="{1BFBB831-7894-47D3-8725-A939C79E8872}" srcOrd="2" destOrd="0" presId="urn:microsoft.com/office/officeart/2005/8/layout/hProcess11"/>
    <dgm:cxn modelId="{B4A2664A-A52B-46A0-B209-49AD94652394}" type="presParOf" srcId="{3E2BB9BE-29F3-4354-9199-C7465536FAFD}" destId="{C790C053-7299-49DE-9527-423DD84EA58A}" srcOrd="11" destOrd="0" presId="urn:microsoft.com/office/officeart/2005/8/layout/hProcess11"/>
    <dgm:cxn modelId="{5F257AF5-2979-44EE-B58C-F64FD7367DF3}" type="presParOf" srcId="{3E2BB9BE-29F3-4354-9199-C7465536FAFD}" destId="{FD3BFDB3-DC8C-4043-BB92-3CAE9DBA64EB}" srcOrd="12" destOrd="0" presId="urn:microsoft.com/office/officeart/2005/8/layout/hProcess11"/>
    <dgm:cxn modelId="{71C11EC3-ACEA-49AA-A922-C6F5D039744D}" type="presParOf" srcId="{FD3BFDB3-DC8C-4043-BB92-3CAE9DBA64EB}" destId="{7B39A834-A255-4C41-9056-F2D4C17CF2C5}" srcOrd="0" destOrd="0" presId="urn:microsoft.com/office/officeart/2005/8/layout/hProcess11"/>
    <dgm:cxn modelId="{940B4DCE-66EC-40BB-A04D-D21213C73013}" type="presParOf" srcId="{FD3BFDB3-DC8C-4043-BB92-3CAE9DBA64EB}" destId="{15D7F23E-1606-4197-ACD8-C7096C3ACC6D}" srcOrd="1" destOrd="0" presId="urn:microsoft.com/office/officeart/2005/8/layout/hProcess11"/>
    <dgm:cxn modelId="{F88DEAFE-E4FD-4645-9752-EE654F13DB2B}" type="presParOf" srcId="{FD3BFDB3-DC8C-4043-BB92-3CAE9DBA64EB}" destId="{5E36F1CD-B8EE-42FE-83C2-7AA5CAA5ED14}" srcOrd="2" destOrd="0" presId="urn:microsoft.com/office/officeart/2005/8/layout/hProcess11"/>
    <dgm:cxn modelId="{3BA8DF06-4138-49F7-B90E-D051C384AF53}" type="presParOf" srcId="{3E2BB9BE-29F3-4354-9199-C7465536FAFD}" destId="{548E4BE4-03E3-4FD0-A6C1-A3C340D0A5CF}" srcOrd="13" destOrd="0" presId="urn:microsoft.com/office/officeart/2005/8/layout/hProcess11"/>
    <dgm:cxn modelId="{A2482B56-1419-4805-82EE-0DAE0B931109}" type="presParOf" srcId="{3E2BB9BE-29F3-4354-9199-C7465536FAFD}" destId="{B5C0EE04-150F-4B6F-AB45-1E36280CC3C7}" srcOrd="14" destOrd="0" presId="urn:microsoft.com/office/officeart/2005/8/layout/hProcess11"/>
    <dgm:cxn modelId="{E9E9032E-B6AF-4180-8B80-590DA36C7EAD}" type="presParOf" srcId="{B5C0EE04-150F-4B6F-AB45-1E36280CC3C7}" destId="{F635AFBD-7643-4AF9-8097-56019F9DCCE5}" srcOrd="0" destOrd="0" presId="urn:microsoft.com/office/officeart/2005/8/layout/hProcess11"/>
    <dgm:cxn modelId="{DAF5EC83-5788-443E-BBEE-8A8D327AA591}" type="presParOf" srcId="{B5C0EE04-150F-4B6F-AB45-1E36280CC3C7}" destId="{3D030876-69DA-4FE4-B48C-A91ADA6223C6}" srcOrd="1" destOrd="0" presId="urn:microsoft.com/office/officeart/2005/8/layout/hProcess11"/>
    <dgm:cxn modelId="{FCB43CE2-F2DC-404D-8287-0D7A1F2C4302}" type="presParOf" srcId="{B5C0EE04-150F-4B6F-AB45-1E36280CC3C7}" destId="{67EA8EED-193E-4BF3-8485-6DE0621D8C11}" srcOrd="2" destOrd="0" presId="urn:microsoft.com/office/officeart/2005/8/layout/hProcess11"/>
    <dgm:cxn modelId="{7AFB649B-81D9-4BBB-B1EC-942F454ED328}" type="presParOf" srcId="{3E2BB9BE-29F3-4354-9199-C7465536FAFD}" destId="{318101C3-2D19-4E14-B10B-71146475F788}" srcOrd="15" destOrd="0" presId="urn:microsoft.com/office/officeart/2005/8/layout/hProcess11"/>
    <dgm:cxn modelId="{EA7AE2CF-AD02-4755-8550-3752D794421C}" type="presParOf" srcId="{3E2BB9BE-29F3-4354-9199-C7465536FAFD}" destId="{34F3AC21-B2DE-42E2-8ACE-207EAD45A1AD}" srcOrd="16" destOrd="0" presId="urn:microsoft.com/office/officeart/2005/8/layout/hProcess11"/>
    <dgm:cxn modelId="{94287410-55D4-4393-BB0F-EEF7D603D743}" type="presParOf" srcId="{34F3AC21-B2DE-42E2-8ACE-207EAD45A1AD}" destId="{95F817A1-C5DF-465F-BC50-3887AEBC6766}" srcOrd="0" destOrd="0" presId="urn:microsoft.com/office/officeart/2005/8/layout/hProcess11"/>
    <dgm:cxn modelId="{E52851B0-9838-4934-81E4-DED50E8E15D3}" type="presParOf" srcId="{34F3AC21-B2DE-42E2-8ACE-207EAD45A1AD}" destId="{5D5E8DFA-C608-4102-8590-F213CDD42F61}" srcOrd="1" destOrd="0" presId="urn:microsoft.com/office/officeart/2005/8/layout/hProcess11"/>
    <dgm:cxn modelId="{69257847-3F4E-455A-8998-8ECB21186B59}" type="presParOf" srcId="{34F3AC21-B2DE-42E2-8ACE-207EAD45A1AD}" destId="{42336CD5-C393-4636-BFA9-333F2094DF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75966-3411-4F2F-A46B-E63EFF40EB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F220A-6D49-43E4-AC18-789A20BF1CBA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47409505-BF58-47FC-B36D-24870B561EAE}" type="parTrans" cxnId="{4EE42ADC-7855-4705-82C6-8E3292C48ED9}">
      <dgm:prSet/>
      <dgm:spPr/>
      <dgm:t>
        <a:bodyPr/>
        <a:lstStyle/>
        <a:p>
          <a:endParaRPr lang="en-US"/>
        </a:p>
      </dgm:t>
    </dgm:pt>
    <dgm:pt modelId="{8ADE73A4-3F68-49AA-A1D1-DFD009521484}" type="sibTrans" cxnId="{4EE42ADC-7855-4705-82C6-8E3292C48ED9}">
      <dgm:prSet/>
      <dgm:spPr/>
      <dgm:t>
        <a:bodyPr/>
        <a:lstStyle/>
        <a:p>
          <a:endParaRPr lang="en-US"/>
        </a:p>
      </dgm:t>
    </dgm:pt>
    <dgm:pt modelId="{8C412012-9ADF-42F6-AE7A-4E26961D9E49}">
      <dgm:prSet phldrT="[Text]"/>
      <dgm:spPr/>
      <dgm:t>
        <a:bodyPr/>
        <a:lstStyle/>
        <a:p>
          <a:r>
            <a:rPr lang="en-US" dirty="0"/>
            <a:t>Data set contains 32 variables (including attrition)</a:t>
          </a:r>
        </a:p>
      </dgm:t>
    </dgm:pt>
    <dgm:pt modelId="{4BE9262B-3F05-49D5-AE0B-BAD72C5A289C}" type="parTrans" cxnId="{B734A919-E0A3-4664-B8EE-429B19F35DD9}">
      <dgm:prSet/>
      <dgm:spPr/>
      <dgm:t>
        <a:bodyPr/>
        <a:lstStyle/>
        <a:p>
          <a:endParaRPr lang="en-US"/>
        </a:p>
      </dgm:t>
    </dgm:pt>
    <dgm:pt modelId="{909C21F4-9EB0-45E7-B641-708844217DE6}" type="sibTrans" cxnId="{B734A919-E0A3-4664-B8EE-429B19F35DD9}">
      <dgm:prSet/>
      <dgm:spPr/>
      <dgm:t>
        <a:bodyPr/>
        <a:lstStyle/>
        <a:p>
          <a:endParaRPr lang="en-US"/>
        </a:p>
      </dgm:t>
    </dgm:pt>
    <dgm:pt modelId="{89F20FF5-E13E-415E-BD98-4ADB5133959F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8C7DD42-0A48-438E-B99C-85C12E95D81F}" type="parTrans" cxnId="{14DAA888-4582-4290-98BF-BA1FE3863E20}">
      <dgm:prSet/>
      <dgm:spPr/>
      <dgm:t>
        <a:bodyPr/>
        <a:lstStyle/>
        <a:p>
          <a:endParaRPr lang="en-US"/>
        </a:p>
      </dgm:t>
    </dgm:pt>
    <dgm:pt modelId="{44253313-6C72-4659-BA4E-3A78B2D1E7CE}" type="sibTrans" cxnId="{14DAA888-4582-4290-98BF-BA1FE3863E20}">
      <dgm:prSet/>
      <dgm:spPr/>
      <dgm:t>
        <a:bodyPr/>
        <a:lstStyle/>
        <a:p>
          <a:endParaRPr lang="en-US"/>
        </a:p>
      </dgm:t>
    </dgm:pt>
    <dgm:pt modelId="{6671D40E-40D8-447F-B5A8-2380B8DFC083}">
      <dgm:prSet phldrT="[Text]"/>
      <dgm:spPr/>
      <dgm:t>
        <a:bodyPr/>
        <a:lstStyle/>
        <a:p>
          <a:r>
            <a:rPr lang="en-US" dirty="0"/>
            <a:t>Please see analysis repository in R, for details</a:t>
          </a:r>
        </a:p>
      </dgm:t>
    </dgm:pt>
    <dgm:pt modelId="{7BEA1F57-9FBB-46DF-AECC-F613155CCB05}" type="parTrans" cxnId="{02F55662-E48B-44A1-AD08-DADA06CED32F}">
      <dgm:prSet/>
      <dgm:spPr/>
      <dgm:t>
        <a:bodyPr/>
        <a:lstStyle/>
        <a:p>
          <a:endParaRPr lang="en-US"/>
        </a:p>
      </dgm:t>
    </dgm:pt>
    <dgm:pt modelId="{C1607CB7-25E5-4842-9BAF-6BFC53C3E001}" type="sibTrans" cxnId="{02F55662-E48B-44A1-AD08-DADA06CED32F}">
      <dgm:prSet/>
      <dgm:spPr/>
      <dgm:t>
        <a:bodyPr/>
        <a:lstStyle/>
        <a:p>
          <a:endParaRPr lang="en-US"/>
        </a:p>
      </dgm:t>
    </dgm:pt>
    <dgm:pt modelId="{190558E6-E8C3-4183-AC24-BF337432A697}">
      <dgm:prSet phldrT="[Text]" phldr="1"/>
      <dgm:spPr/>
      <dgm:t>
        <a:bodyPr/>
        <a:lstStyle/>
        <a:p>
          <a:endParaRPr lang="en-US" dirty="0"/>
        </a:p>
      </dgm:t>
    </dgm:pt>
    <dgm:pt modelId="{E86391BC-1E40-4F2D-A803-D605DC418390}" type="parTrans" cxnId="{24E15C9D-9287-473F-B975-C3FFD61E654D}">
      <dgm:prSet/>
      <dgm:spPr/>
      <dgm:t>
        <a:bodyPr/>
        <a:lstStyle/>
        <a:p>
          <a:endParaRPr lang="en-US"/>
        </a:p>
      </dgm:t>
    </dgm:pt>
    <dgm:pt modelId="{58356A0C-9FB6-4CB0-BB3C-66DD5711D85D}" type="sibTrans" cxnId="{24E15C9D-9287-473F-B975-C3FFD61E654D}">
      <dgm:prSet/>
      <dgm:spPr/>
      <dgm:t>
        <a:bodyPr/>
        <a:lstStyle/>
        <a:p>
          <a:endParaRPr lang="en-US"/>
        </a:p>
      </dgm:t>
    </dgm:pt>
    <dgm:pt modelId="{DF9BB248-D58E-4948-AAAA-165E9197D898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7BAE8714-DC4F-4B9B-A343-97E901777FA3}" type="parTrans" cxnId="{7794CC01-ECE5-4F8D-9D36-8211DE8873B0}">
      <dgm:prSet/>
      <dgm:spPr/>
      <dgm:t>
        <a:bodyPr/>
        <a:lstStyle/>
        <a:p>
          <a:endParaRPr lang="en-US"/>
        </a:p>
      </dgm:t>
    </dgm:pt>
    <dgm:pt modelId="{6D56209C-654A-4925-8FB0-FDD6645BD28B}" type="sibTrans" cxnId="{7794CC01-ECE5-4F8D-9D36-8211DE8873B0}">
      <dgm:prSet/>
      <dgm:spPr/>
      <dgm:t>
        <a:bodyPr/>
        <a:lstStyle/>
        <a:p>
          <a:endParaRPr lang="en-US"/>
        </a:p>
      </dgm:t>
    </dgm:pt>
    <dgm:pt modelId="{6E85BF7F-C86A-4AE5-9F16-3F08EF3A74CB}">
      <dgm:prSet phldrT="[Text]" phldr="1"/>
      <dgm:spPr/>
      <dgm:t>
        <a:bodyPr/>
        <a:lstStyle/>
        <a:p>
          <a:endParaRPr lang="en-US" dirty="0"/>
        </a:p>
      </dgm:t>
    </dgm:pt>
    <dgm:pt modelId="{CEEBEE61-5DEB-4756-869E-F576B8391E46}" type="parTrans" cxnId="{D34DF498-FA21-4FB5-AD1D-0E1174193247}">
      <dgm:prSet/>
      <dgm:spPr/>
      <dgm:t>
        <a:bodyPr/>
        <a:lstStyle/>
        <a:p>
          <a:endParaRPr lang="en-US"/>
        </a:p>
      </dgm:t>
    </dgm:pt>
    <dgm:pt modelId="{E3649F79-C8A2-4D23-B1FA-133CBA4F6946}" type="sibTrans" cxnId="{D34DF498-FA21-4FB5-AD1D-0E1174193247}">
      <dgm:prSet/>
      <dgm:spPr/>
      <dgm:t>
        <a:bodyPr/>
        <a:lstStyle/>
        <a:p>
          <a:endParaRPr lang="en-US"/>
        </a:p>
      </dgm:t>
    </dgm:pt>
    <dgm:pt modelId="{803A50E3-4D0D-49F0-9A6A-97A4290FB10A}">
      <dgm:prSet phldrT="[Text]"/>
      <dgm:spPr/>
      <dgm:t>
        <a:bodyPr/>
        <a:lstStyle/>
        <a:p>
          <a:r>
            <a:rPr lang="en-US" dirty="0"/>
            <a:t>1,470 observations</a:t>
          </a:r>
        </a:p>
      </dgm:t>
    </dgm:pt>
    <dgm:pt modelId="{F05DB40F-EA56-42B7-8EA2-CE13D9BE7F68}" type="parTrans" cxnId="{6CF311B4-0773-43A7-9664-73B22F6BAB0D}">
      <dgm:prSet/>
      <dgm:spPr/>
      <dgm:t>
        <a:bodyPr/>
        <a:lstStyle/>
        <a:p>
          <a:endParaRPr lang="en-US"/>
        </a:p>
      </dgm:t>
    </dgm:pt>
    <dgm:pt modelId="{C4B55EBA-45CC-4B0E-B3F6-712123A011B2}" type="sibTrans" cxnId="{6CF311B4-0773-43A7-9664-73B22F6BAB0D}">
      <dgm:prSet/>
      <dgm:spPr/>
      <dgm:t>
        <a:bodyPr/>
        <a:lstStyle/>
        <a:p>
          <a:endParaRPr lang="en-US"/>
        </a:p>
      </dgm:t>
    </dgm:pt>
    <dgm:pt modelId="{D7DCCAAF-1A65-42AF-B4D8-A6AB5AEEEA1F}">
      <dgm:prSet phldrT="[Text]"/>
      <dgm:spPr/>
      <dgm:t>
        <a:bodyPr/>
        <a:lstStyle/>
        <a:p>
          <a:r>
            <a:rPr lang="en-US" dirty="0"/>
            <a:t>The data set contains discrete, continuous and categorical variables</a:t>
          </a:r>
        </a:p>
      </dgm:t>
    </dgm:pt>
    <dgm:pt modelId="{A44EAFDE-4FA6-4104-9CCC-26C949689BB3}" type="parTrans" cxnId="{049F34BD-41B7-49B1-9561-9577099BB59C}">
      <dgm:prSet/>
      <dgm:spPr/>
      <dgm:t>
        <a:bodyPr/>
        <a:lstStyle/>
        <a:p>
          <a:endParaRPr lang="en-US"/>
        </a:p>
      </dgm:t>
    </dgm:pt>
    <dgm:pt modelId="{D69713E9-710A-462D-B834-AA34DB287E85}" type="sibTrans" cxnId="{049F34BD-41B7-49B1-9561-9577099BB59C}">
      <dgm:prSet/>
      <dgm:spPr/>
      <dgm:t>
        <a:bodyPr/>
        <a:lstStyle/>
        <a:p>
          <a:endParaRPr lang="en-US"/>
        </a:p>
      </dgm:t>
    </dgm:pt>
    <dgm:pt modelId="{F9FAFBC7-3171-4C0C-A37F-90A0D0FC7381}">
      <dgm:prSet phldrT="[Text]"/>
      <dgm:spPr/>
      <dgm:t>
        <a:bodyPr/>
        <a:lstStyle/>
        <a:p>
          <a:r>
            <a:rPr lang="en-US" dirty="0"/>
            <a:t>17 variables are categorical</a:t>
          </a:r>
        </a:p>
      </dgm:t>
    </dgm:pt>
    <dgm:pt modelId="{378C4B73-DBC0-4F6B-9D6C-30D1171DAFB9}" type="parTrans" cxnId="{E43A060D-AFBB-4C18-9A98-05FE5CAB68CA}">
      <dgm:prSet/>
      <dgm:spPr/>
      <dgm:t>
        <a:bodyPr/>
        <a:lstStyle/>
        <a:p>
          <a:endParaRPr lang="en-US"/>
        </a:p>
      </dgm:t>
    </dgm:pt>
    <dgm:pt modelId="{EFF6D749-A534-4463-A258-2B59C3FD481B}" type="sibTrans" cxnId="{E43A060D-AFBB-4C18-9A98-05FE5CAB68CA}">
      <dgm:prSet/>
      <dgm:spPr/>
      <dgm:t>
        <a:bodyPr/>
        <a:lstStyle/>
        <a:p>
          <a:endParaRPr lang="en-US"/>
        </a:p>
      </dgm:t>
    </dgm:pt>
    <dgm:pt modelId="{03A320C2-83B7-4ACB-B2CF-0B98DE19400D}" type="pres">
      <dgm:prSet presAssocID="{B8475966-3411-4F2F-A46B-E63EFF40EB7F}" presName="Name0" presStyleCnt="0">
        <dgm:presLayoutVars>
          <dgm:dir/>
          <dgm:animLvl val="lvl"/>
          <dgm:resizeHandles val="exact"/>
        </dgm:presLayoutVars>
      </dgm:prSet>
      <dgm:spPr/>
    </dgm:pt>
    <dgm:pt modelId="{2F645A36-1930-43FD-927F-1A00C2C9D4F4}" type="pres">
      <dgm:prSet presAssocID="{FB7F220A-6D49-43E4-AC18-789A20BF1CBA}" presName="composite" presStyleCnt="0"/>
      <dgm:spPr/>
    </dgm:pt>
    <dgm:pt modelId="{0B723347-79B0-48FB-B54C-3C4A532B30CB}" type="pres">
      <dgm:prSet presAssocID="{FB7F220A-6D49-43E4-AC18-789A20BF1C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101B3-5067-4F11-8B23-4F2BCB3219D2}" type="pres">
      <dgm:prSet presAssocID="{FB7F220A-6D49-43E4-AC18-789A20BF1CBA}" presName="desTx" presStyleLbl="alignAccFollowNode1" presStyleIdx="0" presStyleCnt="3">
        <dgm:presLayoutVars>
          <dgm:bulletEnabled val="1"/>
        </dgm:presLayoutVars>
      </dgm:prSet>
      <dgm:spPr/>
    </dgm:pt>
    <dgm:pt modelId="{838164B2-1A57-4F30-9F5B-003F921D75E0}" type="pres">
      <dgm:prSet presAssocID="{8ADE73A4-3F68-49AA-A1D1-DFD009521484}" presName="space" presStyleCnt="0"/>
      <dgm:spPr/>
    </dgm:pt>
    <dgm:pt modelId="{4F8F0BF2-746E-46B3-99F5-E8A8EC05F586}" type="pres">
      <dgm:prSet presAssocID="{89F20FF5-E13E-415E-BD98-4ADB5133959F}" presName="composite" presStyleCnt="0"/>
      <dgm:spPr/>
    </dgm:pt>
    <dgm:pt modelId="{D21FF0A0-57F6-4D4A-88C5-52BDC01CAF5C}" type="pres">
      <dgm:prSet presAssocID="{89F20FF5-E13E-415E-BD98-4ADB513395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A6EC88-4256-4709-A590-D32E64F7AFA7}" type="pres">
      <dgm:prSet presAssocID="{89F20FF5-E13E-415E-BD98-4ADB5133959F}" presName="desTx" presStyleLbl="alignAccFollowNode1" presStyleIdx="1" presStyleCnt="3">
        <dgm:presLayoutVars>
          <dgm:bulletEnabled val="1"/>
        </dgm:presLayoutVars>
      </dgm:prSet>
      <dgm:spPr/>
    </dgm:pt>
    <dgm:pt modelId="{013D5921-FAF0-4E07-AFE3-E0AEE28B75E8}" type="pres">
      <dgm:prSet presAssocID="{44253313-6C72-4659-BA4E-3A78B2D1E7CE}" presName="space" presStyleCnt="0"/>
      <dgm:spPr/>
    </dgm:pt>
    <dgm:pt modelId="{5EFDBB7C-75C7-42C4-8AA0-4DB417710D2A}" type="pres">
      <dgm:prSet presAssocID="{DF9BB248-D58E-4948-AAAA-165E9197D898}" presName="composite" presStyleCnt="0"/>
      <dgm:spPr/>
    </dgm:pt>
    <dgm:pt modelId="{702D8F8D-9150-441E-96A5-AA9CC765A1DF}" type="pres">
      <dgm:prSet presAssocID="{DF9BB248-D58E-4948-AAAA-165E9197D8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45C727-17F4-4E62-9242-AECCAFBA5A74}" type="pres">
      <dgm:prSet presAssocID="{DF9BB248-D58E-4948-AAAA-165E9197D8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94CC01-ECE5-4F8D-9D36-8211DE8873B0}" srcId="{B8475966-3411-4F2F-A46B-E63EFF40EB7F}" destId="{DF9BB248-D58E-4948-AAAA-165E9197D898}" srcOrd="2" destOrd="0" parTransId="{7BAE8714-DC4F-4B9B-A343-97E901777FA3}" sibTransId="{6D56209C-654A-4925-8FB0-FDD6645BD28B}"/>
    <dgm:cxn modelId="{E43A060D-AFBB-4C18-9A98-05FE5CAB68CA}" srcId="{D7DCCAAF-1A65-42AF-B4D8-A6AB5AEEEA1F}" destId="{F9FAFBC7-3171-4C0C-A37F-90A0D0FC7381}" srcOrd="0" destOrd="0" parTransId="{378C4B73-DBC0-4F6B-9D6C-30D1171DAFB9}" sibTransId="{EFF6D749-A534-4463-A258-2B59C3FD481B}"/>
    <dgm:cxn modelId="{A5FC1B11-7E2A-40C1-A24A-718864A98389}" type="presOf" srcId="{190558E6-E8C3-4183-AC24-BF337432A697}" destId="{5EA6EC88-4256-4709-A590-D32E64F7AFA7}" srcOrd="0" destOrd="1" presId="urn:microsoft.com/office/officeart/2005/8/layout/hList1"/>
    <dgm:cxn modelId="{8D245D12-CB67-4C93-9880-DBB5A409D55B}" type="presOf" srcId="{89F20FF5-E13E-415E-BD98-4ADB5133959F}" destId="{D21FF0A0-57F6-4D4A-88C5-52BDC01CAF5C}" srcOrd="0" destOrd="0" presId="urn:microsoft.com/office/officeart/2005/8/layout/hList1"/>
    <dgm:cxn modelId="{B734A919-E0A3-4664-B8EE-429B19F35DD9}" srcId="{FB7F220A-6D49-43E4-AC18-789A20BF1CBA}" destId="{8C412012-9ADF-42F6-AE7A-4E26961D9E49}" srcOrd="1" destOrd="0" parTransId="{4BE9262B-3F05-49D5-AE0B-BAD72C5A289C}" sibTransId="{909C21F4-9EB0-45E7-B641-708844217DE6}"/>
    <dgm:cxn modelId="{777EC31A-AF78-46C7-B184-7329DBD381C4}" type="presOf" srcId="{D7DCCAAF-1A65-42AF-B4D8-A6AB5AEEEA1F}" destId="{467101B3-5067-4F11-8B23-4F2BCB3219D2}" srcOrd="0" destOrd="2" presId="urn:microsoft.com/office/officeart/2005/8/layout/hList1"/>
    <dgm:cxn modelId="{2E2FF15E-086D-495B-A364-36375C8E3F1C}" type="presOf" srcId="{803A50E3-4D0D-49F0-9A6A-97A4290FB10A}" destId="{467101B3-5067-4F11-8B23-4F2BCB3219D2}" srcOrd="0" destOrd="0" presId="urn:microsoft.com/office/officeart/2005/8/layout/hList1"/>
    <dgm:cxn modelId="{02F55662-E48B-44A1-AD08-DADA06CED32F}" srcId="{89F20FF5-E13E-415E-BD98-4ADB5133959F}" destId="{6671D40E-40D8-447F-B5A8-2380B8DFC083}" srcOrd="0" destOrd="0" parTransId="{7BEA1F57-9FBB-46DF-AECC-F613155CCB05}" sibTransId="{C1607CB7-25E5-4842-9BAF-6BFC53C3E001}"/>
    <dgm:cxn modelId="{98A38967-EB4C-4AFC-BA4D-DED93B53669B}" type="presOf" srcId="{8C412012-9ADF-42F6-AE7A-4E26961D9E49}" destId="{467101B3-5067-4F11-8B23-4F2BCB3219D2}" srcOrd="0" destOrd="1" presId="urn:microsoft.com/office/officeart/2005/8/layout/hList1"/>
    <dgm:cxn modelId="{D052AF4D-8199-44CE-B7A5-AA2F8FAEC0B2}" type="presOf" srcId="{6671D40E-40D8-447F-B5A8-2380B8DFC083}" destId="{5EA6EC88-4256-4709-A590-D32E64F7AFA7}" srcOrd="0" destOrd="0" presId="urn:microsoft.com/office/officeart/2005/8/layout/hList1"/>
    <dgm:cxn modelId="{45DC824F-DAE4-4CCE-95E3-3F528A620C05}" type="presOf" srcId="{FB7F220A-6D49-43E4-AC18-789A20BF1CBA}" destId="{0B723347-79B0-48FB-B54C-3C4A532B30CB}" srcOrd="0" destOrd="0" presId="urn:microsoft.com/office/officeart/2005/8/layout/hList1"/>
    <dgm:cxn modelId="{ECF59D50-B68F-429C-9ADE-BCCA4C7FE40B}" type="presOf" srcId="{DF9BB248-D58E-4948-AAAA-165E9197D898}" destId="{702D8F8D-9150-441E-96A5-AA9CC765A1DF}" srcOrd="0" destOrd="0" presId="urn:microsoft.com/office/officeart/2005/8/layout/hList1"/>
    <dgm:cxn modelId="{14DAA888-4582-4290-98BF-BA1FE3863E20}" srcId="{B8475966-3411-4F2F-A46B-E63EFF40EB7F}" destId="{89F20FF5-E13E-415E-BD98-4ADB5133959F}" srcOrd="1" destOrd="0" parTransId="{28C7DD42-0A48-438E-B99C-85C12E95D81F}" sibTransId="{44253313-6C72-4659-BA4E-3A78B2D1E7CE}"/>
    <dgm:cxn modelId="{FFB2B393-15D0-4590-B9E8-792EF9A0C311}" type="presOf" srcId="{F9FAFBC7-3171-4C0C-A37F-90A0D0FC7381}" destId="{467101B3-5067-4F11-8B23-4F2BCB3219D2}" srcOrd="0" destOrd="3" presId="urn:microsoft.com/office/officeart/2005/8/layout/hList1"/>
    <dgm:cxn modelId="{D34DF498-FA21-4FB5-AD1D-0E1174193247}" srcId="{DF9BB248-D58E-4948-AAAA-165E9197D898}" destId="{6E85BF7F-C86A-4AE5-9F16-3F08EF3A74CB}" srcOrd="0" destOrd="0" parTransId="{CEEBEE61-5DEB-4756-869E-F576B8391E46}" sibTransId="{E3649F79-C8A2-4D23-B1FA-133CBA4F6946}"/>
    <dgm:cxn modelId="{24E15C9D-9287-473F-B975-C3FFD61E654D}" srcId="{89F20FF5-E13E-415E-BD98-4ADB5133959F}" destId="{190558E6-E8C3-4183-AC24-BF337432A697}" srcOrd="1" destOrd="0" parTransId="{E86391BC-1E40-4F2D-A803-D605DC418390}" sibTransId="{58356A0C-9FB6-4CB0-BB3C-66DD5711D85D}"/>
    <dgm:cxn modelId="{6CF311B4-0773-43A7-9664-73B22F6BAB0D}" srcId="{FB7F220A-6D49-43E4-AC18-789A20BF1CBA}" destId="{803A50E3-4D0D-49F0-9A6A-97A4290FB10A}" srcOrd="0" destOrd="0" parTransId="{F05DB40F-EA56-42B7-8EA2-CE13D9BE7F68}" sibTransId="{C4B55EBA-45CC-4B0E-B3F6-712123A011B2}"/>
    <dgm:cxn modelId="{049F34BD-41B7-49B1-9561-9577099BB59C}" srcId="{FB7F220A-6D49-43E4-AC18-789A20BF1CBA}" destId="{D7DCCAAF-1A65-42AF-B4D8-A6AB5AEEEA1F}" srcOrd="2" destOrd="0" parTransId="{A44EAFDE-4FA6-4104-9CCC-26C949689BB3}" sibTransId="{D69713E9-710A-462D-B834-AA34DB287E85}"/>
    <dgm:cxn modelId="{4864DEC4-0333-4F75-AE52-9CAE972D04DA}" type="presOf" srcId="{6E85BF7F-C86A-4AE5-9F16-3F08EF3A74CB}" destId="{8F45C727-17F4-4E62-9242-AECCAFBA5A74}" srcOrd="0" destOrd="0" presId="urn:microsoft.com/office/officeart/2005/8/layout/hList1"/>
    <dgm:cxn modelId="{4EE42ADC-7855-4705-82C6-8E3292C48ED9}" srcId="{B8475966-3411-4F2F-A46B-E63EFF40EB7F}" destId="{FB7F220A-6D49-43E4-AC18-789A20BF1CBA}" srcOrd="0" destOrd="0" parTransId="{47409505-BF58-47FC-B36D-24870B561EAE}" sibTransId="{8ADE73A4-3F68-49AA-A1D1-DFD009521484}"/>
    <dgm:cxn modelId="{7F1B1DF5-96AE-40FA-B621-88711D81D2B4}" type="presOf" srcId="{B8475966-3411-4F2F-A46B-E63EFF40EB7F}" destId="{03A320C2-83B7-4ACB-B2CF-0B98DE19400D}" srcOrd="0" destOrd="0" presId="urn:microsoft.com/office/officeart/2005/8/layout/hList1"/>
    <dgm:cxn modelId="{7AE1BA18-D040-41CA-B108-CE0D9CA50F22}" type="presParOf" srcId="{03A320C2-83B7-4ACB-B2CF-0B98DE19400D}" destId="{2F645A36-1930-43FD-927F-1A00C2C9D4F4}" srcOrd="0" destOrd="0" presId="urn:microsoft.com/office/officeart/2005/8/layout/hList1"/>
    <dgm:cxn modelId="{F5700EC6-4427-45EE-821B-510B3CF3D1A7}" type="presParOf" srcId="{2F645A36-1930-43FD-927F-1A00C2C9D4F4}" destId="{0B723347-79B0-48FB-B54C-3C4A532B30CB}" srcOrd="0" destOrd="0" presId="urn:microsoft.com/office/officeart/2005/8/layout/hList1"/>
    <dgm:cxn modelId="{6B28E5A9-052B-41DC-94E0-86420CEB151F}" type="presParOf" srcId="{2F645A36-1930-43FD-927F-1A00C2C9D4F4}" destId="{467101B3-5067-4F11-8B23-4F2BCB3219D2}" srcOrd="1" destOrd="0" presId="urn:microsoft.com/office/officeart/2005/8/layout/hList1"/>
    <dgm:cxn modelId="{D99AF375-0687-4A3E-B924-06E0C9E657C4}" type="presParOf" srcId="{03A320C2-83B7-4ACB-B2CF-0B98DE19400D}" destId="{838164B2-1A57-4F30-9F5B-003F921D75E0}" srcOrd="1" destOrd="0" presId="urn:microsoft.com/office/officeart/2005/8/layout/hList1"/>
    <dgm:cxn modelId="{5DE454F2-8092-407B-994D-7C20924AB1A9}" type="presParOf" srcId="{03A320C2-83B7-4ACB-B2CF-0B98DE19400D}" destId="{4F8F0BF2-746E-46B3-99F5-E8A8EC05F586}" srcOrd="2" destOrd="0" presId="urn:microsoft.com/office/officeart/2005/8/layout/hList1"/>
    <dgm:cxn modelId="{BAB1299B-B1BD-49D4-8B23-2189858E2CEB}" type="presParOf" srcId="{4F8F0BF2-746E-46B3-99F5-E8A8EC05F586}" destId="{D21FF0A0-57F6-4D4A-88C5-52BDC01CAF5C}" srcOrd="0" destOrd="0" presId="urn:microsoft.com/office/officeart/2005/8/layout/hList1"/>
    <dgm:cxn modelId="{6297A3DC-273A-416A-914B-5B3CF4F4537B}" type="presParOf" srcId="{4F8F0BF2-746E-46B3-99F5-E8A8EC05F586}" destId="{5EA6EC88-4256-4709-A590-D32E64F7AFA7}" srcOrd="1" destOrd="0" presId="urn:microsoft.com/office/officeart/2005/8/layout/hList1"/>
    <dgm:cxn modelId="{5BE107CE-A590-474F-8FE2-45F0C1517D99}" type="presParOf" srcId="{03A320C2-83B7-4ACB-B2CF-0B98DE19400D}" destId="{013D5921-FAF0-4E07-AFE3-E0AEE28B75E8}" srcOrd="3" destOrd="0" presId="urn:microsoft.com/office/officeart/2005/8/layout/hList1"/>
    <dgm:cxn modelId="{2AED05D1-2CA3-4467-9F02-77D0AB7DE290}" type="presParOf" srcId="{03A320C2-83B7-4ACB-B2CF-0B98DE19400D}" destId="{5EFDBB7C-75C7-42C4-8AA0-4DB417710D2A}" srcOrd="4" destOrd="0" presId="urn:microsoft.com/office/officeart/2005/8/layout/hList1"/>
    <dgm:cxn modelId="{20926413-9559-4055-A430-CE6BC0451853}" type="presParOf" srcId="{5EFDBB7C-75C7-42C4-8AA0-4DB417710D2A}" destId="{702D8F8D-9150-441E-96A5-AA9CC765A1DF}" srcOrd="0" destOrd="0" presId="urn:microsoft.com/office/officeart/2005/8/layout/hList1"/>
    <dgm:cxn modelId="{86E38799-97BD-40E9-887D-DEEFF9485C4B}" type="presParOf" srcId="{5EFDBB7C-75C7-42C4-8AA0-4DB417710D2A}" destId="{8F45C727-17F4-4E62-9242-AECCAFBA5A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571A-BFB6-46A9-B4E8-0DF1A0FF52BF}">
      <dsp:nvSpPr>
        <dsp:cNvPr id="0" name=""/>
        <dsp:cNvSpPr/>
      </dsp:nvSpPr>
      <dsp:spPr>
        <a:xfrm>
          <a:off x="0" y="761001"/>
          <a:ext cx="11106519" cy="979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6C2F7-F689-4D19-931D-F2FE14149D95}">
      <dsp:nvSpPr>
        <dsp:cNvPr id="0" name=""/>
        <dsp:cNvSpPr/>
      </dsp:nvSpPr>
      <dsp:spPr>
        <a:xfrm>
          <a:off x="2806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Explore: Attrition vs All Variables</a:t>
          </a:r>
        </a:p>
      </dsp:txBody>
      <dsp:txXfrm>
        <a:off x="2806" y="0"/>
        <a:ext cx="1062792" cy="979170"/>
      </dsp:txXfrm>
    </dsp:sp>
    <dsp:sp modelId="{D72202B6-F3D5-437D-BBC8-F5793AAD689A}">
      <dsp:nvSpPr>
        <dsp:cNvPr id="0" name=""/>
        <dsp:cNvSpPr/>
      </dsp:nvSpPr>
      <dsp:spPr>
        <a:xfrm>
          <a:off x="411806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016ABD-C55B-42C1-8945-E65EF12F3F27}">
      <dsp:nvSpPr>
        <dsp:cNvPr id="0" name=""/>
        <dsp:cNvSpPr/>
      </dsp:nvSpPr>
      <dsp:spPr>
        <a:xfrm>
          <a:off x="111873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Try to find important variables and relevant trends</a:t>
          </a:r>
        </a:p>
      </dsp:txBody>
      <dsp:txXfrm>
        <a:off x="1118739" y="1468755"/>
        <a:ext cx="1062792" cy="979170"/>
      </dsp:txXfrm>
    </dsp:sp>
    <dsp:sp modelId="{5E2F88AE-CAD1-4213-BEA0-D664AAECC45D}">
      <dsp:nvSpPr>
        <dsp:cNvPr id="0" name=""/>
        <dsp:cNvSpPr/>
      </dsp:nvSpPr>
      <dsp:spPr>
        <a:xfrm>
          <a:off x="152773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7112"/>
                <a:satOff val="-2439"/>
                <a:lumOff val="3751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37112"/>
                <a:satOff val="-2439"/>
                <a:lumOff val="375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1F9EC-67B3-4347-A798-4D2456BF92D1}">
      <dsp:nvSpPr>
        <dsp:cNvPr id="0" name=""/>
        <dsp:cNvSpPr/>
      </dsp:nvSpPr>
      <dsp:spPr>
        <a:xfrm>
          <a:off x="2234671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Clean and transform the information to a numeric data set</a:t>
          </a:r>
        </a:p>
      </dsp:txBody>
      <dsp:txXfrm>
        <a:off x="2234671" y="0"/>
        <a:ext cx="1062792" cy="979170"/>
      </dsp:txXfrm>
    </dsp:sp>
    <dsp:sp modelId="{322FBB99-0305-4278-91BF-249163901D19}">
      <dsp:nvSpPr>
        <dsp:cNvPr id="0" name=""/>
        <dsp:cNvSpPr/>
      </dsp:nvSpPr>
      <dsp:spPr>
        <a:xfrm>
          <a:off x="264367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4224"/>
                <a:satOff val="-4878"/>
                <a:lumOff val="7502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74224"/>
                <a:satOff val="-4878"/>
                <a:lumOff val="75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8544A-1AA9-47EC-AC7F-4BF3F1A496BD}">
      <dsp:nvSpPr>
        <dsp:cNvPr id="0" name=""/>
        <dsp:cNvSpPr/>
      </dsp:nvSpPr>
      <dsp:spPr>
        <a:xfrm>
          <a:off x="335060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Evaluate Prediction Models against requirements</a:t>
          </a:r>
        </a:p>
      </dsp:txBody>
      <dsp:txXfrm>
        <a:off x="3350604" y="1468755"/>
        <a:ext cx="1062792" cy="979170"/>
      </dsp:txXfrm>
    </dsp:sp>
    <dsp:sp modelId="{33B9820F-3B12-4988-88F8-C96B06CB521E}">
      <dsp:nvSpPr>
        <dsp:cNvPr id="0" name=""/>
        <dsp:cNvSpPr/>
      </dsp:nvSpPr>
      <dsp:spPr>
        <a:xfrm>
          <a:off x="3759604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11336"/>
                <a:satOff val="-7316"/>
                <a:lumOff val="1125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11336"/>
                <a:satOff val="-7316"/>
                <a:lumOff val="112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D1217-59B0-4FA5-93DC-F6EA7F188337}">
      <dsp:nvSpPr>
        <dsp:cNvPr id="0" name=""/>
        <dsp:cNvSpPr/>
      </dsp:nvSpPr>
      <dsp:spPr>
        <a:xfrm>
          <a:off x="446653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Split data set into training and data set</a:t>
          </a:r>
        </a:p>
      </dsp:txBody>
      <dsp:txXfrm>
        <a:off x="4466537" y="0"/>
        <a:ext cx="1062792" cy="979170"/>
      </dsp:txXfrm>
    </dsp:sp>
    <dsp:sp modelId="{ADE4BE6A-2D17-4982-B02C-0BF9FED79BA5}">
      <dsp:nvSpPr>
        <dsp:cNvPr id="0" name=""/>
        <dsp:cNvSpPr/>
      </dsp:nvSpPr>
      <dsp:spPr>
        <a:xfrm>
          <a:off x="487553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48448"/>
                <a:satOff val="-9755"/>
                <a:lumOff val="1500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48448"/>
                <a:satOff val="-9755"/>
                <a:lumOff val="1500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C354-1096-404A-9BA5-AA3A1FBA278A}">
      <dsp:nvSpPr>
        <dsp:cNvPr id="0" name=""/>
        <dsp:cNvSpPr/>
      </dsp:nvSpPr>
      <dsp:spPr>
        <a:xfrm>
          <a:off x="558246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model and Reduced Model</a:t>
          </a:r>
        </a:p>
      </dsp:txBody>
      <dsp:txXfrm>
        <a:off x="5582469" y="1468755"/>
        <a:ext cx="1062792" cy="979170"/>
      </dsp:txXfrm>
    </dsp:sp>
    <dsp:sp modelId="{8D5A1485-B0E1-4493-ABDA-97E3C112481D}">
      <dsp:nvSpPr>
        <dsp:cNvPr id="0" name=""/>
        <dsp:cNvSpPr/>
      </dsp:nvSpPr>
      <dsp:spPr>
        <a:xfrm>
          <a:off x="599146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5560"/>
                <a:satOff val="-12194"/>
                <a:lumOff val="18754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85560"/>
                <a:satOff val="-12194"/>
                <a:lumOff val="1875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9A834-A255-4C41-9056-F2D4C17CF2C5}">
      <dsp:nvSpPr>
        <dsp:cNvPr id="0" name=""/>
        <dsp:cNvSpPr/>
      </dsp:nvSpPr>
      <dsp:spPr>
        <a:xfrm>
          <a:off x="6698402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Predictions using testing data set</a:t>
          </a:r>
        </a:p>
      </dsp:txBody>
      <dsp:txXfrm>
        <a:off x="6698402" y="0"/>
        <a:ext cx="1062792" cy="979170"/>
      </dsp:txXfrm>
    </dsp:sp>
    <dsp:sp modelId="{15D7F23E-1606-4197-ACD8-C7096C3ACC6D}">
      <dsp:nvSpPr>
        <dsp:cNvPr id="0" name=""/>
        <dsp:cNvSpPr/>
      </dsp:nvSpPr>
      <dsp:spPr>
        <a:xfrm>
          <a:off x="710740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2672"/>
                <a:satOff val="-14633"/>
                <a:lumOff val="22505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22672"/>
                <a:satOff val="-14633"/>
                <a:lumOff val="225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5AFBD-7643-4AF9-8097-56019F9DCCE5}">
      <dsp:nvSpPr>
        <dsp:cNvPr id="0" name=""/>
        <dsp:cNvSpPr/>
      </dsp:nvSpPr>
      <dsp:spPr>
        <a:xfrm>
          <a:off x="781433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Cross validation with testing data set</a:t>
          </a:r>
        </a:p>
      </dsp:txBody>
      <dsp:txXfrm>
        <a:off x="7814334" y="1468755"/>
        <a:ext cx="1062792" cy="979170"/>
      </dsp:txXfrm>
    </dsp:sp>
    <dsp:sp modelId="{3D030876-69DA-4FE4-B48C-A91ADA6223C6}">
      <dsp:nvSpPr>
        <dsp:cNvPr id="0" name=""/>
        <dsp:cNvSpPr/>
      </dsp:nvSpPr>
      <dsp:spPr>
        <a:xfrm>
          <a:off x="8223335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9784"/>
                <a:satOff val="-17071"/>
                <a:lumOff val="26256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59784"/>
                <a:satOff val="-17071"/>
                <a:lumOff val="262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817A1-C5DF-465F-BC50-3887AEBC6766}">
      <dsp:nvSpPr>
        <dsp:cNvPr id="0" name=""/>
        <dsp:cNvSpPr/>
      </dsp:nvSpPr>
      <dsp:spPr>
        <a:xfrm>
          <a:off x="893026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Study Results</a:t>
          </a:r>
        </a:p>
      </dsp:txBody>
      <dsp:txXfrm>
        <a:off x="8930267" y="0"/>
        <a:ext cx="1062792" cy="979170"/>
      </dsp:txXfrm>
    </dsp:sp>
    <dsp:sp modelId="{5D5E8DFA-C608-4102-8590-F213CDD42F61}">
      <dsp:nvSpPr>
        <dsp:cNvPr id="0" name=""/>
        <dsp:cNvSpPr/>
      </dsp:nvSpPr>
      <dsp:spPr>
        <a:xfrm>
          <a:off x="933926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96895"/>
                <a:satOff val="-19510"/>
                <a:lumOff val="30007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96895"/>
                <a:satOff val="-19510"/>
                <a:lumOff val="300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3347-79B0-48FB-B54C-3C4A532B30CB}">
      <dsp:nvSpPr>
        <dsp:cNvPr id="0" name=""/>
        <dsp:cNvSpPr/>
      </dsp:nvSpPr>
      <dsp:spPr>
        <a:xfrm>
          <a:off x="3446" y="95470"/>
          <a:ext cx="336058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Set</a:t>
          </a:r>
        </a:p>
      </dsp:txBody>
      <dsp:txXfrm>
        <a:off x="3446" y="95470"/>
        <a:ext cx="3360586" cy="633600"/>
      </dsp:txXfrm>
    </dsp:sp>
    <dsp:sp modelId="{467101B3-5067-4F11-8B23-4F2BCB3219D2}">
      <dsp:nvSpPr>
        <dsp:cNvPr id="0" name=""/>
        <dsp:cNvSpPr/>
      </dsp:nvSpPr>
      <dsp:spPr>
        <a:xfrm>
          <a:off x="3446" y="729071"/>
          <a:ext cx="3360586" cy="3079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1,470 observations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set contains 32 variables (including attrition)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data set contains discrete, continuous and categorical variables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17 variables are categorical</a:t>
          </a:r>
        </a:p>
      </dsp:txBody>
      <dsp:txXfrm>
        <a:off x="3446" y="729071"/>
        <a:ext cx="3360586" cy="3079890"/>
      </dsp:txXfrm>
    </dsp:sp>
    <dsp:sp modelId="{D21FF0A0-57F6-4D4A-88C5-52BDC01CAF5C}">
      <dsp:nvSpPr>
        <dsp:cNvPr id="0" name=""/>
        <dsp:cNvSpPr/>
      </dsp:nvSpPr>
      <dsp:spPr>
        <a:xfrm>
          <a:off x="3834514" y="95470"/>
          <a:ext cx="3360586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3834514" y="95470"/>
        <a:ext cx="3360586" cy="633600"/>
      </dsp:txXfrm>
    </dsp:sp>
    <dsp:sp modelId="{5EA6EC88-4256-4709-A590-D32E64F7AFA7}">
      <dsp:nvSpPr>
        <dsp:cNvPr id="0" name=""/>
        <dsp:cNvSpPr/>
      </dsp:nvSpPr>
      <dsp:spPr>
        <a:xfrm>
          <a:off x="3834514" y="729071"/>
          <a:ext cx="3360586" cy="30798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Please see analysis repository in R, for details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834514" y="729071"/>
        <a:ext cx="3360586" cy="3079890"/>
      </dsp:txXfrm>
    </dsp:sp>
    <dsp:sp modelId="{702D8F8D-9150-441E-96A5-AA9CC765A1DF}">
      <dsp:nvSpPr>
        <dsp:cNvPr id="0" name=""/>
        <dsp:cNvSpPr/>
      </dsp:nvSpPr>
      <dsp:spPr>
        <a:xfrm>
          <a:off x="7665583" y="95470"/>
          <a:ext cx="3360586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</a:t>
          </a:r>
        </a:p>
      </dsp:txBody>
      <dsp:txXfrm>
        <a:off x="7665583" y="95470"/>
        <a:ext cx="3360586" cy="633600"/>
      </dsp:txXfrm>
    </dsp:sp>
    <dsp:sp modelId="{8F45C727-17F4-4E62-9242-AECCAFBA5A74}">
      <dsp:nvSpPr>
        <dsp:cNvPr id="0" name=""/>
        <dsp:cNvSpPr/>
      </dsp:nvSpPr>
      <dsp:spPr>
        <a:xfrm>
          <a:off x="7665583" y="729071"/>
          <a:ext cx="3360586" cy="30798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7665583" y="729071"/>
        <a:ext cx="3360586" cy="307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models can predict attrition given our data set. Selected the logistic regression analysis.</a:t>
            </a:r>
          </a:p>
          <a:p>
            <a:endParaRPr lang="en-US" dirty="0"/>
          </a:p>
          <a:p>
            <a:r>
              <a:rPr lang="en-US" dirty="0"/>
              <a:t>Both LRA and F/B/S methods are probability models. Only LDA is a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1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5982" y="606555"/>
            <a:ext cx="11300036" cy="7454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6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393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yberkoolman/msds.6306.case.study.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erkoolman/msds.6306.case.study.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5E7-DBAD-46FE-9ECE-04947C4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 – final Reduced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998220-C407-4191-AB11-3494F899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31971"/>
              </p:ext>
            </p:extLst>
          </p:nvPr>
        </p:nvGraphicFramePr>
        <p:xfrm>
          <a:off x="2454384" y="2856503"/>
          <a:ext cx="3381521" cy="3383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63898">
                  <a:extLst>
                    <a:ext uri="{9D8B030D-6E8A-4147-A177-3AD203B41FA5}">
                      <a16:colId xmlns:a16="http://schemas.microsoft.com/office/drawing/2014/main" val="2140873009"/>
                    </a:ext>
                  </a:extLst>
                </a:gridCol>
                <a:gridCol w="709286">
                  <a:extLst>
                    <a:ext uri="{9D8B030D-6E8A-4147-A177-3AD203B41FA5}">
                      <a16:colId xmlns:a16="http://schemas.microsoft.com/office/drawing/2014/main" val="421182900"/>
                    </a:ext>
                  </a:extLst>
                </a:gridCol>
                <a:gridCol w="908337">
                  <a:extLst>
                    <a:ext uri="{9D8B030D-6E8A-4147-A177-3AD203B41FA5}">
                      <a16:colId xmlns:a16="http://schemas.microsoft.com/office/drawing/2014/main" val="21355234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(1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3895160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Over Time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7.59E-21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873972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Satisfaction - </a:t>
                      </a:r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-1.441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8.06E-07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11161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Marital Status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Single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1.456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1.39E-06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49196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-1.267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6.61E-06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7788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Years Since Last Promotion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3.15E-05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82597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Distance From Home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4.23E-05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834578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Representative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7.01E-05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17980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-0.9925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0.0002872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650801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-1.101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0.0004351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79910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Laboratory Technician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0.0004873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809167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827500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46152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Training Times Last 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-0.2507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39147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19834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Human Resources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0.003652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49638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62838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Executive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0.005139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86544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1908E-5CB0-495F-9B88-88DFE879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35119"/>
              </p:ext>
            </p:extLst>
          </p:nvPr>
        </p:nvGraphicFramePr>
        <p:xfrm>
          <a:off x="6297671" y="2860744"/>
          <a:ext cx="3505567" cy="3383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71741">
                  <a:extLst>
                    <a:ext uri="{9D8B030D-6E8A-4147-A177-3AD203B41FA5}">
                      <a16:colId xmlns:a16="http://schemas.microsoft.com/office/drawing/2014/main" val="2854051971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099366176"/>
                    </a:ext>
                  </a:extLst>
                </a:gridCol>
                <a:gridCol w="876253">
                  <a:extLst>
                    <a:ext uri="{9D8B030D-6E8A-4147-A177-3AD203B41FA5}">
                      <a16:colId xmlns:a16="http://schemas.microsoft.com/office/drawing/2014/main" val="3016556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(2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1731691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With </a:t>
                      </a:r>
                      <a:r>
                        <a:rPr lang="en-US" sz="1050" u="none" strike="noStrike" dirty="0" err="1">
                          <a:effectLst/>
                        </a:rPr>
                        <a:t>Curr</a:t>
                      </a:r>
                      <a:r>
                        <a:rPr lang="en-US" sz="1050" u="none" strike="noStrike" dirty="0">
                          <a:effectLst/>
                        </a:rPr>
                        <a:t>.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-0.1448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0.005414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27086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-1.111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33577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In Current Role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-0.1422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0.006733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606194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-0.8518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0.007649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5221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-0.7248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0.009146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26598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0.01102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17787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Num</a:t>
                      </a:r>
                      <a:r>
                        <a:rPr lang="en-US" sz="1050" u="none" strike="noStrike" dirty="0">
                          <a:effectLst/>
                        </a:rPr>
                        <a:t> Companies Worked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0.1071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0.01271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86714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Scientist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0.7686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0.1126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19693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-0.4199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37343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-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-0.5628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0.1929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01107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-0.625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11439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Marital Status Married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0.3468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0.2368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961843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At Company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0.02915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0.4699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237311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Director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-0.5145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0.5693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3119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Manufacturing Director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0.6412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03865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Intercept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solidFill>
                            <a:schemeClr val="bg2"/>
                          </a:solidFill>
                          <a:effectLst/>
                        </a:rPr>
                        <a:t>0.3174</a:t>
                      </a:r>
                      <a:endParaRPr lang="en-US" sz="105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0.7546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4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-0.1384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0.8604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71733108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1F919758-FB2F-455A-96BD-5558EEFE7D4C}"/>
              </a:ext>
            </a:extLst>
          </p:cNvPr>
          <p:cNvSpPr/>
          <p:nvPr/>
        </p:nvSpPr>
        <p:spPr>
          <a:xfrm rot="5400000">
            <a:off x="6004684" y="-1064870"/>
            <a:ext cx="248244" cy="73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65F4A-A632-49F9-A7C7-FAF28FF5319A}"/>
              </a:ext>
            </a:extLst>
          </p:cNvPr>
          <p:cNvSpPr txBox="1"/>
          <p:nvPr/>
        </p:nvSpPr>
        <p:spPr>
          <a:xfrm>
            <a:off x="3886512" y="1706021"/>
            <a:ext cx="448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Final Reduced LRA Model to determine attrition probability for employees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93233-3769-48E0-83C0-FBCCBF2A9773}"/>
              </a:ext>
            </a:extLst>
          </p:cNvPr>
          <p:cNvCxnSpPr/>
          <p:nvPr/>
        </p:nvCxnSpPr>
        <p:spPr>
          <a:xfrm>
            <a:off x="2172580" y="3211616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36EDD-776D-43BD-9A79-AC9AD98598DD}"/>
              </a:ext>
            </a:extLst>
          </p:cNvPr>
          <p:cNvSpPr txBox="1"/>
          <p:nvPr/>
        </p:nvSpPr>
        <p:spPr>
          <a:xfrm>
            <a:off x="159227" y="3778583"/>
            <a:ext cx="1926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Variables are ordered by how statistically significant they are. High to Low*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999EC-4819-4F52-9715-15BAEF413927}"/>
              </a:ext>
            </a:extLst>
          </p:cNvPr>
          <p:cNvCxnSpPr/>
          <p:nvPr/>
        </p:nvCxnSpPr>
        <p:spPr>
          <a:xfrm>
            <a:off x="6099690" y="3211616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7857-3EBA-4877-9508-FA0B70B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ADE-5E0D-46F5-8F9D-B939CC9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817D6-F4B7-433B-AC89-03D32835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52393"/>
              </p:ext>
            </p:extLst>
          </p:nvPr>
        </p:nvGraphicFramePr>
        <p:xfrm>
          <a:off x="628300" y="2356123"/>
          <a:ext cx="11029616" cy="390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F11973-911A-42AE-B2C4-5A5ED02BAE79}"/>
              </a:ext>
            </a:extLst>
          </p:cNvPr>
          <p:cNvSpPr txBox="1"/>
          <p:nvPr/>
        </p:nvSpPr>
        <p:spPr>
          <a:xfrm>
            <a:off x="628300" y="179514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Analysis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3521-23D2-4F39-856C-D5B769E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DDS Analytics – “Attrition”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5180-C999-4045-A751-0AB2EA548F4F}"/>
              </a:ext>
            </a:extLst>
          </p:cNvPr>
          <p:cNvSpPr txBox="1"/>
          <p:nvPr/>
        </p:nvSpPr>
        <p:spPr>
          <a:xfrm>
            <a:off x="6126666" y="2289667"/>
            <a:ext cx="5179030" cy="138474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DDS executive leadership has identified predicting employee turnover as its first application of data science for talent management. </a:t>
            </a:r>
          </a:p>
          <a:p>
            <a:pPr defTabSz="914400">
              <a:spcAft>
                <a:spcPts val="600"/>
              </a:spcAft>
              <a:buClr>
                <a:schemeClr val="accent2"/>
              </a:buClr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965E-F3C6-4F3F-973B-BD69119250E8}"/>
              </a:ext>
            </a:extLst>
          </p:cNvPr>
          <p:cNvSpPr/>
          <p:nvPr/>
        </p:nvSpPr>
        <p:spPr>
          <a:xfrm>
            <a:off x="6126666" y="1733415"/>
            <a:ext cx="307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Project Description: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0525E-B8CA-4E16-AE7B-F24EC190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2" y="2633295"/>
            <a:ext cx="5179030" cy="3082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C15934-5CA7-46DF-97C6-02ACD4E49547}"/>
              </a:ext>
            </a:extLst>
          </p:cNvPr>
          <p:cNvSpPr/>
          <p:nvPr/>
        </p:nvSpPr>
        <p:spPr>
          <a:xfrm>
            <a:off x="6126666" y="4325248"/>
            <a:ext cx="5179030" cy="7829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The team is tasked our data science team to conduct an analysis of existing employee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4BD7E-60C8-41E8-83E5-84BD7707F341}"/>
              </a:ext>
            </a:extLst>
          </p:cNvPr>
          <p:cNvSpPr/>
          <p:nvPr/>
        </p:nvSpPr>
        <p:spPr>
          <a:xfrm>
            <a:off x="6126666" y="3768996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Request: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5A59F-5667-4ED5-98FA-FC0C8EC4C11A}"/>
              </a:ext>
            </a:extLst>
          </p:cNvPr>
          <p:cNvSpPr/>
          <p:nvPr/>
        </p:nvSpPr>
        <p:spPr>
          <a:xfrm>
            <a:off x="6126666" y="5759010"/>
            <a:ext cx="54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https://github.com/cyberkoolman/msds.6306.case.study.2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A1C94-07B8-4A52-A85F-C2E6D7DA90C8}"/>
              </a:ext>
            </a:extLst>
          </p:cNvPr>
          <p:cNvSpPr/>
          <p:nvPr/>
        </p:nvSpPr>
        <p:spPr>
          <a:xfrm>
            <a:off x="6126666" y="5202756"/>
            <a:ext cx="291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5030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47D10-8F43-4444-8F1B-3F77D792EC59}"/>
              </a:ext>
            </a:extLst>
          </p:cNvPr>
          <p:cNvSpPr/>
          <p:nvPr/>
        </p:nvSpPr>
        <p:spPr>
          <a:xfrm>
            <a:off x="7727840" y="2299280"/>
            <a:ext cx="3331222" cy="3476637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41A1-841A-45BC-838F-A16BFC8E53E5}"/>
              </a:ext>
            </a:extLst>
          </p:cNvPr>
          <p:cNvSpPr/>
          <p:nvPr/>
        </p:nvSpPr>
        <p:spPr>
          <a:xfrm>
            <a:off x="4291993" y="2758423"/>
            <a:ext cx="3435847" cy="3017494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10D6-5F82-4D8A-B14F-CB2BD2B8FAD8}"/>
              </a:ext>
            </a:extLst>
          </p:cNvPr>
          <p:cNvSpPr/>
          <p:nvPr/>
        </p:nvSpPr>
        <p:spPr>
          <a:xfrm>
            <a:off x="966419" y="3209925"/>
            <a:ext cx="3325574" cy="2565992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FEC3-EA1D-4ED5-B29D-388D4E67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used to approach attrition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7A29B-5A16-4082-A8EA-0E0725088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227839"/>
              </p:ext>
            </p:extLst>
          </p:nvPr>
        </p:nvGraphicFramePr>
        <p:xfrm>
          <a:off x="966418" y="3276600"/>
          <a:ext cx="11106519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62BAC-CCBD-42BD-B080-57914BA0F337}"/>
              </a:ext>
            </a:extLst>
          </p:cNvPr>
          <p:cNvSpPr txBox="1"/>
          <p:nvPr/>
        </p:nvSpPr>
        <p:spPr>
          <a:xfrm>
            <a:off x="966418" y="2707031"/>
            <a:ext cx="329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83FF-1009-428B-8CBD-FD4E19A3DF98}"/>
              </a:ext>
            </a:extLst>
          </p:cNvPr>
          <p:cNvSpPr txBox="1"/>
          <p:nvPr/>
        </p:nvSpPr>
        <p:spPr>
          <a:xfrm>
            <a:off x="5219246" y="2306921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Model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BD09-C7E3-4FC2-9BCA-24427D3DFA49}"/>
              </a:ext>
            </a:extLst>
          </p:cNvPr>
          <p:cNvSpPr txBox="1"/>
          <p:nvPr/>
        </p:nvSpPr>
        <p:spPr>
          <a:xfrm>
            <a:off x="8492225" y="1814441"/>
            <a:ext cx="209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06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some relevant variables – for more detailed information, please visit the 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8396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123BA0-5486-4C9D-AC36-3037AC1B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/>
          <a:stretch/>
        </p:blipFill>
        <p:spPr>
          <a:xfrm>
            <a:off x="5118824" y="2202167"/>
            <a:ext cx="4619520" cy="399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9112-D4DC-4485-AC11-7AA7BD78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17" y="729658"/>
            <a:ext cx="11430369" cy="47645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by: income, distance from home and stock option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A67B1-51E6-4A75-97C0-C86BEBB8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/>
          <a:stretch/>
        </p:blipFill>
        <p:spPr>
          <a:xfrm>
            <a:off x="2546340" y="2189737"/>
            <a:ext cx="1146439" cy="3995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DC9C9-7AA7-4EB4-B067-CD98CE47AE5C}"/>
              </a:ext>
            </a:extLst>
          </p:cNvPr>
          <p:cNvSpPr txBox="1"/>
          <p:nvPr/>
        </p:nvSpPr>
        <p:spPr>
          <a:xfrm>
            <a:off x="2571180" y="1639041"/>
            <a:ext cx="231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Monthly Income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02CDB4-971E-4880-A5BE-48D8F039DB93}"/>
              </a:ext>
            </a:extLst>
          </p:cNvPr>
          <p:cNvSpPr/>
          <p:nvPr/>
        </p:nvSpPr>
        <p:spPr>
          <a:xfrm>
            <a:off x="3727331" y="2410265"/>
            <a:ext cx="1172710" cy="1450964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seems to be more likely to happen with employees with lower monthly incomes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36B1-F1E5-4AF4-8BF1-72438371E6EA}"/>
              </a:ext>
            </a:extLst>
          </p:cNvPr>
          <p:cNvSpPr txBox="1"/>
          <p:nvPr/>
        </p:nvSpPr>
        <p:spPr>
          <a:xfrm>
            <a:off x="6193723" y="1639041"/>
            <a:ext cx="31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Distance From Home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7FD206-875C-4A9C-9298-8C30DF85AF09}"/>
              </a:ext>
            </a:extLst>
          </p:cNvPr>
          <p:cNvSpPr/>
          <p:nvPr/>
        </p:nvSpPr>
        <p:spPr>
          <a:xfrm>
            <a:off x="6443921" y="3116487"/>
            <a:ext cx="2391727" cy="957915"/>
          </a:xfrm>
          <a:prstGeom prst="wedgeRectCallout">
            <a:avLst>
              <a:gd name="adj1" fmla="val 30345"/>
              <a:gd name="adj2" fmla="val 4234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12, 13, 22, and 24 miles from home seem to have higher percentages than the rest. Closer to home has lower percentages of attrition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53138-2985-4542-8E0D-9747B3E134D0}"/>
              </a:ext>
            </a:extLst>
          </p:cNvPr>
          <p:cNvSpPr/>
          <p:nvPr/>
        </p:nvSpPr>
        <p:spPr>
          <a:xfrm>
            <a:off x="8438848" y="4183929"/>
            <a:ext cx="516945" cy="160958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2A393-C92F-45F3-BCD3-555556F2FB94}"/>
              </a:ext>
            </a:extLst>
          </p:cNvPr>
          <p:cNvSpPr/>
          <p:nvPr/>
        </p:nvSpPr>
        <p:spPr>
          <a:xfrm>
            <a:off x="7069715" y="4619169"/>
            <a:ext cx="562665" cy="120930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A34A53-959E-49FD-A132-17E59C06E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367161" y="605225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51EE9-7129-47FE-A87F-E5B0FDF8D765}"/>
              </a:ext>
            </a:extLst>
          </p:cNvPr>
          <p:cNvCxnSpPr/>
          <p:nvPr/>
        </p:nvCxnSpPr>
        <p:spPr>
          <a:xfrm flipH="1">
            <a:off x="7212933" y="4118854"/>
            <a:ext cx="4213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E73F3-241F-41CE-8CD2-A330EF38CBC7}"/>
              </a:ext>
            </a:extLst>
          </p:cNvPr>
          <p:cNvCxnSpPr>
            <a:cxnSpLocks/>
          </p:cNvCxnSpPr>
          <p:nvPr/>
        </p:nvCxnSpPr>
        <p:spPr>
          <a:xfrm>
            <a:off x="7639784" y="4128379"/>
            <a:ext cx="720667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94522-41FD-4FAD-B8F2-FF4AC3B751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36"/>
          <a:stretch/>
        </p:blipFill>
        <p:spPr>
          <a:xfrm>
            <a:off x="833069" y="2268125"/>
            <a:ext cx="735944" cy="3617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3ACD5A-17B8-4F18-92F0-1CC205207140}"/>
              </a:ext>
            </a:extLst>
          </p:cNvPr>
          <p:cNvSpPr txBox="1"/>
          <p:nvPr/>
        </p:nvSpPr>
        <p:spPr>
          <a:xfrm>
            <a:off x="700875" y="1639041"/>
            <a:ext cx="129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03CB93E-5FAC-430C-A922-0D32EC09EF8E}"/>
              </a:ext>
            </a:extLst>
          </p:cNvPr>
          <p:cNvSpPr/>
          <p:nvPr/>
        </p:nvSpPr>
        <p:spPr>
          <a:xfrm>
            <a:off x="1349944" y="4662042"/>
            <a:ext cx="735944" cy="593738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is at 16%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131BAA-E43F-4A8E-A1AF-05723767C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656" t="8213"/>
          <a:stretch/>
        </p:blipFill>
        <p:spPr>
          <a:xfrm>
            <a:off x="10189291" y="2202167"/>
            <a:ext cx="1417641" cy="3979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184CB7-BA40-4504-B9E4-DCEDE57C0299}"/>
              </a:ext>
            </a:extLst>
          </p:cNvPr>
          <p:cNvSpPr txBox="1"/>
          <p:nvPr/>
        </p:nvSpPr>
        <p:spPr>
          <a:xfrm>
            <a:off x="9551086" y="1639041"/>
            <a:ext cx="268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Stock Option Level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9094F20-A40B-4B1B-A8E8-86D59FB741F9}"/>
              </a:ext>
            </a:extLst>
          </p:cNvPr>
          <p:cNvSpPr/>
          <p:nvPr/>
        </p:nvSpPr>
        <p:spPr>
          <a:xfrm>
            <a:off x="10625138" y="3671889"/>
            <a:ext cx="1381125" cy="851778"/>
          </a:xfrm>
          <a:prstGeom prst="wedgeRectCallout">
            <a:avLst>
              <a:gd name="adj1" fmla="val -32274"/>
              <a:gd name="adj2" fmla="val 2619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significant attrition difference between stock option levels</a:t>
            </a:r>
          </a:p>
        </p:txBody>
      </p:sp>
    </p:spTree>
    <p:extLst>
      <p:ext uri="{BB962C8B-B14F-4D97-AF65-F5344CB8AC3E}">
        <p14:creationId xmlns:p14="http://schemas.microsoft.com/office/powerpoint/2010/main" val="40852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3" grpId="0" animBg="1"/>
      <p:bldP spid="1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33A-677F-49B2-8D86-1EF9113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by: Age, gender, Job Satisfaction and years in a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9C8F-094A-49F0-AFB0-4EF7F6C6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0" r="19845"/>
          <a:stretch/>
        </p:blipFill>
        <p:spPr>
          <a:xfrm>
            <a:off x="312920" y="2211557"/>
            <a:ext cx="3550205" cy="324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EBC22-B69D-4E00-8B89-AD9952AB0282}"/>
              </a:ext>
            </a:extLst>
          </p:cNvPr>
          <p:cNvSpPr txBox="1"/>
          <p:nvPr/>
        </p:nvSpPr>
        <p:spPr>
          <a:xfrm>
            <a:off x="2079390" y="1765721"/>
            <a:ext cx="7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EC957-6690-4356-8265-BF16AEA34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27" t="6383" r="8237" b="83715"/>
          <a:stretch/>
        </p:blipFill>
        <p:spPr>
          <a:xfrm>
            <a:off x="926999" y="565674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C0957-62D1-4864-99C5-FEDC0D54E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11" t="13023"/>
          <a:stretch/>
        </p:blipFill>
        <p:spPr>
          <a:xfrm>
            <a:off x="4957356" y="2391740"/>
            <a:ext cx="584744" cy="285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C1DFA-EBA8-4FD2-8140-15BEA0D312C1}"/>
              </a:ext>
            </a:extLst>
          </p:cNvPr>
          <p:cNvSpPr txBox="1"/>
          <p:nvPr/>
        </p:nvSpPr>
        <p:spPr>
          <a:xfrm>
            <a:off x="4664122" y="1765721"/>
            <a:ext cx="116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Gender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A1E20F-A44E-4AE7-99E5-35D3D76FFD5B}"/>
              </a:ext>
            </a:extLst>
          </p:cNvPr>
          <p:cNvSpPr/>
          <p:nvPr/>
        </p:nvSpPr>
        <p:spPr>
          <a:xfrm>
            <a:off x="1263945" y="3034602"/>
            <a:ext cx="2266817" cy="716823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Employees in the ages from 18 to 21 tend to quit their job more than employees in different ages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C0FCA10-FF49-40D5-9DB6-8CC191151FC7}"/>
              </a:ext>
            </a:extLst>
          </p:cNvPr>
          <p:cNvSpPr/>
          <p:nvPr/>
        </p:nvSpPr>
        <p:spPr>
          <a:xfrm>
            <a:off x="4819191" y="3279253"/>
            <a:ext cx="900268" cy="1014189"/>
          </a:xfrm>
          <a:prstGeom prst="wedgeRectCallout">
            <a:avLst>
              <a:gd name="adj1" fmla="val -8955"/>
              <a:gd name="adj2" fmla="val 38283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difference. F: 14.8% and M:17%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6CA74-DCFF-42D2-8324-8C70E79980A2}"/>
              </a:ext>
            </a:extLst>
          </p:cNvPr>
          <p:cNvSpPr/>
          <p:nvPr/>
        </p:nvSpPr>
        <p:spPr>
          <a:xfrm>
            <a:off x="844475" y="3013334"/>
            <a:ext cx="364545" cy="2156731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300A-95A1-4F70-8C36-579F36A6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9" t="9697" r="15696"/>
          <a:stretch/>
        </p:blipFill>
        <p:spPr>
          <a:xfrm>
            <a:off x="6698328" y="2362960"/>
            <a:ext cx="1771292" cy="3127895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33DE8E9-B42F-457D-A986-F5B5C7EC74CD}"/>
              </a:ext>
            </a:extLst>
          </p:cNvPr>
          <p:cNvSpPr/>
          <p:nvPr/>
        </p:nvSpPr>
        <p:spPr>
          <a:xfrm>
            <a:off x="6769287" y="3351406"/>
            <a:ext cx="1581268" cy="720480"/>
          </a:xfrm>
          <a:prstGeom prst="wedgeRectCallout">
            <a:avLst>
              <a:gd name="adj1" fmla="val -36152"/>
              <a:gd name="adj2" fmla="val 75615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 between Job Satisfaction Levels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91E81-759B-47EA-994F-7AEBCE48957A}"/>
              </a:ext>
            </a:extLst>
          </p:cNvPr>
          <p:cNvSpPr txBox="1"/>
          <p:nvPr/>
        </p:nvSpPr>
        <p:spPr>
          <a:xfrm>
            <a:off x="6615675" y="1765721"/>
            <a:ext cx="20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Job Satisfaction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37FDC-C6E1-4CE6-8146-C7FEEDB3B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63"/>
          <a:stretch/>
        </p:blipFill>
        <p:spPr>
          <a:xfrm>
            <a:off x="9867033" y="2261190"/>
            <a:ext cx="829102" cy="30549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782AA4-5F3A-4F1A-BDA2-9C1B4ABD3A0C}"/>
              </a:ext>
            </a:extLst>
          </p:cNvPr>
          <p:cNvSpPr txBox="1"/>
          <p:nvPr/>
        </p:nvSpPr>
        <p:spPr>
          <a:xfrm>
            <a:off x="8944790" y="1765721"/>
            <a:ext cx="288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Years in Current Role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F88E345-813A-40A8-B9FE-F30B00C7B204}"/>
              </a:ext>
            </a:extLst>
          </p:cNvPr>
          <p:cNvSpPr/>
          <p:nvPr/>
        </p:nvSpPr>
        <p:spPr>
          <a:xfrm>
            <a:off x="10902484" y="3226192"/>
            <a:ext cx="1191064" cy="1122766"/>
          </a:xfrm>
          <a:prstGeom prst="wedgeRectCallout">
            <a:avLst>
              <a:gd name="adj1" fmla="val -55050"/>
              <a:gd name="adj2" fmla="val 76726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75% of attrition  occurs on employees with less than 4 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36098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 animBg="1"/>
      <p:bldP spid="23" grpId="0" animBg="1"/>
      <p:bldP spid="13" grpId="0" animBg="1"/>
      <p:bldP spid="16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3CE-06FE-436E-AB08-E261E70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roles vs attrition, age, income and working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9E002-E7C2-41DE-ABEC-288D2AF0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3" b="62474"/>
          <a:stretch/>
        </p:blipFill>
        <p:spPr>
          <a:xfrm>
            <a:off x="3926618" y="2236622"/>
            <a:ext cx="4585669" cy="123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E14A8-F917-44A4-8D35-EA2ECEC0C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" t="10640" b="3885"/>
          <a:stretch/>
        </p:blipFill>
        <p:spPr>
          <a:xfrm>
            <a:off x="473612" y="2008140"/>
            <a:ext cx="3144788" cy="42856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9044617-B3FA-4A80-9C6A-05BF418E077E}"/>
              </a:ext>
            </a:extLst>
          </p:cNvPr>
          <p:cNvSpPr/>
          <p:nvPr/>
        </p:nvSpPr>
        <p:spPr>
          <a:xfrm>
            <a:off x="3282049" y="3431987"/>
            <a:ext cx="364545" cy="1342173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4176033-8149-4151-907B-37F59F32ED5C}"/>
              </a:ext>
            </a:extLst>
          </p:cNvPr>
          <p:cNvSpPr/>
          <p:nvPr/>
        </p:nvSpPr>
        <p:spPr>
          <a:xfrm>
            <a:off x="1393820" y="2298521"/>
            <a:ext cx="1888229" cy="968936"/>
          </a:xfrm>
          <a:prstGeom prst="wedgeRectCallout">
            <a:avLst>
              <a:gd name="adj1" fmla="val 32269"/>
              <a:gd name="adj2" fmla="val 36668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b="1" dirty="0"/>
              <a:t>Sales representative have the highest attrition at 40%. </a:t>
            </a:r>
            <a:r>
              <a:rPr lang="en-US" sz="1200" dirty="0"/>
              <a:t>Then HR and Lab Tech. at 23% and 24% respectively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B50F67-E138-4345-8125-EB57487E8192}"/>
              </a:ext>
            </a:extLst>
          </p:cNvPr>
          <p:cNvSpPr/>
          <p:nvPr/>
        </p:nvSpPr>
        <p:spPr>
          <a:xfrm>
            <a:off x="1237466" y="3879423"/>
            <a:ext cx="745573" cy="906106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50AD3-B3CD-472B-A912-D4323550A8C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37935" y="3267457"/>
            <a:ext cx="805638" cy="2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BDFCA3-3251-4D11-B1CF-6AA549C501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19599" y="3267457"/>
            <a:ext cx="518336" cy="47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BA3687-07CF-4507-B1D3-9EB48E5A8EDD}"/>
              </a:ext>
            </a:extLst>
          </p:cNvPr>
          <p:cNvSpPr txBox="1"/>
          <p:nvPr/>
        </p:nvSpPr>
        <p:spPr>
          <a:xfrm>
            <a:off x="8670394" y="2271531"/>
            <a:ext cx="315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All job roles have a similar age range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There is no a specific pattern between Age, Job Role and Attrition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33B7D-AB30-4659-82FC-43DFAE35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25" b="34131"/>
          <a:stretch/>
        </p:blipFill>
        <p:spPr>
          <a:xfrm>
            <a:off x="3926618" y="3469951"/>
            <a:ext cx="4585669" cy="1242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80AA46-A8DF-4D1A-9E75-2F2A79490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70" b="1"/>
          <a:stretch/>
        </p:blipFill>
        <p:spPr>
          <a:xfrm>
            <a:off x="3926618" y="4712484"/>
            <a:ext cx="4585669" cy="14961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35C82B-9E40-4ABD-AD74-50F018F2CED5}"/>
              </a:ext>
            </a:extLst>
          </p:cNvPr>
          <p:cNvSpPr/>
          <p:nvPr/>
        </p:nvSpPr>
        <p:spPr>
          <a:xfrm>
            <a:off x="8670395" y="1820756"/>
            <a:ext cx="2543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Age / Job Role / Attrition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98498-BD7D-4799-8B4D-996278237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11034965" y="6101851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6A996C-045D-4728-80FD-F214608F400C}"/>
              </a:ext>
            </a:extLst>
          </p:cNvPr>
          <p:cNvSpPr/>
          <p:nvPr/>
        </p:nvSpPr>
        <p:spPr>
          <a:xfrm>
            <a:off x="8670395" y="3180097"/>
            <a:ext cx="2886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Income / Job Role / Attrition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9165DD-D20A-4C4D-8C34-331B2A1FDF74}"/>
              </a:ext>
            </a:extLst>
          </p:cNvPr>
          <p:cNvSpPr/>
          <p:nvPr/>
        </p:nvSpPr>
        <p:spPr>
          <a:xfrm>
            <a:off x="8670395" y="4728702"/>
            <a:ext cx="3539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Working Years / Job Role / Attrition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E7146-D481-49A2-99EE-808D11DCFA86}"/>
              </a:ext>
            </a:extLst>
          </p:cNvPr>
          <p:cNvSpPr txBox="1"/>
          <p:nvPr/>
        </p:nvSpPr>
        <p:spPr>
          <a:xfrm>
            <a:off x="8670395" y="3602667"/>
            <a:ext cx="333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Sales Reps, Lab Tech and Research Scientist are the lowest paid, which may explain the high attrition in this specific job role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Job Roles with highest income have low attrition rates (e.g. Manager, Research Director)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3BAA9-4586-4860-A532-3D9A20079633}"/>
              </a:ext>
            </a:extLst>
          </p:cNvPr>
          <p:cNvSpPr txBox="1"/>
          <p:nvPr/>
        </p:nvSpPr>
        <p:spPr>
          <a:xfrm>
            <a:off x="8792310" y="5169055"/>
            <a:ext cx="30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Irrespective of Job Role, it is expected for people to retire. After ~23 of working years, there is a more significant attrition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7E9381-9195-4905-BE65-2CBC7959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99" b="1"/>
          <a:stretch/>
        </p:blipFill>
        <p:spPr>
          <a:xfrm>
            <a:off x="3926617" y="1982332"/>
            <a:ext cx="4585669" cy="2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EAC-D029-40A4-8344-BF345F5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Requirements, evaluation and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360017"/>
                  </p:ext>
                </p:extLst>
              </p:nvPr>
            </p:nvGraphicFramePr>
            <p:xfrm>
              <a:off x="1076258" y="3784058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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7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360017"/>
                  </p:ext>
                </p:extLst>
              </p:nvPr>
            </p:nvGraphicFramePr>
            <p:xfrm>
              <a:off x="1076258" y="3784058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9667" t="-501818" r="-133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B527F5-96C3-4DBF-AB05-E664BCB1487C}"/>
              </a:ext>
            </a:extLst>
          </p:cNvPr>
          <p:cNvSpPr txBox="1"/>
          <p:nvPr/>
        </p:nvSpPr>
        <p:spPr>
          <a:xfrm>
            <a:off x="385763" y="6343650"/>
            <a:ext cx="6771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*It is possible to use LDA model for binary predictions; however, LDA is best suited for more than two categorical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C59C2-B0CE-48C7-807A-6114D13FD724}"/>
              </a:ext>
            </a:extLst>
          </p:cNvPr>
          <p:cNvSpPr txBox="1"/>
          <p:nvPr/>
        </p:nvSpPr>
        <p:spPr>
          <a:xfrm flipH="1">
            <a:off x="1425195" y="2904164"/>
            <a:ext cx="9381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Multiple models were reviewed and 3 of them met the met most of the requirements. Selected </a:t>
            </a:r>
            <a:r>
              <a:rPr lang="en-US" sz="2400" b="1" dirty="0">
                <a:solidFill>
                  <a:schemeClr val="accent6"/>
                </a:solidFill>
              </a:rPr>
              <a:t>Logistic Regression Analysis </a:t>
            </a:r>
            <a:r>
              <a:rPr lang="en-US" sz="2000" dirty="0"/>
              <a:t>to model attrition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4FD38-BE81-4939-8718-985DEBC31B98}"/>
              </a:ext>
            </a:extLst>
          </p:cNvPr>
          <p:cNvSpPr/>
          <p:nvPr/>
        </p:nvSpPr>
        <p:spPr>
          <a:xfrm>
            <a:off x="1076258" y="1616197"/>
            <a:ext cx="973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Importance of a predictive model: </a:t>
            </a:r>
            <a:r>
              <a:rPr lang="en-US" dirty="0"/>
              <a:t>The predictive model allows to combine all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601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10898</TotalTime>
  <Words>941</Words>
  <Application>Microsoft Office PowerPoint</Application>
  <PresentationFormat>Widescreen</PresentationFormat>
  <Paragraphs>211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Gill Sans MT</vt:lpstr>
      <vt:lpstr>Wingdings</vt:lpstr>
      <vt:lpstr>Wingdings 2</vt:lpstr>
      <vt:lpstr>Dividend</vt:lpstr>
      <vt:lpstr>CASE STUDY 2 – MSDS 6306</vt:lpstr>
      <vt:lpstr>DDS Analytics – “Attrition” Predictive Model</vt:lpstr>
      <vt:lpstr>Methodology used to approach attrition</vt:lpstr>
      <vt:lpstr>EXPLORATORY DATA ANALYSIS</vt:lpstr>
      <vt:lpstr>Attrition by: income, distance from home and stock option levels</vt:lpstr>
      <vt:lpstr>Attrition by: Age, gender, Job Satisfaction and years in a role</vt:lpstr>
      <vt:lpstr>Job roles vs attrition, age, income and working years</vt:lpstr>
      <vt:lpstr>Model creation</vt:lpstr>
      <vt:lpstr>model Requirements, evaluation and comparison</vt:lpstr>
      <vt:lpstr>Logistic Regression analysis – final Reduced model</vt:lpstr>
      <vt:lpstr>cross validation results</vt:lpstr>
      <vt:lpstr>PowerPoint Presentation</vt:lpstr>
      <vt:lpstr>appendix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224</cp:revision>
  <dcterms:created xsi:type="dcterms:W3CDTF">2017-09-03T16:53:24Z</dcterms:created>
  <dcterms:modified xsi:type="dcterms:W3CDTF">2018-04-15T16:31:41Z</dcterms:modified>
</cp:coreProperties>
</file>