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0" r:id="rId1"/>
  </p:sldMasterIdLst>
  <p:notesMasterIdLst>
    <p:notesMasterId r:id="rId14"/>
  </p:notesMasterIdLst>
  <p:sldIdLst>
    <p:sldId id="256" r:id="rId2"/>
    <p:sldId id="277" r:id="rId3"/>
    <p:sldId id="283" r:id="rId4"/>
    <p:sldId id="280" r:id="rId5"/>
    <p:sldId id="287" r:id="rId6"/>
    <p:sldId id="286" r:id="rId7"/>
    <p:sldId id="291" r:id="rId8"/>
    <p:sldId id="281" r:id="rId9"/>
    <p:sldId id="282" r:id="rId10"/>
    <p:sldId id="284" r:id="rId11"/>
    <p:sldId id="290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7" autoAdjust="0"/>
    <p:restoredTop sz="95490" autoAdjust="0"/>
  </p:normalViewPr>
  <p:slideViewPr>
    <p:cSldViewPr snapToGrid="0">
      <p:cViewPr>
        <p:scale>
          <a:sx n="75" d="100"/>
          <a:sy n="75" d="100"/>
        </p:scale>
        <p:origin x="2154" y="780"/>
      </p:cViewPr>
      <p:guideLst>
        <p:guide pos="381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4DF80-EBF7-457F-9007-13C3AE190BEE}" type="doc">
      <dgm:prSet loTypeId="urn:microsoft.com/office/officeart/2005/8/layout/hProcess11" loCatId="process" qsTypeId="urn:microsoft.com/office/officeart/2005/8/quickstyle/simple4" qsCatId="simple" csTypeId="urn:microsoft.com/office/officeart/2005/8/colors/accent6_3" csCatId="accent6" phldr="1"/>
      <dgm:spPr/>
    </dgm:pt>
    <dgm:pt modelId="{0432DB04-24A3-4C21-93BC-00A361266D9A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Explore: Attrition vs All Variables</a:t>
          </a:r>
        </a:p>
      </dgm:t>
    </dgm:pt>
    <dgm:pt modelId="{B3DFFD1B-F6C8-42C0-BB3E-6854977A7519}" type="parTrans" cxnId="{DC07A8CD-50C7-4CDA-AD3B-46AC4E6AE22D}">
      <dgm:prSet/>
      <dgm:spPr/>
      <dgm:t>
        <a:bodyPr/>
        <a:lstStyle/>
        <a:p>
          <a:endParaRPr lang="en-US"/>
        </a:p>
      </dgm:t>
    </dgm:pt>
    <dgm:pt modelId="{3C2A17B7-078A-421D-9884-43A893222BF2}" type="sibTrans" cxnId="{DC07A8CD-50C7-4CDA-AD3B-46AC4E6AE22D}">
      <dgm:prSet/>
      <dgm:spPr/>
      <dgm:t>
        <a:bodyPr/>
        <a:lstStyle/>
        <a:p>
          <a:endParaRPr lang="en-US"/>
        </a:p>
      </dgm:t>
    </dgm:pt>
    <dgm:pt modelId="{B500CBFA-E6D7-4D0D-828E-04189E13BEBD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Try to find important variables and relevant trends</a:t>
          </a:r>
        </a:p>
      </dgm:t>
    </dgm:pt>
    <dgm:pt modelId="{5F2D9506-D89D-428C-B4CB-982CEA855AA6}" type="parTrans" cxnId="{7F0EA4B7-BE57-4563-951C-EAA4A9B38C9D}">
      <dgm:prSet/>
      <dgm:spPr/>
      <dgm:t>
        <a:bodyPr/>
        <a:lstStyle/>
        <a:p>
          <a:endParaRPr lang="en-US"/>
        </a:p>
      </dgm:t>
    </dgm:pt>
    <dgm:pt modelId="{9F4B8124-E20C-4AC0-AB69-40C5AC62658D}" type="sibTrans" cxnId="{7F0EA4B7-BE57-4563-951C-EAA4A9B38C9D}">
      <dgm:prSet/>
      <dgm:spPr/>
      <dgm:t>
        <a:bodyPr/>
        <a:lstStyle/>
        <a:p>
          <a:endParaRPr lang="en-US"/>
        </a:p>
      </dgm:t>
    </dgm:pt>
    <dgm:pt modelId="{1E1C3267-1959-4C6B-95DC-331D10E142E1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Clean and transform the information to a numeric data set</a:t>
          </a:r>
        </a:p>
      </dgm:t>
    </dgm:pt>
    <dgm:pt modelId="{70AB784D-828D-45F3-A09D-128D5047024D}" type="parTrans" cxnId="{B952B676-67D9-4063-8F95-6086ACA801A1}">
      <dgm:prSet/>
      <dgm:spPr/>
      <dgm:t>
        <a:bodyPr/>
        <a:lstStyle/>
        <a:p>
          <a:endParaRPr lang="en-US"/>
        </a:p>
      </dgm:t>
    </dgm:pt>
    <dgm:pt modelId="{C56017D7-8A39-4F70-BA7C-0DEFD181294D}" type="sibTrans" cxnId="{B952B676-67D9-4063-8F95-6086ACA801A1}">
      <dgm:prSet/>
      <dgm:spPr/>
      <dgm:t>
        <a:bodyPr/>
        <a:lstStyle/>
        <a:p>
          <a:endParaRPr lang="en-US"/>
        </a:p>
      </dgm:t>
    </dgm:pt>
    <dgm:pt modelId="{BB690CE6-E56E-4AA6-93E6-F490D83688AD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Evaluate Prediction Models against requirements</a:t>
          </a:r>
        </a:p>
      </dgm:t>
    </dgm:pt>
    <dgm:pt modelId="{23C6830E-2EC6-4822-B440-0E21E6C0E4D8}" type="parTrans" cxnId="{C0D553CF-CBA2-4A5A-A4CB-132E64D8ABD8}">
      <dgm:prSet/>
      <dgm:spPr/>
      <dgm:t>
        <a:bodyPr/>
        <a:lstStyle/>
        <a:p>
          <a:endParaRPr lang="en-US"/>
        </a:p>
      </dgm:t>
    </dgm:pt>
    <dgm:pt modelId="{C13272F9-5F3B-4074-9CD5-ED3CF2ADEC2D}" type="sibTrans" cxnId="{C0D553CF-CBA2-4A5A-A4CB-132E64D8ABD8}">
      <dgm:prSet/>
      <dgm:spPr/>
      <dgm:t>
        <a:bodyPr/>
        <a:lstStyle/>
        <a:p>
          <a:endParaRPr lang="en-US"/>
        </a:p>
      </dgm:t>
    </dgm:pt>
    <dgm:pt modelId="{8A859BA9-70E8-4907-8645-589E85F6AE93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Split data set into training and data set</a:t>
          </a:r>
        </a:p>
      </dgm:t>
    </dgm:pt>
    <dgm:pt modelId="{AE5D18C2-0700-4D49-B967-C1EB92BE5D5C}" type="parTrans" cxnId="{4E5C4742-8ADE-43FC-B6B7-7658D2EF569D}">
      <dgm:prSet/>
      <dgm:spPr/>
      <dgm:t>
        <a:bodyPr/>
        <a:lstStyle/>
        <a:p>
          <a:endParaRPr lang="en-US"/>
        </a:p>
      </dgm:t>
    </dgm:pt>
    <dgm:pt modelId="{D09920A8-2864-4532-ACE4-EBF83A1681F3}" type="sibTrans" cxnId="{4E5C4742-8ADE-43FC-B6B7-7658D2EF569D}">
      <dgm:prSet/>
      <dgm:spPr/>
      <dgm:t>
        <a:bodyPr/>
        <a:lstStyle/>
        <a:p>
          <a:endParaRPr lang="en-US"/>
        </a:p>
      </dgm:t>
    </dgm:pt>
    <dgm:pt modelId="{3CCC92BD-CDAA-48F4-890C-6B14BC48F264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Create model and Reduced Model</a:t>
          </a:r>
        </a:p>
      </dgm:t>
    </dgm:pt>
    <dgm:pt modelId="{CFB8E07E-EE7B-4909-9784-14094418244E}" type="parTrans" cxnId="{6C489760-BC60-49E8-99F8-9EB5C359F3E9}">
      <dgm:prSet/>
      <dgm:spPr/>
      <dgm:t>
        <a:bodyPr/>
        <a:lstStyle/>
        <a:p>
          <a:endParaRPr lang="en-US"/>
        </a:p>
      </dgm:t>
    </dgm:pt>
    <dgm:pt modelId="{9224057B-C871-412C-8747-42BDA889E10B}" type="sibTrans" cxnId="{6C489760-BC60-49E8-99F8-9EB5C359F3E9}">
      <dgm:prSet/>
      <dgm:spPr/>
      <dgm:t>
        <a:bodyPr/>
        <a:lstStyle/>
        <a:p>
          <a:endParaRPr lang="en-US"/>
        </a:p>
      </dgm:t>
    </dgm:pt>
    <dgm:pt modelId="{34DB5599-B714-484E-A9C5-4703027F737B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Create Predictions using testing data set</a:t>
          </a:r>
        </a:p>
      </dgm:t>
    </dgm:pt>
    <dgm:pt modelId="{65270A06-9F1E-4718-93EB-CE6B14C141EE}" type="parTrans" cxnId="{3AEED3D7-267D-4B35-8BD7-4E61363A14FA}">
      <dgm:prSet/>
      <dgm:spPr/>
      <dgm:t>
        <a:bodyPr/>
        <a:lstStyle/>
        <a:p>
          <a:endParaRPr lang="en-US"/>
        </a:p>
      </dgm:t>
    </dgm:pt>
    <dgm:pt modelId="{187AB1BA-9EC8-4279-BC1A-888DFF56332A}" type="sibTrans" cxnId="{3AEED3D7-267D-4B35-8BD7-4E61363A14FA}">
      <dgm:prSet/>
      <dgm:spPr/>
      <dgm:t>
        <a:bodyPr/>
        <a:lstStyle/>
        <a:p>
          <a:endParaRPr lang="en-US"/>
        </a:p>
      </dgm:t>
    </dgm:pt>
    <dgm:pt modelId="{62BCBD82-1A10-49E9-9543-C2DF00194A2D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Cross validation with testing data set</a:t>
          </a:r>
        </a:p>
      </dgm:t>
    </dgm:pt>
    <dgm:pt modelId="{6BED9906-B2F5-42AB-9151-F4BA8C6BEC6F}" type="parTrans" cxnId="{8B7F2C48-C4E8-4CC0-BEC7-A31630FE5806}">
      <dgm:prSet/>
      <dgm:spPr/>
      <dgm:t>
        <a:bodyPr/>
        <a:lstStyle/>
        <a:p>
          <a:endParaRPr lang="en-US"/>
        </a:p>
      </dgm:t>
    </dgm:pt>
    <dgm:pt modelId="{5ECF548E-4FA4-48D7-8806-B5A6121DBDA7}" type="sibTrans" cxnId="{8B7F2C48-C4E8-4CC0-BEC7-A31630FE5806}">
      <dgm:prSet/>
      <dgm:spPr/>
      <dgm:t>
        <a:bodyPr/>
        <a:lstStyle/>
        <a:p>
          <a:endParaRPr lang="en-US"/>
        </a:p>
      </dgm:t>
    </dgm:pt>
    <dgm:pt modelId="{BB0FB015-0202-4DC9-ABEC-5C1E58534FB1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Study Results</a:t>
          </a:r>
        </a:p>
      </dgm:t>
    </dgm:pt>
    <dgm:pt modelId="{52D75D60-F989-4F3F-88C3-B5FA950FCE9D}" type="parTrans" cxnId="{319AEC2B-DC71-4755-BBEA-381240ED50C1}">
      <dgm:prSet/>
      <dgm:spPr/>
      <dgm:t>
        <a:bodyPr/>
        <a:lstStyle/>
        <a:p>
          <a:endParaRPr lang="en-US"/>
        </a:p>
      </dgm:t>
    </dgm:pt>
    <dgm:pt modelId="{18AEA8A6-A282-42CA-98A8-EAD81EA811B5}" type="sibTrans" cxnId="{319AEC2B-DC71-4755-BBEA-381240ED50C1}">
      <dgm:prSet/>
      <dgm:spPr/>
      <dgm:t>
        <a:bodyPr/>
        <a:lstStyle/>
        <a:p>
          <a:endParaRPr lang="en-US"/>
        </a:p>
      </dgm:t>
    </dgm:pt>
    <dgm:pt modelId="{4C1E1F2C-C187-4475-A58B-7EA524438FB7}" type="pres">
      <dgm:prSet presAssocID="{F874DF80-EBF7-457F-9007-13C3AE190BEE}" presName="Name0" presStyleCnt="0">
        <dgm:presLayoutVars>
          <dgm:dir/>
          <dgm:resizeHandles val="exact"/>
        </dgm:presLayoutVars>
      </dgm:prSet>
      <dgm:spPr/>
    </dgm:pt>
    <dgm:pt modelId="{2908571A-BFB6-46A9-B4E8-0DF1A0FF52BF}" type="pres">
      <dgm:prSet presAssocID="{F874DF80-EBF7-457F-9007-13C3AE190BEE}" presName="arrow" presStyleLbl="bgShp" presStyleIdx="0" presStyleCnt="1" custLinFactNeighborX="-429" custLinFactNeighborY="2719"/>
      <dgm:spPr/>
    </dgm:pt>
    <dgm:pt modelId="{3E2BB9BE-29F3-4354-9199-C7465536FAFD}" type="pres">
      <dgm:prSet presAssocID="{F874DF80-EBF7-457F-9007-13C3AE190BEE}" presName="points" presStyleCnt="0"/>
      <dgm:spPr/>
    </dgm:pt>
    <dgm:pt modelId="{88610883-5155-447C-A454-CD883F2891DA}" type="pres">
      <dgm:prSet presAssocID="{0432DB04-24A3-4C21-93BC-00A361266D9A}" presName="compositeA" presStyleCnt="0"/>
      <dgm:spPr/>
    </dgm:pt>
    <dgm:pt modelId="{AB96C2F7-F689-4D19-931D-F2FE14149D95}" type="pres">
      <dgm:prSet presAssocID="{0432DB04-24A3-4C21-93BC-00A361266D9A}" presName="textA" presStyleLbl="revTx" presStyleIdx="0" presStyleCnt="9">
        <dgm:presLayoutVars>
          <dgm:bulletEnabled val="1"/>
        </dgm:presLayoutVars>
      </dgm:prSet>
      <dgm:spPr/>
    </dgm:pt>
    <dgm:pt modelId="{D72202B6-F3D5-437D-BBC8-F5793AAD689A}" type="pres">
      <dgm:prSet presAssocID="{0432DB04-24A3-4C21-93BC-00A361266D9A}" presName="circleA" presStyleLbl="node1" presStyleIdx="0" presStyleCnt="9"/>
      <dgm:spPr/>
    </dgm:pt>
    <dgm:pt modelId="{A41CD678-59EF-4342-AA89-942BF58BD6EC}" type="pres">
      <dgm:prSet presAssocID="{0432DB04-24A3-4C21-93BC-00A361266D9A}" presName="spaceA" presStyleCnt="0"/>
      <dgm:spPr/>
    </dgm:pt>
    <dgm:pt modelId="{15B91F58-7207-4760-8B34-FDB3E369DC00}" type="pres">
      <dgm:prSet presAssocID="{3C2A17B7-078A-421D-9884-43A893222BF2}" presName="space" presStyleCnt="0"/>
      <dgm:spPr/>
    </dgm:pt>
    <dgm:pt modelId="{CE211B92-88C4-48BF-865B-50DC17057683}" type="pres">
      <dgm:prSet presAssocID="{B500CBFA-E6D7-4D0D-828E-04189E13BEBD}" presName="compositeB" presStyleCnt="0"/>
      <dgm:spPr/>
    </dgm:pt>
    <dgm:pt modelId="{6F016ABD-C55B-42C1-8945-E65EF12F3F27}" type="pres">
      <dgm:prSet presAssocID="{B500CBFA-E6D7-4D0D-828E-04189E13BEBD}" presName="textB" presStyleLbl="revTx" presStyleIdx="1" presStyleCnt="9">
        <dgm:presLayoutVars>
          <dgm:bulletEnabled val="1"/>
        </dgm:presLayoutVars>
      </dgm:prSet>
      <dgm:spPr/>
    </dgm:pt>
    <dgm:pt modelId="{5E2F88AE-CAD1-4213-BEA0-D664AAECC45D}" type="pres">
      <dgm:prSet presAssocID="{B500CBFA-E6D7-4D0D-828E-04189E13BEBD}" presName="circleB" presStyleLbl="node1" presStyleIdx="1" presStyleCnt="9"/>
      <dgm:spPr/>
    </dgm:pt>
    <dgm:pt modelId="{862E6B09-4CAD-4377-9EDC-85C36CFDADF4}" type="pres">
      <dgm:prSet presAssocID="{B500CBFA-E6D7-4D0D-828E-04189E13BEBD}" presName="spaceB" presStyleCnt="0"/>
      <dgm:spPr/>
    </dgm:pt>
    <dgm:pt modelId="{DD7B7588-6C48-4A12-983E-923C702CDC27}" type="pres">
      <dgm:prSet presAssocID="{9F4B8124-E20C-4AC0-AB69-40C5AC62658D}" presName="space" presStyleCnt="0"/>
      <dgm:spPr/>
    </dgm:pt>
    <dgm:pt modelId="{E7FEBC01-D919-4052-B55C-EB09149B80B4}" type="pres">
      <dgm:prSet presAssocID="{1E1C3267-1959-4C6B-95DC-331D10E142E1}" presName="compositeA" presStyleCnt="0"/>
      <dgm:spPr/>
    </dgm:pt>
    <dgm:pt modelId="{9281F9EC-67B3-4347-A798-4D2456BF92D1}" type="pres">
      <dgm:prSet presAssocID="{1E1C3267-1959-4C6B-95DC-331D10E142E1}" presName="textA" presStyleLbl="revTx" presStyleIdx="2" presStyleCnt="9">
        <dgm:presLayoutVars>
          <dgm:bulletEnabled val="1"/>
        </dgm:presLayoutVars>
      </dgm:prSet>
      <dgm:spPr/>
    </dgm:pt>
    <dgm:pt modelId="{322FBB99-0305-4278-91BF-249163901D19}" type="pres">
      <dgm:prSet presAssocID="{1E1C3267-1959-4C6B-95DC-331D10E142E1}" presName="circleA" presStyleLbl="node1" presStyleIdx="2" presStyleCnt="9"/>
      <dgm:spPr/>
    </dgm:pt>
    <dgm:pt modelId="{109F6480-4D70-476C-97C5-C42566B9934A}" type="pres">
      <dgm:prSet presAssocID="{1E1C3267-1959-4C6B-95DC-331D10E142E1}" presName="spaceA" presStyleCnt="0"/>
      <dgm:spPr/>
    </dgm:pt>
    <dgm:pt modelId="{AC13AEA4-79A6-48D4-B421-E54E2F1230DE}" type="pres">
      <dgm:prSet presAssocID="{C56017D7-8A39-4F70-BA7C-0DEFD181294D}" presName="space" presStyleCnt="0"/>
      <dgm:spPr/>
    </dgm:pt>
    <dgm:pt modelId="{4E7B6608-5470-450E-B08D-B05118404D66}" type="pres">
      <dgm:prSet presAssocID="{BB690CE6-E56E-4AA6-93E6-F490D83688AD}" presName="compositeB" presStyleCnt="0"/>
      <dgm:spPr/>
    </dgm:pt>
    <dgm:pt modelId="{02B8544A-1AA9-47EC-AC7F-4BF3F1A496BD}" type="pres">
      <dgm:prSet presAssocID="{BB690CE6-E56E-4AA6-93E6-F490D83688AD}" presName="textB" presStyleLbl="revTx" presStyleIdx="3" presStyleCnt="9">
        <dgm:presLayoutVars>
          <dgm:bulletEnabled val="1"/>
        </dgm:presLayoutVars>
      </dgm:prSet>
      <dgm:spPr/>
    </dgm:pt>
    <dgm:pt modelId="{33B9820F-3B12-4988-88F8-C96B06CB521E}" type="pres">
      <dgm:prSet presAssocID="{BB690CE6-E56E-4AA6-93E6-F490D83688AD}" presName="circleB" presStyleLbl="node1" presStyleIdx="3" presStyleCnt="9"/>
      <dgm:spPr/>
    </dgm:pt>
    <dgm:pt modelId="{6856542A-5F93-4717-BD00-34EA369ECA83}" type="pres">
      <dgm:prSet presAssocID="{BB690CE6-E56E-4AA6-93E6-F490D83688AD}" presName="spaceB" presStyleCnt="0"/>
      <dgm:spPr/>
    </dgm:pt>
    <dgm:pt modelId="{5F9CBD37-2DFB-48C4-ADB0-365FB728FE33}" type="pres">
      <dgm:prSet presAssocID="{C13272F9-5F3B-4074-9CD5-ED3CF2ADEC2D}" presName="space" presStyleCnt="0"/>
      <dgm:spPr/>
    </dgm:pt>
    <dgm:pt modelId="{F174F05C-6DCC-4DB1-BBA1-0AAF41B16A85}" type="pres">
      <dgm:prSet presAssocID="{8A859BA9-70E8-4907-8645-589E85F6AE93}" presName="compositeA" presStyleCnt="0"/>
      <dgm:spPr/>
    </dgm:pt>
    <dgm:pt modelId="{19FD1217-59B0-4FA5-93DC-F6EA7F188337}" type="pres">
      <dgm:prSet presAssocID="{8A859BA9-70E8-4907-8645-589E85F6AE93}" presName="textA" presStyleLbl="revTx" presStyleIdx="4" presStyleCnt="9">
        <dgm:presLayoutVars>
          <dgm:bulletEnabled val="1"/>
        </dgm:presLayoutVars>
      </dgm:prSet>
      <dgm:spPr/>
    </dgm:pt>
    <dgm:pt modelId="{ADE4BE6A-2D17-4982-B02C-0BF9FED79BA5}" type="pres">
      <dgm:prSet presAssocID="{8A859BA9-70E8-4907-8645-589E85F6AE93}" presName="circleA" presStyleLbl="node1" presStyleIdx="4" presStyleCnt="9"/>
      <dgm:spPr/>
    </dgm:pt>
    <dgm:pt modelId="{F8D81122-577D-4B29-B17B-BBCEDB7E703D}" type="pres">
      <dgm:prSet presAssocID="{8A859BA9-70E8-4907-8645-589E85F6AE93}" presName="spaceA" presStyleCnt="0"/>
      <dgm:spPr/>
    </dgm:pt>
    <dgm:pt modelId="{F8AD9E58-0A6E-4029-96BD-0BD9F6963E18}" type="pres">
      <dgm:prSet presAssocID="{D09920A8-2864-4532-ACE4-EBF83A1681F3}" presName="space" presStyleCnt="0"/>
      <dgm:spPr/>
    </dgm:pt>
    <dgm:pt modelId="{19C43A61-819C-49E6-96EA-2954711FD579}" type="pres">
      <dgm:prSet presAssocID="{3CCC92BD-CDAA-48F4-890C-6B14BC48F264}" presName="compositeB" presStyleCnt="0"/>
      <dgm:spPr/>
    </dgm:pt>
    <dgm:pt modelId="{76A4C354-1096-404A-9BA5-AA3A1FBA278A}" type="pres">
      <dgm:prSet presAssocID="{3CCC92BD-CDAA-48F4-890C-6B14BC48F264}" presName="textB" presStyleLbl="revTx" presStyleIdx="5" presStyleCnt="9">
        <dgm:presLayoutVars>
          <dgm:bulletEnabled val="1"/>
        </dgm:presLayoutVars>
      </dgm:prSet>
      <dgm:spPr/>
    </dgm:pt>
    <dgm:pt modelId="{8D5A1485-B0E1-4493-ABDA-97E3C112481D}" type="pres">
      <dgm:prSet presAssocID="{3CCC92BD-CDAA-48F4-890C-6B14BC48F264}" presName="circleB" presStyleLbl="node1" presStyleIdx="5" presStyleCnt="9"/>
      <dgm:spPr/>
    </dgm:pt>
    <dgm:pt modelId="{1BFBB831-7894-47D3-8725-A939C79E8872}" type="pres">
      <dgm:prSet presAssocID="{3CCC92BD-CDAA-48F4-890C-6B14BC48F264}" presName="spaceB" presStyleCnt="0"/>
      <dgm:spPr/>
    </dgm:pt>
    <dgm:pt modelId="{C790C053-7299-49DE-9527-423DD84EA58A}" type="pres">
      <dgm:prSet presAssocID="{9224057B-C871-412C-8747-42BDA889E10B}" presName="space" presStyleCnt="0"/>
      <dgm:spPr/>
    </dgm:pt>
    <dgm:pt modelId="{FD3BFDB3-DC8C-4043-BB92-3CAE9DBA64EB}" type="pres">
      <dgm:prSet presAssocID="{34DB5599-B714-484E-A9C5-4703027F737B}" presName="compositeA" presStyleCnt="0"/>
      <dgm:spPr/>
    </dgm:pt>
    <dgm:pt modelId="{7B39A834-A255-4C41-9056-F2D4C17CF2C5}" type="pres">
      <dgm:prSet presAssocID="{34DB5599-B714-484E-A9C5-4703027F737B}" presName="textA" presStyleLbl="revTx" presStyleIdx="6" presStyleCnt="9">
        <dgm:presLayoutVars>
          <dgm:bulletEnabled val="1"/>
        </dgm:presLayoutVars>
      </dgm:prSet>
      <dgm:spPr/>
    </dgm:pt>
    <dgm:pt modelId="{15D7F23E-1606-4197-ACD8-C7096C3ACC6D}" type="pres">
      <dgm:prSet presAssocID="{34DB5599-B714-484E-A9C5-4703027F737B}" presName="circleA" presStyleLbl="node1" presStyleIdx="6" presStyleCnt="9"/>
      <dgm:spPr/>
    </dgm:pt>
    <dgm:pt modelId="{5E36F1CD-B8EE-42FE-83C2-7AA5CAA5ED14}" type="pres">
      <dgm:prSet presAssocID="{34DB5599-B714-484E-A9C5-4703027F737B}" presName="spaceA" presStyleCnt="0"/>
      <dgm:spPr/>
    </dgm:pt>
    <dgm:pt modelId="{548E4BE4-03E3-4FD0-A6C1-A3C340D0A5CF}" type="pres">
      <dgm:prSet presAssocID="{187AB1BA-9EC8-4279-BC1A-888DFF56332A}" presName="space" presStyleCnt="0"/>
      <dgm:spPr/>
    </dgm:pt>
    <dgm:pt modelId="{B5C0EE04-150F-4B6F-AB45-1E36280CC3C7}" type="pres">
      <dgm:prSet presAssocID="{62BCBD82-1A10-49E9-9543-C2DF00194A2D}" presName="compositeB" presStyleCnt="0"/>
      <dgm:spPr/>
    </dgm:pt>
    <dgm:pt modelId="{F635AFBD-7643-4AF9-8097-56019F9DCCE5}" type="pres">
      <dgm:prSet presAssocID="{62BCBD82-1A10-49E9-9543-C2DF00194A2D}" presName="textB" presStyleLbl="revTx" presStyleIdx="7" presStyleCnt="9">
        <dgm:presLayoutVars>
          <dgm:bulletEnabled val="1"/>
        </dgm:presLayoutVars>
      </dgm:prSet>
      <dgm:spPr/>
    </dgm:pt>
    <dgm:pt modelId="{3D030876-69DA-4FE4-B48C-A91ADA6223C6}" type="pres">
      <dgm:prSet presAssocID="{62BCBD82-1A10-49E9-9543-C2DF00194A2D}" presName="circleB" presStyleLbl="node1" presStyleIdx="7" presStyleCnt="9"/>
      <dgm:spPr/>
    </dgm:pt>
    <dgm:pt modelId="{67EA8EED-193E-4BF3-8485-6DE0621D8C11}" type="pres">
      <dgm:prSet presAssocID="{62BCBD82-1A10-49E9-9543-C2DF00194A2D}" presName="spaceB" presStyleCnt="0"/>
      <dgm:spPr/>
    </dgm:pt>
    <dgm:pt modelId="{318101C3-2D19-4E14-B10B-71146475F788}" type="pres">
      <dgm:prSet presAssocID="{5ECF548E-4FA4-48D7-8806-B5A6121DBDA7}" presName="space" presStyleCnt="0"/>
      <dgm:spPr/>
    </dgm:pt>
    <dgm:pt modelId="{34F3AC21-B2DE-42E2-8ACE-207EAD45A1AD}" type="pres">
      <dgm:prSet presAssocID="{BB0FB015-0202-4DC9-ABEC-5C1E58534FB1}" presName="compositeA" presStyleCnt="0"/>
      <dgm:spPr/>
    </dgm:pt>
    <dgm:pt modelId="{95F817A1-C5DF-465F-BC50-3887AEBC6766}" type="pres">
      <dgm:prSet presAssocID="{BB0FB015-0202-4DC9-ABEC-5C1E58534FB1}" presName="textA" presStyleLbl="revTx" presStyleIdx="8" presStyleCnt="9">
        <dgm:presLayoutVars>
          <dgm:bulletEnabled val="1"/>
        </dgm:presLayoutVars>
      </dgm:prSet>
      <dgm:spPr/>
    </dgm:pt>
    <dgm:pt modelId="{5D5E8DFA-C608-4102-8590-F213CDD42F61}" type="pres">
      <dgm:prSet presAssocID="{BB0FB015-0202-4DC9-ABEC-5C1E58534FB1}" presName="circleA" presStyleLbl="node1" presStyleIdx="8" presStyleCnt="9"/>
      <dgm:spPr/>
    </dgm:pt>
    <dgm:pt modelId="{42336CD5-C393-4636-BFA9-333F2094DF3C}" type="pres">
      <dgm:prSet presAssocID="{BB0FB015-0202-4DC9-ABEC-5C1E58534FB1}" presName="spaceA" presStyleCnt="0"/>
      <dgm:spPr/>
    </dgm:pt>
  </dgm:ptLst>
  <dgm:cxnLst>
    <dgm:cxn modelId="{AC759507-5326-4051-8462-2B4444F07802}" type="presOf" srcId="{3CCC92BD-CDAA-48F4-890C-6B14BC48F264}" destId="{76A4C354-1096-404A-9BA5-AA3A1FBA278A}" srcOrd="0" destOrd="0" presId="urn:microsoft.com/office/officeart/2005/8/layout/hProcess11"/>
    <dgm:cxn modelId="{0A433A11-036C-4589-AABC-989B51ECA6C6}" type="presOf" srcId="{F874DF80-EBF7-457F-9007-13C3AE190BEE}" destId="{4C1E1F2C-C187-4475-A58B-7EA524438FB7}" srcOrd="0" destOrd="0" presId="urn:microsoft.com/office/officeart/2005/8/layout/hProcess11"/>
    <dgm:cxn modelId="{9590E317-9E53-4B87-B4C4-C2620E853B5B}" type="presOf" srcId="{B500CBFA-E6D7-4D0D-828E-04189E13BEBD}" destId="{6F016ABD-C55B-42C1-8945-E65EF12F3F27}" srcOrd="0" destOrd="0" presId="urn:microsoft.com/office/officeart/2005/8/layout/hProcess11"/>
    <dgm:cxn modelId="{6E43D71B-DCCB-41B2-8924-258275093528}" type="presOf" srcId="{BB0FB015-0202-4DC9-ABEC-5C1E58534FB1}" destId="{95F817A1-C5DF-465F-BC50-3887AEBC6766}" srcOrd="0" destOrd="0" presId="urn:microsoft.com/office/officeart/2005/8/layout/hProcess11"/>
    <dgm:cxn modelId="{39C7E91E-4B10-4623-BD0A-B27E7D8895A4}" type="presOf" srcId="{0432DB04-24A3-4C21-93BC-00A361266D9A}" destId="{AB96C2F7-F689-4D19-931D-F2FE14149D95}" srcOrd="0" destOrd="0" presId="urn:microsoft.com/office/officeart/2005/8/layout/hProcess11"/>
    <dgm:cxn modelId="{319AEC2B-DC71-4755-BBEA-381240ED50C1}" srcId="{F874DF80-EBF7-457F-9007-13C3AE190BEE}" destId="{BB0FB015-0202-4DC9-ABEC-5C1E58534FB1}" srcOrd="8" destOrd="0" parTransId="{52D75D60-F989-4F3F-88C3-B5FA950FCE9D}" sibTransId="{18AEA8A6-A282-42CA-98A8-EAD81EA811B5}"/>
    <dgm:cxn modelId="{4012803B-448E-4BC7-A104-885442CE11A8}" type="presOf" srcId="{34DB5599-B714-484E-A9C5-4703027F737B}" destId="{7B39A834-A255-4C41-9056-F2D4C17CF2C5}" srcOrd="0" destOrd="0" presId="urn:microsoft.com/office/officeart/2005/8/layout/hProcess11"/>
    <dgm:cxn modelId="{6C489760-BC60-49E8-99F8-9EB5C359F3E9}" srcId="{F874DF80-EBF7-457F-9007-13C3AE190BEE}" destId="{3CCC92BD-CDAA-48F4-890C-6B14BC48F264}" srcOrd="5" destOrd="0" parTransId="{CFB8E07E-EE7B-4909-9784-14094418244E}" sibTransId="{9224057B-C871-412C-8747-42BDA889E10B}"/>
    <dgm:cxn modelId="{4E5C4742-8ADE-43FC-B6B7-7658D2EF569D}" srcId="{F874DF80-EBF7-457F-9007-13C3AE190BEE}" destId="{8A859BA9-70E8-4907-8645-589E85F6AE93}" srcOrd="4" destOrd="0" parTransId="{AE5D18C2-0700-4D49-B967-C1EB92BE5D5C}" sibTransId="{D09920A8-2864-4532-ACE4-EBF83A1681F3}"/>
    <dgm:cxn modelId="{8B7F2C48-C4E8-4CC0-BEC7-A31630FE5806}" srcId="{F874DF80-EBF7-457F-9007-13C3AE190BEE}" destId="{62BCBD82-1A10-49E9-9543-C2DF00194A2D}" srcOrd="7" destOrd="0" parTransId="{6BED9906-B2F5-42AB-9151-F4BA8C6BEC6F}" sibTransId="{5ECF548E-4FA4-48D7-8806-B5A6121DBDA7}"/>
    <dgm:cxn modelId="{B952B676-67D9-4063-8F95-6086ACA801A1}" srcId="{F874DF80-EBF7-457F-9007-13C3AE190BEE}" destId="{1E1C3267-1959-4C6B-95DC-331D10E142E1}" srcOrd="2" destOrd="0" parTransId="{70AB784D-828D-45F3-A09D-128D5047024D}" sibTransId="{C56017D7-8A39-4F70-BA7C-0DEFD181294D}"/>
    <dgm:cxn modelId="{45EAD88E-A281-4257-B6F0-BC17E7F3A256}" type="presOf" srcId="{1E1C3267-1959-4C6B-95DC-331D10E142E1}" destId="{9281F9EC-67B3-4347-A798-4D2456BF92D1}" srcOrd="0" destOrd="0" presId="urn:microsoft.com/office/officeart/2005/8/layout/hProcess11"/>
    <dgm:cxn modelId="{7F0EA4B7-BE57-4563-951C-EAA4A9B38C9D}" srcId="{F874DF80-EBF7-457F-9007-13C3AE190BEE}" destId="{B500CBFA-E6D7-4D0D-828E-04189E13BEBD}" srcOrd="1" destOrd="0" parTransId="{5F2D9506-D89D-428C-B4CB-982CEA855AA6}" sibTransId="{9F4B8124-E20C-4AC0-AB69-40C5AC62658D}"/>
    <dgm:cxn modelId="{DC07A8CD-50C7-4CDA-AD3B-46AC4E6AE22D}" srcId="{F874DF80-EBF7-457F-9007-13C3AE190BEE}" destId="{0432DB04-24A3-4C21-93BC-00A361266D9A}" srcOrd="0" destOrd="0" parTransId="{B3DFFD1B-F6C8-42C0-BB3E-6854977A7519}" sibTransId="{3C2A17B7-078A-421D-9884-43A893222BF2}"/>
    <dgm:cxn modelId="{C0D553CF-CBA2-4A5A-A4CB-132E64D8ABD8}" srcId="{F874DF80-EBF7-457F-9007-13C3AE190BEE}" destId="{BB690CE6-E56E-4AA6-93E6-F490D83688AD}" srcOrd="3" destOrd="0" parTransId="{23C6830E-2EC6-4822-B440-0E21E6C0E4D8}" sibTransId="{C13272F9-5F3B-4074-9CD5-ED3CF2ADEC2D}"/>
    <dgm:cxn modelId="{D9950AD0-0E28-42F2-91CC-523674B74E71}" type="presOf" srcId="{BB690CE6-E56E-4AA6-93E6-F490D83688AD}" destId="{02B8544A-1AA9-47EC-AC7F-4BF3F1A496BD}" srcOrd="0" destOrd="0" presId="urn:microsoft.com/office/officeart/2005/8/layout/hProcess11"/>
    <dgm:cxn modelId="{3AEED3D7-267D-4B35-8BD7-4E61363A14FA}" srcId="{F874DF80-EBF7-457F-9007-13C3AE190BEE}" destId="{34DB5599-B714-484E-A9C5-4703027F737B}" srcOrd="6" destOrd="0" parTransId="{65270A06-9F1E-4718-93EB-CE6B14C141EE}" sibTransId="{187AB1BA-9EC8-4279-BC1A-888DFF56332A}"/>
    <dgm:cxn modelId="{FB43ACF0-0715-4889-84DD-9A64D5EB778A}" type="presOf" srcId="{62BCBD82-1A10-49E9-9543-C2DF00194A2D}" destId="{F635AFBD-7643-4AF9-8097-56019F9DCCE5}" srcOrd="0" destOrd="0" presId="urn:microsoft.com/office/officeart/2005/8/layout/hProcess11"/>
    <dgm:cxn modelId="{F49646F8-AC9D-4825-87B4-D98BF778740D}" type="presOf" srcId="{8A859BA9-70E8-4907-8645-589E85F6AE93}" destId="{19FD1217-59B0-4FA5-93DC-F6EA7F188337}" srcOrd="0" destOrd="0" presId="urn:microsoft.com/office/officeart/2005/8/layout/hProcess11"/>
    <dgm:cxn modelId="{1E3D4D8B-BCE3-4657-B2F9-B548DD7DA991}" type="presParOf" srcId="{4C1E1F2C-C187-4475-A58B-7EA524438FB7}" destId="{2908571A-BFB6-46A9-B4E8-0DF1A0FF52BF}" srcOrd="0" destOrd="0" presId="urn:microsoft.com/office/officeart/2005/8/layout/hProcess11"/>
    <dgm:cxn modelId="{79EE058B-44B3-41BC-A3F4-75A0E4DD9D92}" type="presParOf" srcId="{4C1E1F2C-C187-4475-A58B-7EA524438FB7}" destId="{3E2BB9BE-29F3-4354-9199-C7465536FAFD}" srcOrd="1" destOrd="0" presId="urn:microsoft.com/office/officeart/2005/8/layout/hProcess11"/>
    <dgm:cxn modelId="{3CDD8F21-E03D-40B8-88D6-70AF54E8DD1E}" type="presParOf" srcId="{3E2BB9BE-29F3-4354-9199-C7465536FAFD}" destId="{88610883-5155-447C-A454-CD883F2891DA}" srcOrd="0" destOrd="0" presId="urn:microsoft.com/office/officeart/2005/8/layout/hProcess11"/>
    <dgm:cxn modelId="{327A5E43-5C40-4DCA-9EBD-D60DA899714F}" type="presParOf" srcId="{88610883-5155-447C-A454-CD883F2891DA}" destId="{AB96C2F7-F689-4D19-931D-F2FE14149D95}" srcOrd="0" destOrd="0" presId="urn:microsoft.com/office/officeart/2005/8/layout/hProcess11"/>
    <dgm:cxn modelId="{CE0824E4-D5DF-4633-9ECF-1B5AE285769C}" type="presParOf" srcId="{88610883-5155-447C-A454-CD883F2891DA}" destId="{D72202B6-F3D5-437D-BBC8-F5793AAD689A}" srcOrd="1" destOrd="0" presId="urn:microsoft.com/office/officeart/2005/8/layout/hProcess11"/>
    <dgm:cxn modelId="{5F057B51-4EE6-4D07-82D8-ED5325D0A24E}" type="presParOf" srcId="{88610883-5155-447C-A454-CD883F2891DA}" destId="{A41CD678-59EF-4342-AA89-942BF58BD6EC}" srcOrd="2" destOrd="0" presId="urn:microsoft.com/office/officeart/2005/8/layout/hProcess11"/>
    <dgm:cxn modelId="{5562FAF7-4F71-4997-AEBC-D9A1A37C2831}" type="presParOf" srcId="{3E2BB9BE-29F3-4354-9199-C7465536FAFD}" destId="{15B91F58-7207-4760-8B34-FDB3E369DC00}" srcOrd="1" destOrd="0" presId="urn:microsoft.com/office/officeart/2005/8/layout/hProcess11"/>
    <dgm:cxn modelId="{E99B9603-946C-43A1-861C-9BDFBC79E24A}" type="presParOf" srcId="{3E2BB9BE-29F3-4354-9199-C7465536FAFD}" destId="{CE211B92-88C4-48BF-865B-50DC17057683}" srcOrd="2" destOrd="0" presId="urn:microsoft.com/office/officeart/2005/8/layout/hProcess11"/>
    <dgm:cxn modelId="{9E47E351-5EA5-427E-B4E8-237B1B01FE55}" type="presParOf" srcId="{CE211B92-88C4-48BF-865B-50DC17057683}" destId="{6F016ABD-C55B-42C1-8945-E65EF12F3F27}" srcOrd="0" destOrd="0" presId="urn:microsoft.com/office/officeart/2005/8/layout/hProcess11"/>
    <dgm:cxn modelId="{17AE69D6-0EC5-476C-9FB1-A4682C4C53ED}" type="presParOf" srcId="{CE211B92-88C4-48BF-865B-50DC17057683}" destId="{5E2F88AE-CAD1-4213-BEA0-D664AAECC45D}" srcOrd="1" destOrd="0" presId="urn:microsoft.com/office/officeart/2005/8/layout/hProcess11"/>
    <dgm:cxn modelId="{B1C4553B-E210-457B-B335-CBA672999BA0}" type="presParOf" srcId="{CE211B92-88C4-48BF-865B-50DC17057683}" destId="{862E6B09-4CAD-4377-9EDC-85C36CFDADF4}" srcOrd="2" destOrd="0" presId="urn:microsoft.com/office/officeart/2005/8/layout/hProcess11"/>
    <dgm:cxn modelId="{11EDAF5F-540F-4719-BF4E-BD8E9059DB69}" type="presParOf" srcId="{3E2BB9BE-29F3-4354-9199-C7465536FAFD}" destId="{DD7B7588-6C48-4A12-983E-923C702CDC27}" srcOrd="3" destOrd="0" presId="urn:microsoft.com/office/officeart/2005/8/layout/hProcess11"/>
    <dgm:cxn modelId="{0398332C-2257-40F8-B240-E2AA09D515EE}" type="presParOf" srcId="{3E2BB9BE-29F3-4354-9199-C7465536FAFD}" destId="{E7FEBC01-D919-4052-B55C-EB09149B80B4}" srcOrd="4" destOrd="0" presId="urn:microsoft.com/office/officeart/2005/8/layout/hProcess11"/>
    <dgm:cxn modelId="{988DACBA-C222-4BDC-9EFB-979B256CBCC1}" type="presParOf" srcId="{E7FEBC01-D919-4052-B55C-EB09149B80B4}" destId="{9281F9EC-67B3-4347-A798-4D2456BF92D1}" srcOrd="0" destOrd="0" presId="urn:microsoft.com/office/officeart/2005/8/layout/hProcess11"/>
    <dgm:cxn modelId="{0251D961-AAFE-40BF-B247-D93B556D5CDB}" type="presParOf" srcId="{E7FEBC01-D919-4052-B55C-EB09149B80B4}" destId="{322FBB99-0305-4278-91BF-249163901D19}" srcOrd="1" destOrd="0" presId="urn:microsoft.com/office/officeart/2005/8/layout/hProcess11"/>
    <dgm:cxn modelId="{7A86D7B5-75D6-4DDF-88D3-B830817BC675}" type="presParOf" srcId="{E7FEBC01-D919-4052-B55C-EB09149B80B4}" destId="{109F6480-4D70-476C-97C5-C42566B9934A}" srcOrd="2" destOrd="0" presId="urn:microsoft.com/office/officeart/2005/8/layout/hProcess11"/>
    <dgm:cxn modelId="{8376D9DC-EFCC-4CBE-95E6-560BCC465A71}" type="presParOf" srcId="{3E2BB9BE-29F3-4354-9199-C7465536FAFD}" destId="{AC13AEA4-79A6-48D4-B421-E54E2F1230DE}" srcOrd="5" destOrd="0" presId="urn:microsoft.com/office/officeart/2005/8/layout/hProcess11"/>
    <dgm:cxn modelId="{0F25848C-4517-458D-8C65-D272EB41F3E9}" type="presParOf" srcId="{3E2BB9BE-29F3-4354-9199-C7465536FAFD}" destId="{4E7B6608-5470-450E-B08D-B05118404D66}" srcOrd="6" destOrd="0" presId="urn:microsoft.com/office/officeart/2005/8/layout/hProcess11"/>
    <dgm:cxn modelId="{0621EAAD-6691-41C5-98F5-4EEDF467C09D}" type="presParOf" srcId="{4E7B6608-5470-450E-B08D-B05118404D66}" destId="{02B8544A-1AA9-47EC-AC7F-4BF3F1A496BD}" srcOrd="0" destOrd="0" presId="urn:microsoft.com/office/officeart/2005/8/layout/hProcess11"/>
    <dgm:cxn modelId="{EB90FCB1-5CBF-4319-9B03-65281706EDDB}" type="presParOf" srcId="{4E7B6608-5470-450E-B08D-B05118404D66}" destId="{33B9820F-3B12-4988-88F8-C96B06CB521E}" srcOrd="1" destOrd="0" presId="urn:microsoft.com/office/officeart/2005/8/layout/hProcess11"/>
    <dgm:cxn modelId="{917F9486-8CF1-40A2-8521-F11639B294BA}" type="presParOf" srcId="{4E7B6608-5470-450E-B08D-B05118404D66}" destId="{6856542A-5F93-4717-BD00-34EA369ECA83}" srcOrd="2" destOrd="0" presId="urn:microsoft.com/office/officeart/2005/8/layout/hProcess11"/>
    <dgm:cxn modelId="{697B2234-9C2E-479F-B412-AFFE83E326CD}" type="presParOf" srcId="{3E2BB9BE-29F3-4354-9199-C7465536FAFD}" destId="{5F9CBD37-2DFB-48C4-ADB0-365FB728FE33}" srcOrd="7" destOrd="0" presId="urn:microsoft.com/office/officeart/2005/8/layout/hProcess11"/>
    <dgm:cxn modelId="{99A05D64-548C-4BE2-A8FA-0F7E41F6157D}" type="presParOf" srcId="{3E2BB9BE-29F3-4354-9199-C7465536FAFD}" destId="{F174F05C-6DCC-4DB1-BBA1-0AAF41B16A85}" srcOrd="8" destOrd="0" presId="urn:microsoft.com/office/officeart/2005/8/layout/hProcess11"/>
    <dgm:cxn modelId="{F1F46C49-C86A-4AF0-8DEC-AD180A916FC5}" type="presParOf" srcId="{F174F05C-6DCC-4DB1-BBA1-0AAF41B16A85}" destId="{19FD1217-59B0-4FA5-93DC-F6EA7F188337}" srcOrd="0" destOrd="0" presId="urn:microsoft.com/office/officeart/2005/8/layout/hProcess11"/>
    <dgm:cxn modelId="{36F29FCC-98E7-404F-AE36-D34C810CC4A4}" type="presParOf" srcId="{F174F05C-6DCC-4DB1-BBA1-0AAF41B16A85}" destId="{ADE4BE6A-2D17-4982-B02C-0BF9FED79BA5}" srcOrd="1" destOrd="0" presId="urn:microsoft.com/office/officeart/2005/8/layout/hProcess11"/>
    <dgm:cxn modelId="{993D7A2F-5C82-4EAE-BEC8-E3BB3B91411F}" type="presParOf" srcId="{F174F05C-6DCC-4DB1-BBA1-0AAF41B16A85}" destId="{F8D81122-577D-4B29-B17B-BBCEDB7E703D}" srcOrd="2" destOrd="0" presId="urn:microsoft.com/office/officeart/2005/8/layout/hProcess11"/>
    <dgm:cxn modelId="{693D78AF-09CF-412F-BD33-890F74D1E2C8}" type="presParOf" srcId="{3E2BB9BE-29F3-4354-9199-C7465536FAFD}" destId="{F8AD9E58-0A6E-4029-96BD-0BD9F6963E18}" srcOrd="9" destOrd="0" presId="urn:microsoft.com/office/officeart/2005/8/layout/hProcess11"/>
    <dgm:cxn modelId="{423FF931-6DC0-479C-A56F-10E4BF4DB0F5}" type="presParOf" srcId="{3E2BB9BE-29F3-4354-9199-C7465536FAFD}" destId="{19C43A61-819C-49E6-96EA-2954711FD579}" srcOrd="10" destOrd="0" presId="urn:microsoft.com/office/officeart/2005/8/layout/hProcess11"/>
    <dgm:cxn modelId="{D8B464DF-A23D-4F58-B73C-684619F2ED91}" type="presParOf" srcId="{19C43A61-819C-49E6-96EA-2954711FD579}" destId="{76A4C354-1096-404A-9BA5-AA3A1FBA278A}" srcOrd="0" destOrd="0" presId="urn:microsoft.com/office/officeart/2005/8/layout/hProcess11"/>
    <dgm:cxn modelId="{C8A7005F-E692-4E83-BAD8-28B83578958B}" type="presParOf" srcId="{19C43A61-819C-49E6-96EA-2954711FD579}" destId="{8D5A1485-B0E1-4493-ABDA-97E3C112481D}" srcOrd="1" destOrd="0" presId="urn:microsoft.com/office/officeart/2005/8/layout/hProcess11"/>
    <dgm:cxn modelId="{D6BDEECF-5ED6-4E3B-A6EC-21273D6C8B4F}" type="presParOf" srcId="{19C43A61-819C-49E6-96EA-2954711FD579}" destId="{1BFBB831-7894-47D3-8725-A939C79E8872}" srcOrd="2" destOrd="0" presId="urn:microsoft.com/office/officeart/2005/8/layout/hProcess11"/>
    <dgm:cxn modelId="{B4A2664A-A52B-46A0-B209-49AD94652394}" type="presParOf" srcId="{3E2BB9BE-29F3-4354-9199-C7465536FAFD}" destId="{C790C053-7299-49DE-9527-423DD84EA58A}" srcOrd="11" destOrd="0" presId="urn:microsoft.com/office/officeart/2005/8/layout/hProcess11"/>
    <dgm:cxn modelId="{5F257AF5-2979-44EE-B58C-F64FD7367DF3}" type="presParOf" srcId="{3E2BB9BE-29F3-4354-9199-C7465536FAFD}" destId="{FD3BFDB3-DC8C-4043-BB92-3CAE9DBA64EB}" srcOrd="12" destOrd="0" presId="urn:microsoft.com/office/officeart/2005/8/layout/hProcess11"/>
    <dgm:cxn modelId="{71C11EC3-ACEA-49AA-A922-C6F5D039744D}" type="presParOf" srcId="{FD3BFDB3-DC8C-4043-BB92-3CAE9DBA64EB}" destId="{7B39A834-A255-4C41-9056-F2D4C17CF2C5}" srcOrd="0" destOrd="0" presId="urn:microsoft.com/office/officeart/2005/8/layout/hProcess11"/>
    <dgm:cxn modelId="{940B4DCE-66EC-40BB-A04D-D21213C73013}" type="presParOf" srcId="{FD3BFDB3-DC8C-4043-BB92-3CAE9DBA64EB}" destId="{15D7F23E-1606-4197-ACD8-C7096C3ACC6D}" srcOrd="1" destOrd="0" presId="urn:microsoft.com/office/officeart/2005/8/layout/hProcess11"/>
    <dgm:cxn modelId="{F88DEAFE-E4FD-4645-9752-EE654F13DB2B}" type="presParOf" srcId="{FD3BFDB3-DC8C-4043-BB92-3CAE9DBA64EB}" destId="{5E36F1CD-B8EE-42FE-83C2-7AA5CAA5ED14}" srcOrd="2" destOrd="0" presId="urn:microsoft.com/office/officeart/2005/8/layout/hProcess11"/>
    <dgm:cxn modelId="{3BA8DF06-4138-49F7-B90E-D051C384AF53}" type="presParOf" srcId="{3E2BB9BE-29F3-4354-9199-C7465536FAFD}" destId="{548E4BE4-03E3-4FD0-A6C1-A3C340D0A5CF}" srcOrd="13" destOrd="0" presId="urn:microsoft.com/office/officeart/2005/8/layout/hProcess11"/>
    <dgm:cxn modelId="{A2482B56-1419-4805-82EE-0DAE0B931109}" type="presParOf" srcId="{3E2BB9BE-29F3-4354-9199-C7465536FAFD}" destId="{B5C0EE04-150F-4B6F-AB45-1E36280CC3C7}" srcOrd="14" destOrd="0" presId="urn:microsoft.com/office/officeart/2005/8/layout/hProcess11"/>
    <dgm:cxn modelId="{E9E9032E-B6AF-4180-8B80-590DA36C7EAD}" type="presParOf" srcId="{B5C0EE04-150F-4B6F-AB45-1E36280CC3C7}" destId="{F635AFBD-7643-4AF9-8097-56019F9DCCE5}" srcOrd="0" destOrd="0" presId="urn:microsoft.com/office/officeart/2005/8/layout/hProcess11"/>
    <dgm:cxn modelId="{DAF5EC83-5788-443E-BBEE-8A8D327AA591}" type="presParOf" srcId="{B5C0EE04-150F-4B6F-AB45-1E36280CC3C7}" destId="{3D030876-69DA-4FE4-B48C-A91ADA6223C6}" srcOrd="1" destOrd="0" presId="urn:microsoft.com/office/officeart/2005/8/layout/hProcess11"/>
    <dgm:cxn modelId="{FCB43CE2-F2DC-404D-8287-0D7A1F2C4302}" type="presParOf" srcId="{B5C0EE04-150F-4B6F-AB45-1E36280CC3C7}" destId="{67EA8EED-193E-4BF3-8485-6DE0621D8C11}" srcOrd="2" destOrd="0" presId="urn:microsoft.com/office/officeart/2005/8/layout/hProcess11"/>
    <dgm:cxn modelId="{7AFB649B-81D9-4BBB-B1EC-942F454ED328}" type="presParOf" srcId="{3E2BB9BE-29F3-4354-9199-C7465536FAFD}" destId="{318101C3-2D19-4E14-B10B-71146475F788}" srcOrd="15" destOrd="0" presId="urn:microsoft.com/office/officeart/2005/8/layout/hProcess11"/>
    <dgm:cxn modelId="{EA7AE2CF-AD02-4755-8550-3752D794421C}" type="presParOf" srcId="{3E2BB9BE-29F3-4354-9199-C7465536FAFD}" destId="{34F3AC21-B2DE-42E2-8ACE-207EAD45A1AD}" srcOrd="16" destOrd="0" presId="urn:microsoft.com/office/officeart/2005/8/layout/hProcess11"/>
    <dgm:cxn modelId="{94287410-55D4-4393-BB0F-EEF7D603D743}" type="presParOf" srcId="{34F3AC21-B2DE-42E2-8ACE-207EAD45A1AD}" destId="{95F817A1-C5DF-465F-BC50-3887AEBC6766}" srcOrd="0" destOrd="0" presId="urn:microsoft.com/office/officeart/2005/8/layout/hProcess11"/>
    <dgm:cxn modelId="{E52851B0-9838-4934-81E4-DED50E8E15D3}" type="presParOf" srcId="{34F3AC21-B2DE-42E2-8ACE-207EAD45A1AD}" destId="{5D5E8DFA-C608-4102-8590-F213CDD42F61}" srcOrd="1" destOrd="0" presId="urn:microsoft.com/office/officeart/2005/8/layout/hProcess11"/>
    <dgm:cxn modelId="{69257847-3F4E-455A-8998-8ECB21186B59}" type="presParOf" srcId="{34F3AC21-B2DE-42E2-8ACE-207EAD45A1AD}" destId="{42336CD5-C393-4636-BFA9-333F2094DF3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475966-3411-4F2F-A46B-E63EFF40EB7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7F220A-6D49-43E4-AC18-789A20BF1CBA}">
      <dgm:prSet phldrT="[Text]"/>
      <dgm:spPr/>
      <dgm:t>
        <a:bodyPr/>
        <a:lstStyle/>
        <a:p>
          <a:r>
            <a:rPr lang="en-US" dirty="0"/>
            <a:t>Data Set</a:t>
          </a:r>
        </a:p>
      </dgm:t>
    </dgm:pt>
    <dgm:pt modelId="{47409505-BF58-47FC-B36D-24870B561EAE}" type="parTrans" cxnId="{4EE42ADC-7855-4705-82C6-8E3292C48ED9}">
      <dgm:prSet/>
      <dgm:spPr/>
      <dgm:t>
        <a:bodyPr/>
        <a:lstStyle/>
        <a:p>
          <a:endParaRPr lang="en-US"/>
        </a:p>
      </dgm:t>
    </dgm:pt>
    <dgm:pt modelId="{8ADE73A4-3F68-49AA-A1D1-DFD009521484}" type="sibTrans" cxnId="{4EE42ADC-7855-4705-82C6-8E3292C48ED9}">
      <dgm:prSet/>
      <dgm:spPr/>
      <dgm:t>
        <a:bodyPr/>
        <a:lstStyle/>
        <a:p>
          <a:endParaRPr lang="en-US"/>
        </a:p>
      </dgm:t>
    </dgm:pt>
    <dgm:pt modelId="{8C412012-9ADF-42F6-AE7A-4E26961D9E49}">
      <dgm:prSet phldrT="[Text]"/>
      <dgm:spPr/>
      <dgm:t>
        <a:bodyPr/>
        <a:lstStyle/>
        <a:p>
          <a:r>
            <a:rPr lang="en-US" dirty="0"/>
            <a:t>Data set contains 32 variables (including attrition)</a:t>
          </a:r>
        </a:p>
      </dgm:t>
    </dgm:pt>
    <dgm:pt modelId="{4BE9262B-3F05-49D5-AE0B-BAD72C5A289C}" type="parTrans" cxnId="{B734A919-E0A3-4664-B8EE-429B19F35DD9}">
      <dgm:prSet/>
      <dgm:spPr/>
      <dgm:t>
        <a:bodyPr/>
        <a:lstStyle/>
        <a:p>
          <a:endParaRPr lang="en-US"/>
        </a:p>
      </dgm:t>
    </dgm:pt>
    <dgm:pt modelId="{909C21F4-9EB0-45E7-B641-708844217DE6}" type="sibTrans" cxnId="{B734A919-E0A3-4664-B8EE-429B19F35DD9}">
      <dgm:prSet/>
      <dgm:spPr/>
      <dgm:t>
        <a:bodyPr/>
        <a:lstStyle/>
        <a:p>
          <a:endParaRPr lang="en-US"/>
        </a:p>
      </dgm:t>
    </dgm:pt>
    <dgm:pt modelId="{89F20FF5-E13E-415E-BD98-4ADB5133959F}">
      <dgm:prSet phldrT="[Text]"/>
      <dgm:spPr/>
      <dgm:t>
        <a:bodyPr/>
        <a:lstStyle/>
        <a:p>
          <a:r>
            <a:rPr lang="en-US" dirty="0"/>
            <a:t>Prediction Model</a:t>
          </a:r>
        </a:p>
      </dgm:t>
    </dgm:pt>
    <dgm:pt modelId="{28C7DD42-0A48-438E-B99C-85C12E95D81F}" type="parTrans" cxnId="{14DAA888-4582-4290-98BF-BA1FE3863E20}">
      <dgm:prSet/>
      <dgm:spPr/>
      <dgm:t>
        <a:bodyPr/>
        <a:lstStyle/>
        <a:p>
          <a:endParaRPr lang="en-US"/>
        </a:p>
      </dgm:t>
    </dgm:pt>
    <dgm:pt modelId="{44253313-6C72-4659-BA4E-3A78B2D1E7CE}" type="sibTrans" cxnId="{14DAA888-4582-4290-98BF-BA1FE3863E20}">
      <dgm:prSet/>
      <dgm:spPr/>
      <dgm:t>
        <a:bodyPr/>
        <a:lstStyle/>
        <a:p>
          <a:endParaRPr lang="en-US"/>
        </a:p>
      </dgm:t>
    </dgm:pt>
    <dgm:pt modelId="{6671D40E-40D8-447F-B5A8-2380B8DFC083}">
      <dgm:prSet phldrT="[Text]"/>
      <dgm:spPr/>
      <dgm:t>
        <a:bodyPr/>
        <a:lstStyle/>
        <a:p>
          <a:r>
            <a:rPr lang="en-US" dirty="0"/>
            <a:t>87% accuracy when cross validation was performed</a:t>
          </a:r>
        </a:p>
      </dgm:t>
    </dgm:pt>
    <dgm:pt modelId="{7BEA1F57-9FBB-46DF-AECC-F613155CCB05}" type="parTrans" cxnId="{02F55662-E48B-44A1-AD08-DADA06CED32F}">
      <dgm:prSet/>
      <dgm:spPr/>
      <dgm:t>
        <a:bodyPr/>
        <a:lstStyle/>
        <a:p>
          <a:endParaRPr lang="en-US"/>
        </a:p>
      </dgm:t>
    </dgm:pt>
    <dgm:pt modelId="{C1607CB7-25E5-4842-9BAF-6BFC53C3E001}" type="sibTrans" cxnId="{02F55662-E48B-44A1-AD08-DADA06CED32F}">
      <dgm:prSet/>
      <dgm:spPr/>
      <dgm:t>
        <a:bodyPr/>
        <a:lstStyle/>
        <a:p>
          <a:endParaRPr lang="en-US"/>
        </a:p>
      </dgm:t>
    </dgm:pt>
    <dgm:pt modelId="{190558E6-E8C3-4183-AC24-BF337432A697}">
      <dgm:prSet phldrT="[Text]"/>
      <dgm:spPr/>
      <dgm:t>
        <a:bodyPr/>
        <a:lstStyle/>
        <a:p>
          <a:r>
            <a:rPr lang="en-US" dirty="0"/>
            <a:t>The most statistically significant variables in the model are: Over Time – Yes, Job Satisfaction – 4, Marital Status – Single, Environment Satisfaction - 4,  Years Since Last Promotion</a:t>
          </a:r>
        </a:p>
      </dgm:t>
    </dgm:pt>
    <dgm:pt modelId="{E86391BC-1E40-4F2D-A803-D605DC418390}" type="parTrans" cxnId="{24E15C9D-9287-473F-B975-C3FFD61E654D}">
      <dgm:prSet/>
      <dgm:spPr/>
      <dgm:t>
        <a:bodyPr/>
        <a:lstStyle/>
        <a:p>
          <a:endParaRPr lang="en-US"/>
        </a:p>
      </dgm:t>
    </dgm:pt>
    <dgm:pt modelId="{58356A0C-9FB6-4CB0-BB3C-66DD5711D85D}" type="sibTrans" cxnId="{24E15C9D-9287-473F-B975-C3FFD61E654D}">
      <dgm:prSet/>
      <dgm:spPr/>
      <dgm:t>
        <a:bodyPr/>
        <a:lstStyle/>
        <a:p>
          <a:endParaRPr lang="en-US"/>
        </a:p>
      </dgm:t>
    </dgm:pt>
    <dgm:pt modelId="{803A50E3-4D0D-49F0-9A6A-97A4290FB10A}">
      <dgm:prSet phldrT="[Text]"/>
      <dgm:spPr/>
      <dgm:t>
        <a:bodyPr/>
        <a:lstStyle/>
        <a:p>
          <a:r>
            <a:rPr lang="en-US" dirty="0"/>
            <a:t>1,470 observations</a:t>
          </a:r>
        </a:p>
      </dgm:t>
    </dgm:pt>
    <dgm:pt modelId="{F05DB40F-EA56-42B7-8EA2-CE13D9BE7F68}" type="parTrans" cxnId="{6CF311B4-0773-43A7-9664-73B22F6BAB0D}">
      <dgm:prSet/>
      <dgm:spPr/>
      <dgm:t>
        <a:bodyPr/>
        <a:lstStyle/>
        <a:p>
          <a:endParaRPr lang="en-US"/>
        </a:p>
      </dgm:t>
    </dgm:pt>
    <dgm:pt modelId="{C4B55EBA-45CC-4B0E-B3F6-712123A011B2}" type="sibTrans" cxnId="{6CF311B4-0773-43A7-9664-73B22F6BAB0D}">
      <dgm:prSet/>
      <dgm:spPr/>
      <dgm:t>
        <a:bodyPr/>
        <a:lstStyle/>
        <a:p>
          <a:endParaRPr lang="en-US"/>
        </a:p>
      </dgm:t>
    </dgm:pt>
    <dgm:pt modelId="{D7DCCAAF-1A65-42AF-B4D8-A6AB5AEEEA1F}">
      <dgm:prSet phldrT="[Text]"/>
      <dgm:spPr/>
      <dgm:t>
        <a:bodyPr/>
        <a:lstStyle/>
        <a:p>
          <a:r>
            <a:rPr lang="en-US" dirty="0"/>
            <a:t>The data set contains discrete, continuous and categorical variables</a:t>
          </a:r>
        </a:p>
      </dgm:t>
    </dgm:pt>
    <dgm:pt modelId="{A44EAFDE-4FA6-4104-9CCC-26C949689BB3}" type="parTrans" cxnId="{049F34BD-41B7-49B1-9561-9577099BB59C}">
      <dgm:prSet/>
      <dgm:spPr/>
      <dgm:t>
        <a:bodyPr/>
        <a:lstStyle/>
        <a:p>
          <a:endParaRPr lang="en-US"/>
        </a:p>
      </dgm:t>
    </dgm:pt>
    <dgm:pt modelId="{D69713E9-710A-462D-B834-AA34DB287E85}" type="sibTrans" cxnId="{049F34BD-41B7-49B1-9561-9577099BB59C}">
      <dgm:prSet/>
      <dgm:spPr/>
      <dgm:t>
        <a:bodyPr/>
        <a:lstStyle/>
        <a:p>
          <a:endParaRPr lang="en-US"/>
        </a:p>
      </dgm:t>
    </dgm:pt>
    <dgm:pt modelId="{F9246AD8-B0A9-4805-9A76-8F3822C0ABD0}">
      <dgm:prSet phldrT="[Text]"/>
      <dgm:spPr/>
      <dgm:t>
        <a:bodyPr/>
        <a:lstStyle/>
        <a:p>
          <a:r>
            <a:rPr lang="en-US" b="1" dirty="0">
              <a:solidFill>
                <a:schemeClr val="accent6"/>
              </a:solidFill>
            </a:rPr>
            <a:t>Logistic Regression Model</a:t>
          </a:r>
          <a:r>
            <a:rPr lang="en-US" dirty="0"/>
            <a:t> met all the data set requirements</a:t>
          </a:r>
        </a:p>
      </dgm:t>
    </dgm:pt>
    <dgm:pt modelId="{96EDE5C5-F6F0-42AC-ADB4-F399A5F36F19}" type="parTrans" cxnId="{BA09B88C-9182-4891-8C06-6356420E156B}">
      <dgm:prSet/>
      <dgm:spPr/>
      <dgm:t>
        <a:bodyPr/>
        <a:lstStyle/>
        <a:p>
          <a:endParaRPr lang="en-US"/>
        </a:p>
      </dgm:t>
    </dgm:pt>
    <dgm:pt modelId="{89CBC5B3-D209-4218-A6F2-B937B99D32E0}" type="sibTrans" cxnId="{BA09B88C-9182-4891-8C06-6356420E156B}">
      <dgm:prSet/>
      <dgm:spPr/>
      <dgm:t>
        <a:bodyPr/>
        <a:lstStyle/>
        <a:p>
          <a:endParaRPr lang="en-US"/>
        </a:p>
      </dgm:t>
    </dgm:pt>
    <dgm:pt modelId="{B2FB97FA-9D53-490F-B867-491BE6E65465}">
      <dgm:prSet phldrT="[Text]"/>
      <dgm:spPr/>
      <dgm:t>
        <a:bodyPr/>
        <a:lstStyle/>
        <a:p>
          <a:r>
            <a:rPr lang="en-US" dirty="0"/>
            <a:t>Insights</a:t>
          </a:r>
        </a:p>
      </dgm:t>
    </dgm:pt>
    <dgm:pt modelId="{34AEAB6A-7F9C-4E9F-828A-3A81FFBCEF4F}" type="parTrans" cxnId="{ECCD3F00-7230-4D16-BDF6-34EA2547800F}">
      <dgm:prSet/>
      <dgm:spPr/>
      <dgm:t>
        <a:bodyPr/>
        <a:lstStyle/>
        <a:p>
          <a:endParaRPr lang="en-US"/>
        </a:p>
      </dgm:t>
    </dgm:pt>
    <dgm:pt modelId="{C6B88A68-F500-44B6-B1B0-A45668225FE5}" type="sibTrans" cxnId="{ECCD3F00-7230-4D16-BDF6-34EA2547800F}">
      <dgm:prSet/>
      <dgm:spPr/>
      <dgm:t>
        <a:bodyPr/>
        <a:lstStyle/>
        <a:p>
          <a:endParaRPr lang="en-US"/>
        </a:p>
      </dgm:t>
    </dgm:pt>
    <dgm:pt modelId="{75B74464-300D-46B7-B660-8668E183603A}">
      <dgm:prSet phldrT="[Text]"/>
      <dgm:spPr/>
      <dgm:t>
        <a:bodyPr/>
        <a:lstStyle/>
        <a:p>
          <a:r>
            <a:rPr lang="en-US" dirty="0"/>
            <a:t>The most highly correlated variables (absolutes), according to ‘Pearson’s correlation”, with Attrition are: Overtime, Total working years and Job Level</a:t>
          </a:r>
        </a:p>
      </dgm:t>
    </dgm:pt>
    <dgm:pt modelId="{9E84FF64-99B9-4F8C-8681-EE03DB8F1B53}" type="parTrans" cxnId="{F6AAF03E-6CD8-47B4-813A-20315832CC63}">
      <dgm:prSet/>
      <dgm:spPr/>
      <dgm:t>
        <a:bodyPr/>
        <a:lstStyle/>
        <a:p>
          <a:endParaRPr lang="en-US"/>
        </a:p>
      </dgm:t>
    </dgm:pt>
    <dgm:pt modelId="{33FC7629-25F4-49D6-ACA3-6432758B6217}" type="sibTrans" cxnId="{F6AAF03E-6CD8-47B4-813A-20315832CC63}">
      <dgm:prSet/>
      <dgm:spPr/>
      <dgm:t>
        <a:bodyPr/>
        <a:lstStyle/>
        <a:p>
          <a:endParaRPr lang="en-US"/>
        </a:p>
      </dgm:t>
    </dgm:pt>
    <dgm:pt modelId="{FCD917E5-725C-4AAE-BF32-DCA7399BF4E4}">
      <dgm:prSet phldrT="[Text]"/>
      <dgm:spPr/>
      <dgm:t>
        <a:bodyPr/>
        <a:lstStyle/>
        <a:p>
          <a:r>
            <a:rPr lang="en-US" dirty="0"/>
            <a:t>Attrition was calculated at 16% for the entire company</a:t>
          </a:r>
        </a:p>
      </dgm:t>
    </dgm:pt>
    <dgm:pt modelId="{DFA5A52F-9FAB-45B4-9F91-014D3FAC3321}" type="parTrans" cxnId="{B2E519B0-7EF7-4379-8568-BF320A5AC32A}">
      <dgm:prSet/>
      <dgm:spPr/>
      <dgm:t>
        <a:bodyPr/>
        <a:lstStyle/>
        <a:p>
          <a:endParaRPr lang="en-US"/>
        </a:p>
      </dgm:t>
    </dgm:pt>
    <dgm:pt modelId="{C1B6760B-F9F1-4244-8D1B-CD0296374B5E}" type="sibTrans" cxnId="{B2E519B0-7EF7-4379-8568-BF320A5AC32A}">
      <dgm:prSet/>
      <dgm:spPr/>
      <dgm:t>
        <a:bodyPr/>
        <a:lstStyle/>
        <a:p>
          <a:endParaRPr lang="en-US"/>
        </a:p>
      </dgm:t>
    </dgm:pt>
    <dgm:pt modelId="{52CE6550-B5F0-40A9-9B49-5A9114A56A24}">
      <dgm:prSet phldrT="[Text]"/>
      <dgm:spPr/>
      <dgm:t>
        <a:bodyPr/>
        <a:lstStyle/>
        <a:p>
          <a:r>
            <a:rPr lang="en-US" dirty="0"/>
            <a:t>17 variables are categorical</a:t>
          </a:r>
        </a:p>
      </dgm:t>
    </dgm:pt>
    <dgm:pt modelId="{F0E4DE11-7BAD-46A7-80D5-84C6A5D138E7}" type="parTrans" cxnId="{9737616A-14E0-457B-B297-238D3C0B6AD6}">
      <dgm:prSet/>
      <dgm:spPr/>
      <dgm:t>
        <a:bodyPr/>
        <a:lstStyle/>
        <a:p>
          <a:endParaRPr lang="en-US"/>
        </a:p>
      </dgm:t>
    </dgm:pt>
    <dgm:pt modelId="{5E5C2D5C-3C13-4FEE-B566-EB5D91896EE3}" type="sibTrans" cxnId="{9737616A-14E0-457B-B297-238D3C0B6AD6}">
      <dgm:prSet/>
      <dgm:spPr/>
      <dgm:t>
        <a:bodyPr/>
        <a:lstStyle/>
        <a:p>
          <a:endParaRPr lang="en-US"/>
        </a:p>
      </dgm:t>
    </dgm:pt>
    <dgm:pt modelId="{42BC9CFF-BDD7-4654-81BB-40290BA5FE9A}">
      <dgm:prSet phldrT="[Text]"/>
      <dgm:spPr/>
      <dgm:t>
        <a:bodyPr/>
        <a:lstStyle/>
        <a:p>
          <a:r>
            <a:rPr lang="en-US" dirty="0"/>
            <a:t>Sales Reps, Lab Tech and Research Scientist are the lowest paid, which may explain the high attrition in these specific job roles</a:t>
          </a:r>
        </a:p>
      </dgm:t>
    </dgm:pt>
    <dgm:pt modelId="{C31C1097-3741-4F4D-9797-DD19E4B31FB6}" type="parTrans" cxnId="{C46DA401-401B-494E-8A13-4E42A691F52D}">
      <dgm:prSet/>
      <dgm:spPr/>
      <dgm:t>
        <a:bodyPr/>
        <a:lstStyle/>
        <a:p>
          <a:endParaRPr lang="en-US"/>
        </a:p>
      </dgm:t>
    </dgm:pt>
    <dgm:pt modelId="{9C265A57-A1EA-4A1C-87D5-07571739DE92}" type="sibTrans" cxnId="{C46DA401-401B-494E-8A13-4E42A691F52D}">
      <dgm:prSet/>
      <dgm:spPr/>
      <dgm:t>
        <a:bodyPr/>
        <a:lstStyle/>
        <a:p>
          <a:endParaRPr lang="en-US"/>
        </a:p>
      </dgm:t>
    </dgm:pt>
    <dgm:pt modelId="{409A1B4C-DB0C-43CF-A402-7FD089011B9B}">
      <dgm:prSet phldrT="[Text]"/>
      <dgm:spPr/>
      <dgm:t>
        <a:bodyPr/>
        <a:lstStyle/>
        <a:p>
          <a:r>
            <a:rPr lang="en-US" dirty="0"/>
            <a:t>Larger attrition in younger employees than older employees</a:t>
          </a:r>
        </a:p>
      </dgm:t>
    </dgm:pt>
    <dgm:pt modelId="{F1904B43-89B7-4F3A-BE70-8D22D95212B1}" type="parTrans" cxnId="{9C3D76A9-56FD-4478-A1BF-5A9344999BDB}">
      <dgm:prSet/>
      <dgm:spPr/>
      <dgm:t>
        <a:bodyPr/>
        <a:lstStyle/>
        <a:p>
          <a:endParaRPr lang="en-US"/>
        </a:p>
      </dgm:t>
    </dgm:pt>
    <dgm:pt modelId="{5DBCB4CD-AF26-474D-8600-DBC80604D323}" type="sibTrans" cxnId="{9C3D76A9-56FD-4478-A1BF-5A9344999BDB}">
      <dgm:prSet/>
      <dgm:spPr/>
      <dgm:t>
        <a:bodyPr/>
        <a:lstStyle/>
        <a:p>
          <a:endParaRPr lang="en-US"/>
        </a:p>
      </dgm:t>
    </dgm:pt>
    <dgm:pt modelId="{03A320C2-83B7-4ACB-B2CF-0B98DE19400D}" type="pres">
      <dgm:prSet presAssocID="{B8475966-3411-4F2F-A46B-E63EFF40EB7F}" presName="Name0" presStyleCnt="0">
        <dgm:presLayoutVars>
          <dgm:dir/>
          <dgm:animLvl val="lvl"/>
          <dgm:resizeHandles val="exact"/>
        </dgm:presLayoutVars>
      </dgm:prSet>
      <dgm:spPr/>
    </dgm:pt>
    <dgm:pt modelId="{2F645A36-1930-43FD-927F-1A00C2C9D4F4}" type="pres">
      <dgm:prSet presAssocID="{FB7F220A-6D49-43E4-AC18-789A20BF1CBA}" presName="composite" presStyleCnt="0"/>
      <dgm:spPr/>
    </dgm:pt>
    <dgm:pt modelId="{0B723347-79B0-48FB-B54C-3C4A532B30CB}" type="pres">
      <dgm:prSet presAssocID="{FB7F220A-6D49-43E4-AC18-789A20BF1CB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67101B3-5067-4F11-8B23-4F2BCB3219D2}" type="pres">
      <dgm:prSet presAssocID="{FB7F220A-6D49-43E4-AC18-789A20BF1CBA}" presName="desTx" presStyleLbl="alignAccFollowNode1" presStyleIdx="0" presStyleCnt="3">
        <dgm:presLayoutVars>
          <dgm:bulletEnabled val="1"/>
        </dgm:presLayoutVars>
      </dgm:prSet>
      <dgm:spPr/>
    </dgm:pt>
    <dgm:pt modelId="{838164B2-1A57-4F30-9F5B-003F921D75E0}" type="pres">
      <dgm:prSet presAssocID="{8ADE73A4-3F68-49AA-A1D1-DFD009521484}" presName="space" presStyleCnt="0"/>
      <dgm:spPr/>
    </dgm:pt>
    <dgm:pt modelId="{4CA021DA-61DE-450A-89F4-1536347BD6F6}" type="pres">
      <dgm:prSet presAssocID="{B2FB97FA-9D53-490F-B867-491BE6E65465}" presName="composite" presStyleCnt="0"/>
      <dgm:spPr/>
    </dgm:pt>
    <dgm:pt modelId="{CE6E3086-6048-4023-9BFD-357202C925D7}" type="pres">
      <dgm:prSet presAssocID="{B2FB97FA-9D53-490F-B867-491BE6E6546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6683CB1-3F21-4FC6-BE2B-30D5BC09E500}" type="pres">
      <dgm:prSet presAssocID="{B2FB97FA-9D53-490F-B867-491BE6E65465}" presName="desTx" presStyleLbl="alignAccFollowNode1" presStyleIdx="1" presStyleCnt="3">
        <dgm:presLayoutVars>
          <dgm:bulletEnabled val="1"/>
        </dgm:presLayoutVars>
      </dgm:prSet>
      <dgm:spPr/>
    </dgm:pt>
    <dgm:pt modelId="{11C350A1-E246-468C-924B-A43FCB42727C}" type="pres">
      <dgm:prSet presAssocID="{C6B88A68-F500-44B6-B1B0-A45668225FE5}" presName="space" presStyleCnt="0"/>
      <dgm:spPr/>
    </dgm:pt>
    <dgm:pt modelId="{4F8F0BF2-746E-46B3-99F5-E8A8EC05F586}" type="pres">
      <dgm:prSet presAssocID="{89F20FF5-E13E-415E-BD98-4ADB5133959F}" presName="composite" presStyleCnt="0"/>
      <dgm:spPr/>
    </dgm:pt>
    <dgm:pt modelId="{D21FF0A0-57F6-4D4A-88C5-52BDC01CAF5C}" type="pres">
      <dgm:prSet presAssocID="{89F20FF5-E13E-415E-BD98-4ADB5133959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EA6EC88-4256-4709-A590-D32E64F7AFA7}" type="pres">
      <dgm:prSet presAssocID="{89F20FF5-E13E-415E-BD98-4ADB5133959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CCD3F00-7230-4D16-BDF6-34EA2547800F}" srcId="{B8475966-3411-4F2F-A46B-E63EFF40EB7F}" destId="{B2FB97FA-9D53-490F-B867-491BE6E65465}" srcOrd="1" destOrd="0" parTransId="{34AEAB6A-7F9C-4E9F-828A-3A81FFBCEF4F}" sibTransId="{C6B88A68-F500-44B6-B1B0-A45668225FE5}"/>
    <dgm:cxn modelId="{C46DA401-401B-494E-8A13-4E42A691F52D}" srcId="{B2FB97FA-9D53-490F-B867-491BE6E65465}" destId="{42BC9CFF-BDD7-4654-81BB-40290BA5FE9A}" srcOrd="1" destOrd="0" parTransId="{C31C1097-3741-4F4D-9797-DD19E4B31FB6}" sibTransId="{9C265A57-A1EA-4A1C-87D5-07571739DE92}"/>
    <dgm:cxn modelId="{A5FC1B11-7E2A-40C1-A24A-718864A98389}" type="presOf" srcId="{190558E6-E8C3-4183-AC24-BF337432A697}" destId="{5EA6EC88-4256-4709-A590-D32E64F7AFA7}" srcOrd="0" destOrd="2" presId="urn:microsoft.com/office/officeart/2005/8/layout/hList1"/>
    <dgm:cxn modelId="{8D245D12-CB67-4C93-9880-DBB5A409D55B}" type="presOf" srcId="{89F20FF5-E13E-415E-BD98-4ADB5133959F}" destId="{D21FF0A0-57F6-4D4A-88C5-52BDC01CAF5C}" srcOrd="0" destOrd="0" presId="urn:microsoft.com/office/officeart/2005/8/layout/hList1"/>
    <dgm:cxn modelId="{B734A919-E0A3-4664-B8EE-429B19F35DD9}" srcId="{FB7F220A-6D49-43E4-AC18-789A20BF1CBA}" destId="{8C412012-9ADF-42F6-AE7A-4E26961D9E49}" srcOrd="1" destOrd="0" parTransId="{4BE9262B-3F05-49D5-AE0B-BAD72C5A289C}" sibTransId="{909C21F4-9EB0-45E7-B641-708844217DE6}"/>
    <dgm:cxn modelId="{777EC31A-AF78-46C7-B184-7329DBD381C4}" type="presOf" srcId="{D7DCCAAF-1A65-42AF-B4D8-A6AB5AEEEA1F}" destId="{467101B3-5067-4F11-8B23-4F2BCB3219D2}" srcOrd="0" destOrd="2" presId="urn:microsoft.com/office/officeart/2005/8/layout/hList1"/>
    <dgm:cxn modelId="{46793C29-4542-4C19-A802-33D7BA874A98}" type="presOf" srcId="{FCD917E5-725C-4AAE-BF32-DCA7399BF4E4}" destId="{467101B3-5067-4F11-8B23-4F2BCB3219D2}" srcOrd="0" destOrd="4" presId="urn:microsoft.com/office/officeart/2005/8/layout/hList1"/>
    <dgm:cxn modelId="{93116239-A827-4E32-B555-098FBB95C428}" type="presOf" srcId="{B2FB97FA-9D53-490F-B867-491BE6E65465}" destId="{CE6E3086-6048-4023-9BFD-357202C925D7}" srcOrd="0" destOrd="0" presId="urn:microsoft.com/office/officeart/2005/8/layout/hList1"/>
    <dgm:cxn modelId="{F6AAF03E-6CD8-47B4-813A-20315832CC63}" srcId="{B2FB97FA-9D53-490F-B867-491BE6E65465}" destId="{75B74464-300D-46B7-B660-8668E183603A}" srcOrd="0" destOrd="0" parTransId="{9E84FF64-99B9-4F8C-8681-EE03DB8F1B53}" sibTransId="{33FC7629-25F4-49D6-ACA3-6432758B6217}"/>
    <dgm:cxn modelId="{1252A45C-4189-4030-87C7-572E4645826B}" type="presOf" srcId="{75B74464-300D-46B7-B660-8668E183603A}" destId="{86683CB1-3F21-4FC6-BE2B-30D5BC09E500}" srcOrd="0" destOrd="0" presId="urn:microsoft.com/office/officeart/2005/8/layout/hList1"/>
    <dgm:cxn modelId="{2E2FF15E-086D-495B-A364-36375C8E3F1C}" type="presOf" srcId="{803A50E3-4D0D-49F0-9A6A-97A4290FB10A}" destId="{467101B3-5067-4F11-8B23-4F2BCB3219D2}" srcOrd="0" destOrd="0" presId="urn:microsoft.com/office/officeart/2005/8/layout/hList1"/>
    <dgm:cxn modelId="{BAAAA960-1497-443F-9801-28A9EF293DA0}" type="presOf" srcId="{52CE6550-B5F0-40A9-9B49-5A9114A56A24}" destId="{467101B3-5067-4F11-8B23-4F2BCB3219D2}" srcOrd="0" destOrd="3" presId="urn:microsoft.com/office/officeart/2005/8/layout/hList1"/>
    <dgm:cxn modelId="{02F55662-E48B-44A1-AD08-DADA06CED32F}" srcId="{89F20FF5-E13E-415E-BD98-4ADB5133959F}" destId="{6671D40E-40D8-447F-B5A8-2380B8DFC083}" srcOrd="1" destOrd="0" parTransId="{7BEA1F57-9FBB-46DF-AECC-F613155CCB05}" sibTransId="{C1607CB7-25E5-4842-9BAF-6BFC53C3E001}"/>
    <dgm:cxn modelId="{98A38967-EB4C-4AFC-BA4D-DED93B53669B}" type="presOf" srcId="{8C412012-9ADF-42F6-AE7A-4E26961D9E49}" destId="{467101B3-5067-4F11-8B23-4F2BCB3219D2}" srcOrd="0" destOrd="1" presId="urn:microsoft.com/office/officeart/2005/8/layout/hList1"/>
    <dgm:cxn modelId="{1CC5D349-2A11-45CC-870A-67A8FA1B93B4}" type="presOf" srcId="{409A1B4C-DB0C-43CF-A402-7FD089011B9B}" destId="{86683CB1-3F21-4FC6-BE2B-30D5BC09E500}" srcOrd="0" destOrd="2" presId="urn:microsoft.com/office/officeart/2005/8/layout/hList1"/>
    <dgm:cxn modelId="{9737616A-14E0-457B-B297-238D3C0B6AD6}" srcId="{FB7F220A-6D49-43E4-AC18-789A20BF1CBA}" destId="{52CE6550-B5F0-40A9-9B49-5A9114A56A24}" srcOrd="3" destOrd="0" parTransId="{F0E4DE11-7BAD-46A7-80D5-84C6A5D138E7}" sibTransId="{5E5C2D5C-3C13-4FEE-B566-EB5D91896EE3}"/>
    <dgm:cxn modelId="{D052AF4D-8199-44CE-B7A5-AA2F8FAEC0B2}" type="presOf" srcId="{6671D40E-40D8-447F-B5A8-2380B8DFC083}" destId="{5EA6EC88-4256-4709-A590-D32E64F7AFA7}" srcOrd="0" destOrd="1" presId="urn:microsoft.com/office/officeart/2005/8/layout/hList1"/>
    <dgm:cxn modelId="{45DC824F-DAE4-4CCE-95E3-3F528A620C05}" type="presOf" srcId="{FB7F220A-6D49-43E4-AC18-789A20BF1CBA}" destId="{0B723347-79B0-48FB-B54C-3C4A532B30CB}" srcOrd="0" destOrd="0" presId="urn:microsoft.com/office/officeart/2005/8/layout/hList1"/>
    <dgm:cxn modelId="{55B9E681-DB1E-463A-AE5A-CE9549AB55BF}" type="presOf" srcId="{F9246AD8-B0A9-4805-9A76-8F3822C0ABD0}" destId="{5EA6EC88-4256-4709-A590-D32E64F7AFA7}" srcOrd="0" destOrd="0" presId="urn:microsoft.com/office/officeart/2005/8/layout/hList1"/>
    <dgm:cxn modelId="{14DAA888-4582-4290-98BF-BA1FE3863E20}" srcId="{B8475966-3411-4F2F-A46B-E63EFF40EB7F}" destId="{89F20FF5-E13E-415E-BD98-4ADB5133959F}" srcOrd="2" destOrd="0" parTransId="{28C7DD42-0A48-438E-B99C-85C12E95D81F}" sibTransId="{44253313-6C72-4659-BA4E-3A78B2D1E7CE}"/>
    <dgm:cxn modelId="{BA09B88C-9182-4891-8C06-6356420E156B}" srcId="{89F20FF5-E13E-415E-BD98-4ADB5133959F}" destId="{F9246AD8-B0A9-4805-9A76-8F3822C0ABD0}" srcOrd="0" destOrd="0" parTransId="{96EDE5C5-F6F0-42AC-ADB4-F399A5F36F19}" sibTransId="{89CBC5B3-D209-4218-A6F2-B937B99D32E0}"/>
    <dgm:cxn modelId="{24E15C9D-9287-473F-B975-C3FFD61E654D}" srcId="{89F20FF5-E13E-415E-BD98-4ADB5133959F}" destId="{190558E6-E8C3-4183-AC24-BF337432A697}" srcOrd="2" destOrd="0" parTransId="{E86391BC-1E40-4F2D-A803-D605DC418390}" sibTransId="{58356A0C-9FB6-4CB0-BB3C-66DD5711D85D}"/>
    <dgm:cxn modelId="{9C3D76A9-56FD-4478-A1BF-5A9344999BDB}" srcId="{B2FB97FA-9D53-490F-B867-491BE6E65465}" destId="{409A1B4C-DB0C-43CF-A402-7FD089011B9B}" srcOrd="2" destOrd="0" parTransId="{F1904B43-89B7-4F3A-BE70-8D22D95212B1}" sibTransId="{5DBCB4CD-AF26-474D-8600-DBC80604D323}"/>
    <dgm:cxn modelId="{B2E519B0-7EF7-4379-8568-BF320A5AC32A}" srcId="{FB7F220A-6D49-43E4-AC18-789A20BF1CBA}" destId="{FCD917E5-725C-4AAE-BF32-DCA7399BF4E4}" srcOrd="4" destOrd="0" parTransId="{DFA5A52F-9FAB-45B4-9F91-014D3FAC3321}" sibTransId="{C1B6760B-F9F1-4244-8D1B-CD0296374B5E}"/>
    <dgm:cxn modelId="{6CF311B4-0773-43A7-9664-73B22F6BAB0D}" srcId="{FB7F220A-6D49-43E4-AC18-789A20BF1CBA}" destId="{803A50E3-4D0D-49F0-9A6A-97A4290FB10A}" srcOrd="0" destOrd="0" parTransId="{F05DB40F-EA56-42B7-8EA2-CE13D9BE7F68}" sibTransId="{C4B55EBA-45CC-4B0E-B3F6-712123A011B2}"/>
    <dgm:cxn modelId="{049F34BD-41B7-49B1-9561-9577099BB59C}" srcId="{FB7F220A-6D49-43E4-AC18-789A20BF1CBA}" destId="{D7DCCAAF-1A65-42AF-B4D8-A6AB5AEEEA1F}" srcOrd="2" destOrd="0" parTransId="{A44EAFDE-4FA6-4104-9CCC-26C949689BB3}" sibTransId="{D69713E9-710A-462D-B834-AA34DB287E85}"/>
    <dgm:cxn modelId="{5C30CDC9-ED0E-45C7-AE7E-8A00A5B493C1}" type="presOf" srcId="{42BC9CFF-BDD7-4654-81BB-40290BA5FE9A}" destId="{86683CB1-3F21-4FC6-BE2B-30D5BC09E500}" srcOrd="0" destOrd="1" presId="urn:microsoft.com/office/officeart/2005/8/layout/hList1"/>
    <dgm:cxn modelId="{4EE42ADC-7855-4705-82C6-8E3292C48ED9}" srcId="{B8475966-3411-4F2F-A46B-E63EFF40EB7F}" destId="{FB7F220A-6D49-43E4-AC18-789A20BF1CBA}" srcOrd="0" destOrd="0" parTransId="{47409505-BF58-47FC-B36D-24870B561EAE}" sibTransId="{8ADE73A4-3F68-49AA-A1D1-DFD009521484}"/>
    <dgm:cxn modelId="{7F1B1DF5-96AE-40FA-B621-88711D81D2B4}" type="presOf" srcId="{B8475966-3411-4F2F-A46B-E63EFF40EB7F}" destId="{03A320C2-83B7-4ACB-B2CF-0B98DE19400D}" srcOrd="0" destOrd="0" presId="urn:microsoft.com/office/officeart/2005/8/layout/hList1"/>
    <dgm:cxn modelId="{7AE1BA18-D040-41CA-B108-CE0D9CA50F22}" type="presParOf" srcId="{03A320C2-83B7-4ACB-B2CF-0B98DE19400D}" destId="{2F645A36-1930-43FD-927F-1A00C2C9D4F4}" srcOrd="0" destOrd="0" presId="urn:microsoft.com/office/officeart/2005/8/layout/hList1"/>
    <dgm:cxn modelId="{F5700EC6-4427-45EE-821B-510B3CF3D1A7}" type="presParOf" srcId="{2F645A36-1930-43FD-927F-1A00C2C9D4F4}" destId="{0B723347-79B0-48FB-B54C-3C4A532B30CB}" srcOrd="0" destOrd="0" presId="urn:microsoft.com/office/officeart/2005/8/layout/hList1"/>
    <dgm:cxn modelId="{6B28E5A9-052B-41DC-94E0-86420CEB151F}" type="presParOf" srcId="{2F645A36-1930-43FD-927F-1A00C2C9D4F4}" destId="{467101B3-5067-4F11-8B23-4F2BCB3219D2}" srcOrd="1" destOrd="0" presId="urn:microsoft.com/office/officeart/2005/8/layout/hList1"/>
    <dgm:cxn modelId="{D99AF375-0687-4A3E-B924-06E0C9E657C4}" type="presParOf" srcId="{03A320C2-83B7-4ACB-B2CF-0B98DE19400D}" destId="{838164B2-1A57-4F30-9F5B-003F921D75E0}" srcOrd="1" destOrd="0" presId="urn:microsoft.com/office/officeart/2005/8/layout/hList1"/>
    <dgm:cxn modelId="{2E32A167-E5CB-480F-B5D4-12C7179D01EC}" type="presParOf" srcId="{03A320C2-83B7-4ACB-B2CF-0B98DE19400D}" destId="{4CA021DA-61DE-450A-89F4-1536347BD6F6}" srcOrd="2" destOrd="0" presId="urn:microsoft.com/office/officeart/2005/8/layout/hList1"/>
    <dgm:cxn modelId="{9E3ADBD6-B8C2-4477-AE70-889CB35854C7}" type="presParOf" srcId="{4CA021DA-61DE-450A-89F4-1536347BD6F6}" destId="{CE6E3086-6048-4023-9BFD-357202C925D7}" srcOrd="0" destOrd="0" presId="urn:microsoft.com/office/officeart/2005/8/layout/hList1"/>
    <dgm:cxn modelId="{87BD713A-7335-4FFC-8E68-B9E7A86C57EE}" type="presParOf" srcId="{4CA021DA-61DE-450A-89F4-1536347BD6F6}" destId="{86683CB1-3F21-4FC6-BE2B-30D5BC09E500}" srcOrd="1" destOrd="0" presId="urn:microsoft.com/office/officeart/2005/8/layout/hList1"/>
    <dgm:cxn modelId="{1B47F5CF-36BE-481E-ACD6-59449FC647B5}" type="presParOf" srcId="{03A320C2-83B7-4ACB-B2CF-0B98DE19400D}" destId="{11C350A1-E246-468C-924B-A43FCB42727C}" srcOrd="3" destOrd="0" presId="urn:microsoft.com/office/officeart/2005/8/layout/hList1"/>
    <dgm:cxn modelId="{5DE454F2-8092-407B-994D-7C20924AB1A9}" type="presParOf" srcId="{03A320C2-83B7-4ACB-B2CF-0B98DE19400D}" destId="{4F8F0BF2-746E-46B3-99F5-E8A8EC05F586}" srcOrd="4" destOrd="0" presId="urn:microsoft.com/office/officeart/2005/8/layout/hList1"/>
    <dgm:cxn modelId="{BAB1299B-B1BD-49D4-8B23-2189858E2CEB}" type="presParOf" srcId="{4F8F0BF2-746E-46B3-99F5-E8A8EC05F586}" destId="{D21FF0A0-57F6-4D4A-88C5-52BDC01CAF5C}" srcOrd="0" destOrd="0" presId="urn:microsoft.com/office/officeart/2005/8/layout/hList1"/>
    <dgm:cxn modelId="{6297A3DC-273A-416A-914B-5B3CF4F4537B}" type="presParOf" srcId="{4F8F0BF2-746E-46B3-99F5-E8A8EC05F586}" destId="{5EA6EC88-4256-4709-A590-D32E64F7AFA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8571A-BFB6-46A9-B4E8-0DF1A0FF52BF}">
      <dsp:nvSpPr>
        <dsp:cNvPr id="0" name=""/>
        <dsp:cNvSpPr/>
      </dsp:nvSpPr>
      <dsp:spPr>
        <a:xfrm>
          <a:off x="0" y="761001"/>
          <a:ext cx="11106519" cy="979170"/>
        </a:xfrm>
        <a:prstGeom prst="notched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96C2F7-F689-4D19-931D-F2FE14149D95}">
      <dsp:nvSpPr>
        <dsp:cNvPr id="0" name=""/>
        <dsp:cNvSpPr/>
      </dsp:nvSpPr>
      <dsp:spPr>
        <a:xfrm>
          <a:off x="2806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Explore: Attrition vs All Variables</a:t>
          </a:r>
        </a:p>
      </dsp:txBody>
      <dsp:txXfrm>
        <a:off x="2806" y="0"/>
        <a:ext cx="1062792" cy="979170"/>
      </dsp:txXfrm>
    </dsp:sp>
    <dsp:sp modelId="{D72202B6-F3D5-437D-BBC8-F5793AAD689A}">
      <dsp:nvSpPr>
        <dsp:cNvPr id="0" name=""/>
        <dsp:cNvSpPr/>
      </dsp:nvSpPr>
      <dsp:spPr>
        <a:xfrm>
          <a:off x="411806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016ABD-C55B-42C1-8945-E65EF12F3F27}">
      <dsp:nvSpPr>
        <dsp:cNvPr id="0" name=""/>
        <dsp:cNvSpPr/>
      </dsp:nvSpPr>
      <dsp:spPr>
        <a:xfrm>
          <a:off x="1118739" y="1468755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Try to find important variables and relevant trends</a:t>
          </a:r>
        </a:p>
      </dsp:txBody>
      <dsp:txXfrm>
        <a:off x="1118739" y="1468755"/>
        <a:ext cx="1062792" cy="979170"/>
      </dsp:txXfrm>
    </dsp:sp>
    <dsp:sp modelId="{5E2F88AE-CAD1-4213-BEA0-D664AAECC45D}">
      <dsp:nvSpPr>
        <dsp:cNvPr id="0" name=""/>
        <dsp:cNvSpPr/>
      </dsp:nvSpPr>
      <dsp:spPr>
        <a:xfrm>
          <a:off x="1527739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37112"/>
                <a:satOff val="-2439"/>
                <a:lumOff val="3751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37112"/>
                <a:satOff val="-2439"/>
                <a:lumOff val="375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81F9EC-67B3-4347-A798-4D2456BF92D1}">
      <dsp:nvSpPr>
        <dsp:cNvPr id="0" name=""/>
        <dsp:cNvSpPr/>
      </dsp:nvSpPr>
      <dsp:spPr>
        <a:xfrm>
          <a:off x="2234671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Clean and transform the information to a numeric data set</a:t>
          </a:r>
        </a:p>
      </dsp:txBody>
      <dsp:txXfrm>
        <a:off x="2234671" y="0"/>
        <a:ext cx="1062792" cy="979170"/>
      </dsp:txXfrm>
    </dsp:sp>
    <dsp:sp modelId="{322FBB99-0305-4278-91BF-249163901D19}">
      <dsp:nvSpPr>
        <dsp:cNvPr id="0" name=""/>
        <dsp:cNvSpPr/>
      </dsp:nvSpPr>
      <dsp:spPr>
        <a:xfrm>
          <a:off x="2643672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74224"/>
                <a:satOff val="-4878"/>
                <a:lumOff val="7502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74224"/>
                <a:satOff val="-4878"/>
                <a:lumOff val="750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B8544A-1AA9-47EC-AC7F-4BF3F1A496BD}">
      <dsp:nvSpPr>
        <dsp:cNvPr id="0" name=""/>
        <dsp:cNvSpPr/>
      </dsp:nvSpPr>
      <dsp:spPr>
        <a:xfrm>
          <a:off x="3350604" y="1468755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Evaluate Prediction Models against requirements</a:t>
          </a:r>
        </a:p>
      </dsp:txBody>
      <dsp:txXfrm>
        <a:off x="3350604" y="1468755"/>
        <a:ext cx="1062792" cy="979170"/>
      </dsp:txXfrm>
    </dsp:sp>
    <dsp:sp modelId="{33B9820F-3B12-4988-88F8-C96B06CB521E}">
      <dsp:nvSpPr>
        <dsp:cNvPr id="0" name=""/>
        <dsp:cNvSpPr/>
      </dsp:nvSpPr>
      <dsp:spPr>
        <a:xfrm>
          <a:off x="3759604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11336"/>
                <a:satOff val="-7316"/>
                <a:lumOff val="11253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111336"/>
                <a:satOff val="-7316"/>
                <a:lumOff val="1125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FD1217-59B0-4FA5-93DC-F6EA7F188337}">
      <dsp:nvSpPr>
        <dsp:cNvPr id="0" name=""/>
        <dsp:cNvSpPr/>
      </dsp:nvSpPr>
      <dsp:spPr>
        <a:xfrm>
          <a:off x="4466537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Split data set into training and data set</a:t>
          </a:r>
        </a:p>
      </dsp:txBody>
      <dsp:txXfrm>
        <a:off x="4466537" y="0"/>
        <a:ext cx="1062792" cy="979170"/>
      </dsp:txXfrm>
    </dsp:sp>
    <dsp:sp modelId="{ADE4BE6A-2D17-4982-B02C-0BF9FED79BA5}">
      <dsp:nvSpPr>
        <dsp:cNvPr id="0" name=""/>
        <dsp:cNvSpPr/>
      </dsp:nvSpPr>
      <dsp:spPr>
        <a:xfrm>
          <a:off x="4875537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48448"/>
                <a:satOff val="-9755"/>
                <a:lumOff val="15003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148448"/>
                <a:satOff val="-9755"/>
                <a:lumOff val="1500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4C354-1096-404A-9BA5-AA3A1FBA278A}">
      <dsp:nvSpPr>
        <dsp:cNvPr id="0" name=""/>
        <dsp:cNvSpPr/>
      </dsp:nvSpPr>
      <dsp:spPr>
        <a:xfrm>
          <a:off x="5582469" y="1468755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Create model and Reduced Model</a:t>
          </a:r>
        </a:p>
      </dsp:txBody>
      <dsp:txXfrm>
        <a:off x="5582469" y="1468755"/>
        <a:ext cx="1062792" cy="979170"/>
      </dsp:txXfrm>
    </dsp:sp>
    <dsp:sp modelId="{8D5A1485-B0E1-4493-ABDA-97E3C112481D}">
      <dsp:nvSpPr>
        <dsp:cNvPr id="0" name=""/>
        <dsp:cNvSpPr/>
      </dsp:nvSpPr>
      <dsp:spPr>
        <a:xfrm>
          <a:off x="5991469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85560"/>
                <a:satOff val="-12194"/>
                <a:lumOff val="18754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185560"/>
                <a:satOff val="-12194"/>
                <a:lumOff val="1875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39A834-A255-4C41-9056-F2D4C17CF2C5}">
      <dsp:nvSpPr>
        <dsp:cNvPr id="0" name=""/>
        <dsp:cNvSpPr/>
      </dsp:nvSpPr>
      <dsp:spPr>
        <a:xfrm>
          <a:off x="6698402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Create Predictions using testing data set</a:t>
          </a:r>
        </a:p>
      </dsp:txBody>
      <dsp:txXfrm>
        <a:off x="6698402" y="0"/>
        <a:ext cx="1062792" cy="979170"/>
      </dsp:txXfrm>
    </dsp:sp>
    <dsp:sp modelId="{15D7F23E-1606-4197-ACD8-C7096C3ACC6D}">
      <dsp:nvSpPr>
        <dsp:cNvPr id="0" name=""/>
        <dsp:cNvSpPr/>
      </dsp:nvSpPr>
      <dsp:spPr>
        <a:xfrm>
          <a:off x="7107402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22672"/>
                <a:satOff val="-14633"/>
                <a:lumOff val="22505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222672"/>
                <a:satOff val="-14633"/>
                <a:lumOff val="2250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35AFBD-7643-4AF9-8097-56019F9DCCE5}">
      <dsp:nvSpPr>
        <dsp:cNvPr id="0" name=""/>
        <dsp:cNvSpPr/>
      </dsp:nvSpPr>
      <dsp:spPr>
        <a:xfrm>
          <a:off x="7814334" y="1468755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Cross validation with testing data set</a:t>
          </a:r>
        </a:p>
      </dsp:txBody>
      <dsp:txXfrm>
        <a:off x="7814334" y="1468755"/>
        <a:ext cx="1062792" cy="979170"/>
      </dsp:txXfrm>
    </dsp:sp>
    <dsp:sp modelId="{3D030876-69DA-4FE4-B48C-A91ADA6223C6}">
      <dsp:nvSpPr>
        <dsp:cNvPr id="0" name=""/>
        <dsp:cNvSpPr/>
      </dsp:nvSpPr>
      <dsp:spPr>
        <a:xfrm>
          <a:off x="8223335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59784"/>
                <a:satOff val="-17071"/>
                <a:lumOff val="26256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259784"/>
                <a:satOff val="-17071"/>
                <a:lumOff val="2625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F817A1-C5DF-465F-BC50-3887AEBC6766}">
      <dsp:nvSpPr>
        <dsp:cNvPr id="0" name=""/>
        <dsp:cNvSpPr/>
      </dsp:nvSpPr>
      <dsp:spPr>
        <a:xfrm>
          <a:off x="8930267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Study Results</a:t>
          </a:r>
        </a:p>
      </dsp:txBody>
      <dsp:txXfrm>
        <a:off x="8930267" y="0"/>
        <a:ext cx="1062792" cy="979170"/>
      </dsp:txXfrm>
    </dsp:sp>
    <dsp:sp modelId="{5D5E8DFA-C608-4102-8590-F213CDD42F61}">
      <dsp:nvSpPr>
        <dsp:cNvPr id="0" name=""/>
        <dsp:cNvSpPr/>
      </dsp:nvSpPr>
      <dsp:spPr>
        <a:xfrm>
          <a:off x="9339267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96895"/>
                <a:satOff val="-19510"/>
                <a:lumOff val="30007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296895"/>
                <a:satOff val="-19510"/>
                <a:lumOff val="3000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23347-79B0-48FB-B54C-3C4A532B30CB}">
      <dsp:nvSpPr>
        <dsp:cNvPr id="0" name=""/>
        <dsp:cNvSpPr/>
      </dsp:nvSpPr>
      <dsp:spPr>
        <a:xfrm>
          <a:off x="3446" y="190803"/>
          <a:ext cx="3360586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Set</a:t>
          </a:r>
        </a:p>
      </dsp:txBody>
      <dsp:txXfrm>
        <a:off x="3446" y="190803"/>
        <a:ext cx="3360586" cy="489600"/>
      </dsp:txXfrm>
    </dsp:sp>
    <dsp:sp modelId="{467101B3-5067-4F11-8B23-4F2BCB3219D2}">
      <dsp:nvSpPr>
        <dsp:cNvPr id="0" name=""/>
        <dsp:cNvSpPr/>
      </dsp:nvSpPr>
      <dsp:spPr>
        <a:xfrm>
          <a:off x="3446" y="680403"/>
          <a:ext cx="3360586" cy="30332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1,470 observations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Data set contains 32 variables (including attrition)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The data set contains discrete, continuous and categorical variables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17 variables are categorical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Attrition was calculated at 16% for the entire company</a:t>
          </a:r>
        </a:p>
      </dsp:txBody>
      <dsp:txXfrm>
        <a:off x="3446" y="680403"/>
        <a:ext cx="3360586" cy="3033224"/>
      </dsp:txXfrm>
    </dsp:sp>
    <dsp:sp modelId="{CE6E3086-6048-4023-9BFD-357202C925D7}">
      <dsp:nvSpPr>
        <dsp:cNvPr id="0" name=""/>
        <dsp:cNvSpPr/>
      </dsp:nvSpPr>
      <dsp:spPr>
        <a:xfrm>
          <a:off x="3834514" y="190803"/>
          <a:ext cx="3360586" cy="489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Insights</a:t>
          </a:r>
        </a:p>
      </dsp:txBody>
      <dsp:txXfrm>
        <a:off x="3834514" y="190803"/>
        <a:ext cx="3360586" cy="489600"/>
      </dsp:txXfrm>
    </dsp:sp>
    <dsp:sp modelId="{86683CB1-3F21-4FC6-BE2B-30D5BC09E500}">
      <dsp:nvSpPr>
        <dsp:cNvPr id="0" name=""/>
        <dsp:cNvSpPr/>
      </dsp:nvSpPr>
      <dsp:spPr>
        <a:xfrm>
          <a:off x="3834514" y="680403"/>
          <a:ext cx="3360586" cy="303322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The most highly correlated variables (absolutes), according to ‘Pearson’s correlation”, with Attrition are: Overtime, Total working years and Job Level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Sales Reps, Lab Tech and Research Scientist are the lowest paid, which may explain the high attrition in these specific job roles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Larger attrition in younger employees than older employees</a:t>
          </a:r>
        </a:p>
      </dsp:txBody>
      <dsp:txXfrm>
        <a:off x="3834514" y="680403"/>
        <a:ext cx="3360586" cy="3033224"/>
      </dsp:txXfrm>
    </dsp:sp>
    <dsp:sp modelId="{D21FF0A0-57F6-4D4A-88C5-52BDC01CAF5C}">
      <dsp:nvSpPr>
        <dsp:cNvPr id="0" name=""/>
        <dsp:cNvSpPr/>
      </dsp:nvSpPr>
      <dsp:spPr>
        <a:xfrm>
          <a:off x="7665583" y="190803"/>
          <a:ext cx="3360586" cy="489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Prediction Model</a:t>
          </a:r>
        </a:p>
      </dsp:txBody>
      <dsp:txXfrm>
        <a:off x="7665583" y="190803"/>
        <a:ext cx="3360586" cy="489600"/>
      </dsp:txXfrm>
    </dsp:sp>
    <dsp:sp modelId="{5EA6EC88-4256-4709-A590-D32E64F7AFA7}">
      <dsp:nvSpPr>
        <dsp:cNvPr id="0" name=""/>
        <dsp:cNvSpPr/>
      </dsp:nvSpPr>
      <dsp:spPr>
        <a:xfrm>
          <a:off x="7665583" y="680403"/>
          <a:ext cx="3360586" cy="303322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solidFill>
                <a:schemeClr val="accent6"/>
              </a:solidFill>
            </a:rPr>
            <a:t>Logistic Regression Model</a:t>
          </a:r>
          <a:r>
            <a:rPr lang="en-US" sz="1700" kern="1200" dirty="0"/>
            <a:t> met all the data set requirements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87% accuracy when cross validation was performed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The most statistically significant variables in the model are: Over Time – Yes, Job Satisfaction – 4, Marital Status – Single, Environment Satisfaction - 4,  Years Since Last Promotion</a:t>
          </a:r>
        </a:p>
      </dsp:txBody>
      <dsp:txXfrm>
        <a:off x="7665583" y="680403"/>
        <a:ext cx="3360586" cy="3033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BBDA9-00D3-4ABB-A2C2-7F9B3CD25872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20B5B-F85A-4AD1-94B7-E3315E48E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20B5B-F85A-4AD1-94B7-E3315E48E2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20B5B-F85A-4AD1-94B7-E3315E48E2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6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20B5B-F85A-4AD1-94B7-E3315E48E2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74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models can predict attrition given our data set. Selected the logistic regression analysis.</a:t>
            </a:r>
          </a:p>
          <a:p>
            <a:endParaRPr lang="en-US" dirty="0"/>
          </a:p>
          <a:p>
            <a:r>
              <a:rPr lang="en-US" dirty="0"/>
              <a:t>Both LRA and F/B/S methods are probability models. Only LDA is a machine learning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20B5B-F85A-4AD1-94B7-E3315E48E2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2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6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8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25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B0EBA21-4A0C-480C-9AD1-52E245FD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82" y="296352"/>
            <a:ext cx="9720072" cy="846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5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7712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32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3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3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6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5982" y="606555"/>
            <a:ext cx="11300036" cy="7454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4764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02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6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749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3932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cyberkoolman/msds.6306.case.study.2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yberkoolman/msds.6306.case.study.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C081-3507-47B6-8931-5F3AC04F3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2 – MSDS 6306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9872B-DC82-4981-80BB-2166811F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Jonathan Flores, Melissa </a:t>
            </a:r>
            <a:r>
              <a:rPr lang="en-US" dirty="0" err="1"/>
              <a:t>Luzardo</a:t>
            </a:r>
            <a:r>
              <a:rPr lang="en-US" dirty="0"/>
              <a:t> and Randy Park</a:t>
            </a:r>
          </a:p>
        </p:txBody>
      </p:sp>
    </p:spTree>
    <p:extLst>
      <p:ext uri="{BB962C8B-B14F-4D97-AF65-F5344CB8AC3E}">
        <p14:creationId xmlns:p14="http://schemas.microsoft.com/office/powerpoint/2010/main" val="3570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05E7-DBAD-46FE-9ECE-04947C45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analysis – final Reduced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998220-C407-4191-AB11-3494F8999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59340"/>
              </p:ext>
            </p:extLst>
          </p:nvPr>
        </p:nvGraphicFramePr>
        <p:xfrm>
          <a:off x="1724919" y="2874732"/>
          <a:ext cx="3262718" cy="33832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701927">
                  <a:extLst>
                    <a:ext uri="{9D8B030D-6E8A-4147-A177-3AD203B41FA5}">
                      <a16:colId xmlns:a16="http://schemas.microsoft.com/office/drawing/2014/main" val="2140873009"/>
                    </a:ext>
                  </a:extLst>
                </a:gridCol>
                <a:gridCol w="684367">
                  <a:extLst>
                    <a:ext uri="{9D8B030D-6E8A-4147-A177-3AD203B41FA5}">
                      <a16:colId xmlns:a16="http://schemas.microsoft.com/office/drawing/2014/main" val="421182900"/>
                    </a:ext>
                  </a:extLst>
                </a:gridCol>
                <a:gridCol w="876424">
                  <a:extLst>
                    <a:ext uri="{9D8B030D-6E8A-4147-A177-3AD203B41FA5}">
                      <a16:colId xmlns:a16="http://schemas.microsoft.com/office/drawing/2014/main" val="21355234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Variable (1 of 2)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Estimate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Probability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extLst>
                  <a:ext uri="{0D108BD9-81ED-4DB2-BD59-A6C34878D82A}">
                    <a16:rowId xmlns:a16="http://schemas.microsoft.com/office/drawing/2014/main" val="38951604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Over Time -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Yes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7.59E-21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8739729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Satisfaction - </a:t>
                      </a:r>
                      <a:r>
                        <a:rPr lang="en-US" sz="1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-1.441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8.06E-07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511161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Marital Status -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Single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1.456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1.39E-06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2491963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Environment Satisfaction -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-1.267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6.61E-06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477883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Years Since Last Promotion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0.2028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3.15E-05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082597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Distance From Home</a:t>
                      </a:r>
                      <a:endParaRPr lang="en-US" sz="1000" b="0" i="0" u="none" strike="noStrike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0.04841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4.23E-05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8345786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Role Sales Representative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2.195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7.01E-05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0179809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Environment Satisfaction -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-0.9925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0.0002872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650801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Environment Satisfaction –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-1.101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0.0004351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41799108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Role Laboratory Technician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0.0004873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18091675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Involvement –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-1.743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0.000664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8275003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Involvement –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-1.223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0.001263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4146152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Training Times Last Year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-0.2507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0.001918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7391479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Involvement –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0.002915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41198340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Role Human Resources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1.803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0.003652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5496384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Relationship Satisfaction –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-0.808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0.004164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1628388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Role Sales Executive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0.005139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4865440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41908E-5CB0-495F-9B88-88DFE879E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913089"/>
              </p:ext>
            </p:extLst>
          </p:nvPr>
        </p:nvGraphicFramePr>
        <p:xfrm>
          <a:off x="5294600" y="2868655"/>
          <a:ext cx="3505567" cy="342029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771741">
                  <a:extLst>
                    <a:ext uri="{9D8B030D-6E8A-4147-A177-3AD203B41FA5}">
                      <a16:colId xmlns:a16="http://schemas.microsoft.com/office/drawing/2014/main" val="2854051971"/>
                    </a:ext>
                  </a:extLst>
                </a:gridCol>
                <a:gridCol w="857573">
                  <a:extLst>
                    <a:ext uri="{9D8B030D-6E8A-4147-A177-3AD203B41FA5}">
                      <a16:colId xmlns:a16="http://schemas.microsoft.com/office/drawing/2014/main" val="3099366176"/>
                    </a:ext>
                  </a:extLst>
                </a:gridCol>
                <a:gridCol w="876253">
                  <a:extLst>
                    <a:ext uri="{9D8B030D-6E8A-4147-A177-3AD203B41FA5}">
                      <a16:colId xmlns:a16="http://schemas.microsoft.com/office/drawing/2014/main" val="301655688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Variable (2 of 2)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Estimate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Probability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extLst>
                  <a:ext uri="{0D108BD9-81ED-4DB2-BD59-A6C34878D82A}">
                    <a16:rowId xmlns:a16="http://schemas.microsoft.com/office/drawing/2014/main" val="1731691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Years With </a:t>
                      </a:r>
                      <a:r>
                        <a:rPr lang="en-US" sz="1050" u="none" strike="noStrike" dirty="0" err="1">
                          <a:effectLst/>
                        </a:rPr>
                        <a:t>Curr</a:t>
                      </a:r>
                      <a:r>
                        <a:rPr lang="en-US" sz="1050" u="none" strike="noStrike" dirty="0">
                          <a:effectLst/>
                        </a:rPr>
                        <a:t>. Manager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-0.1448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0.005414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12708693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Work Life Balance – </a:t>
                      </a:r>
                      <a:r>
                        <a:rPr lang="en-US" sz="105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-1.111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0.00638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6335778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Years In Current Role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-0.1422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0.006733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6061941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Relationship Satisfaction – </a:t>
                      </a:r>
                      <a:r>
                        <a:rPr lang="en-US" sz="105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050" b="1" i="0" u="none" strike="noStrike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-0.8518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0.007649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752218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Relationship Satisfaction – </a:t>
                      </a:r>
                      <a:r>
                        <a:rPr lang="en-US" sz="105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050" b="1" i="0" u="none" strike="noStrike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-0.7248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0.009146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7265985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Job Satisfaction – </a:t>
                      </a:r>
                      <a:r>
                        <a:rPr lang="en-US" sz="105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-0.685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0.01102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117787272"/>
                  </a:ext>
                </a:extLst>
              </a:tr>
              <a:tr h="219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Num</a:t>
                      </a:r>
                      <a:r>
                        <a:rPr lang="en-US" sz="1050" u="none" strike="noStrike" dirty="0">
                          <a:effectLst/>
                        </a:rPr>
                        <a:t> Companies Worked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0.1071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0.01271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486714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Job Role Research Scientist</a:t>
                      </a:r>
                      <a:endParaRPr lang="en-US" sz="1050" b="0" i="0" u="none" strike="noStrike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0.7686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0.1126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196931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Job Satisfaction – </a:t>
                      </a:r>
                      <a:r>
                        <a:rPr lang="en-US" sz="105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-0.4199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0.159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373439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Work Life Balance - </a:t>
                      </a:r>
                      <a:r>
                        <a:rPr lang="en-US" sz="105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-0.5628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0.1929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2011073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Work Life Balance – </a:t>
                      </a:r>
                      <a:r>
                        <a:rPr lang="en-US" sz="105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</a:t>
                      </a:r>
                      <a:endParaRPr lang="en-US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-0.625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0.202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0114392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Marital Status Married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0.3468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0.2368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19618436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Years At Company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0.02915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0.4699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2373118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Job Role Research Director</a:t>
                      </a:r>
                      <a:endParaRPr lang="en-US" sz="1050" b="0" i="0" u="none" strike="noStrike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-0.5145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0.5693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031193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Job Role Manufacturing Director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0.269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0.6412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6038657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bg2"/>
                          </a:solidFill>
                          <a:effectLst/>
                        </a:rPr>
                        <a:t>Intercept</a:t>
                      </a:r>
                      <a:endParaRPr lang="en-US" sz="105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solidFill>
                            <a:schemeClr val="bg2"/>
                          </a:solidFill>
                          <a:effectLst/>
                        </a:rPr>
                        <a:t>0.3174</a:t>
                      </a:r>
                      <a:endParaRPr lang="en-US" sz="105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bg2"/>
                          </a:solidFill>
                          <a:effectLst/>
                        </a:rPr>
                        <a:t>0.7546</a:t>
                      </a:r>
                      <a:endParaRPr lang="en-US" sz="105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247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Job Role Manager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-0.1384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0.8604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1717331087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1F919758-FB2F-455A-96BD-5558EEFE7D4C}"/>
              </a:ext>
            </a:extLst>
          </p:cNvPr>
          <p:cNvSpPr/>
          <p:nvPr/>
        </p:nvSpPr>
        <p:spPr>
          <a:xfrm rot="5400000">
            <a:off x="5160296" y="-919139"/>
            <a:ext cx="248244" cy="7118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65F4A-A632-49F9-A7C7-FAF28FF5319A}"/>
              </a:ext>
            </a:extLst>
          </p:cNvPr>
          <p:cNvSpPr txBox="1"/>
          <p:nvPr/>
        </p:nvSpPr>
        <p:spPr>
          <a:xfrm>
            <a:off x="2947303" y="1876338"/>
            <a:ext cx="4484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Final Attrition Model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Reduced LRA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F93233-3769-48E0-83C0-FBCCBF2A9773}"/>
              </a:ext>
            </a:extLst>
          </p:cNvPr>
          <p:cNvCxnSpPr/>
          <p:nvPr/>
        </p:nvCxnSpPr>
        <p:spPr>
          <a:xfrm>
            <a:off x="1526937" y="3211616"/>
            <a:ext cx="0" cy="29243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F36EDD-776D-43BD-9A79-AC9AD98598DD}"/>
              </a:ext>
            </a:extLst>
          </p:cNvPr>
          <p:cNvSpPr txBox="1"/>
          <p:nvPr/>
        </p:nvSpPr>
        <p:spPr>
          <a:xfrm>
            <a:off x="159228" y="3778583"/>
            <a:ext cx="13212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Variables are ordered by how statistically significant they are. High to Low*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5999EC-4819-4F52-9715-15BAEF413927}"/>
              </a:ext>
            </a:extLst>
          </p:cNvPr>
          <p:cNvCxnSpPr/>
          <p:nvPr/>
        </p:nvCxnSpPr>
        <p:spPr>
          <a:xfrm>
            <a:off x="5128415" y="3176615"/>
            <a:ext cx="0" cy="29243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503BC8-4E44-4542-BECE-65E7E5E0628A}"/>
              </a:ext>
            </a:extLst>
          </p:cNvPr>
          <p:cNvSpPr txBox="1"/>
          <p:nvPr/>
        </p:nvSpPr>
        <p:spPr>
          <a:xfrm>
            <a:off x="8966351" y="3840558"/>
            <a:ext cx="279834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The lower the probability of a variable within the model, the higher statistically significant the variable is, in the context of the model</a:t>
            </a:r>
          </a:p>
          <a:p>
            <a:pPr marL="91440" indent="-9144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Final Reduced Model AIC is 841, improved from original full model’s AIC of 853</a:t>
            </a:r>
          </a:p>
          <a:p>
            <a:pPr marL="91440" indent="-9144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The model was created based on a ‘training’ data split. Cross validation was performed on the ‘testing’ data split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4FFA7C-7A71-454F-8D4E-A7087F7A779F}"/>
              </a:ext>
            </a:extLst>
          </p:cNvPr>
          <p:cNvSpPr/>
          <p:nvPr/>
        </p:nvSpPr>
        <p:spPr>
          <a:xfrm>
            <a:off x="9164402" y="3389783"/>
            <a:ext cx="2217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Other Model Insights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0D4791-1510-43A5-9968-B1A6235EE9D2}"/>
              </a:ext>
            </a:extLst>
          </p:cNvPr>
          <p:cNvSpPr/>
          <p:nvPr/>
        </p:nvSpPr>
        <p:spPr>
          <a:xfrm>
            <a:off x="9067907" y="1632448"/>
            <a:ext cx="2798347" cy="138499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400" b="1" dirty="0">
                <a:solidFill>
                  <a:schemeClr val="accent6"/>
                </a:solidFill>
              </a:rPr>
              <a:t>With this model, new employees data with respective profile can be introduced and the model will output an attrition probability for each employee </a:t>
            </a:r>
          </a:p>
        </p:txBody>
      </p:sp>
    </p:spTree>
    <p:extLst>
      <p:ext uri="{BB962C8B-B14F-4D97-AF65-F5344CB8AC3E}">
        <p14:creationId xmlns:p14="http://schemas.microsoft.com/office/powerpoint/2010/main" val="43216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7E1C4385-AE08-4C43-9B8E-800E5F5079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05" y="1920503"/>
            <a:ext cx="3124356" cy="1565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C07857-3EBA-4877-9508-FA0B70BD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and model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D2B981-071A-481A-BD47-FBCB788DC8B1}"/>
              </a:ext>
            </a:extLst>
          </p:cNvPr>
          <p:cNvSpPr/>
          <p:nvPr/>
        </p:nvSpPr>
        <p:spPr>
          <a:xfrm>
            <a:off x="2672637" y="4563237"/>
            <a:ext cx="1368795" cy="141570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  <a:p>
            <a:pPr algn="ctr"/>
            <a:r>
              <a:rPr lang="en-US" dirty="0"/>
              <a:t>147 Obs.</a:t>
            </a:r>
          </a:p>
          <a:p>
            <a:pPr algn="ctr"/>
            <a:r>
              <a:rPr lang="en-US" dirty="0"/>
              <a:t>(10%)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C7A52A-8398-4591-B81F-0993E3B95F7F}"/>
              </a:ext>
            </a:extLst>
          </p:cNvPr>
          <p:cNvSpPr/>
          <p:nvPr/>
        </p:nvSpPr>
        <p:spPr>
          <a:xfrm>
            <a:off x="2672637" y="2386690"/>
            <a:ext cx="1368795" cy="1451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  <a:p>
            <a:pPr algn="ctr"/>
            <a:r>
              <a:rPr lang="en-US" dirty="0"/>
              <a:t>1,323 Obs.</a:t>
            </a:r>
          </a:p>
          <a:p>
            <a:pPr algn="ctr"/>
            <a:r>
              <a:rPr lang="en-US" dirty="0"/>
              <a:t>(90%)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F3F51-FDBE-41C8-9BB6-636F8D0FCE79}"/>
              </a:ext>
            </a:extLst>
          </p:cNvPr>
          <p:cNvSpPr/>
          <p:nvPr/>
        </p:nvSpPr>
        <p:spPr>
          <a:xfrm>
            <a:off x="631680" y="2386690"/>
            <a:ext cx="1595417" cy="35922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Data Set</a:t>
            </a:r>
          </a:p>
          <a:p>
            <a:pPr algn="ctr"/>
            <a:r>
              <a:rPr lang="en-US" dirty="0"/>
              <a:t>1,470 Obs.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8F880F-E441-42A6-B69F-A2FA71F6116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227097" y="3112206"/>
            <a:ext cx="445540" cy="107060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FA0983-C80C-4309-BB07-9CF2712C70DB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2227097" y="4182814"/>
            <a:ext cx="445540" cy="108827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9A8335-CF2C-4A63-BAFC-B0B3D7C02C15}"/>
              </a:ext>
            </a:extLst>
          </p:cNvPr>
          <p:cNvSpPr txBox="1"/>
          <p:nvPr/>
        </p:nvSpPr>
        <p:spPr>
          <a:xfrm>
            <a:off x="2898635" y="1821397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Split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B81C37-8F61-455D-B1D2-49E5ABB52AC3}"/>
              </a:ext>
            </a:extLst>
          </p:cNvPr>
          <p:cNvCxnSpPr>
            <a:cxnSpLocks/>
            <a:stCxn id="4" idx="3"/>
            <a:endCxn id="98" idx="1"/>
          </p:cNvCxnSpPr>
          <p:nvPr/>
        </p:nvCxnSpPr>
        <p:spPr>
          <a:xfrm flipV="1">
            <a:off x="4041432" y="2703220"/>
            <a:ext cx="823573" cy="40898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D1B4A5-528C-48EB-A8A4-923EE5C249AC}"/>
              </a:ext>
            </a:extLst>
          </p:cNvPr>
          <p:cNvCxnSpPr>
            <a:cxnSpLocks/>
            <a:stCxn id="98" idx="2"/>
            <a:endCxn id="3" idx="0"/>
          </p:cNvCxnSpPr>
          <p:nvPr/>
        </p:nvCxnSpPr>
        <p:spPr>
          <a:xfrm flipH="1">
            <a:off x="3357035" y="3485936"/>
            <a:ext cx="3070148" cy="107730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B86431-7A63-4DF8-8C3E-F5BCB09563C4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291807" y="5271088"/>
            <a:ext cx="4097227" cy="82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47715E6-CC4E-4E24-BA8A-5CAF6840B057}"/>
              </a:ext>
            </a:extLst>
          </p:cNvPr>
          <p:cNvSpPr txBox="1"/>
          <p:nvPr/>
        </p:nvSpPr>
        <p:spPr>
          <a:xfrm rot="20472281">
            <a:off x="4196275" y="3883142"/>
            <a:ext cx="1363906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Cross Validation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EA9FACCA-5CEA-489A-8D89-7F19C49BC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91831"/>
              </p:ext>
            </p:extLst>
          </p:nvPr>
        </p:nvGraphicFramePr>
        <p:xfrm>
          <a:off x="8389034" y="4451060"/>
          <a:ext cx="3383115" cy="164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990">
                  <a:extLst>
                    <a:ext uri="{9D8B030D-6E8A-4147-A177-3AD203B41FA5}">
                      <a16:colId xmlns:a16="http://schemas.microsoft.com/office/drawing/2014/main" val="1473234356"/>
                    </a:ext>
                  </a:extLst>
                </a:gridCol>
                <a:gridCol w="908418">
                  <a:extLst>
                    <a:ext uri="{9D8B030D-6E8A-4147-A177-3AD203B41FA5}">
                      <a16:colId xmlns:a16="http://schemas.microsoft.com/office/drawing/2014/main" val="4228097960"/>
                    </a:ext>
                  </a:extLst>
                </a:gridCol>
                <a:gridCol w="1234238">
                  <a:extLst>
                    <a:ext uri="{9D8B030D-6E8A-4147-A177-3AD203B41FA5}">
                      <a16:colId xmlns:a16="http://schemas.microsoft.com/office/drawing/2014/main" val="2556815090"/>
                    </a:ext>
                  </a:extLst>
                </a:gridCol>
                <a:gridCol w="616469">
                  <a:extLst>
                    <a:ext uri="{9D8B030D-6E8A-4147-A177-3AD203B41FA5}">
                      <a16:colId xmlns:a16="http://schemas.microsoft.com/office/drawing/2014/main" val="2233924439"/>
                    </a:ext>
                  </a:extLst>
                </a:gridCol>
              </a:tblGrid>
              <a:tr h="41042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Misclassified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233960"/>
                  </a:ext>
                </a:extLst>
              </a:tr>
              <a:tr h="4104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825519"/>
                  </a:ext>
                </a:extLst>
              </a:tr>
              <a:tr h="4104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077954"/>
                  </a:ext>
                </a:extLst>
              </a:tr>
              <a:tr h="41042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955314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9945B481-EFA7-4405-9867-980485B8BDF9}"/>
              </a:ext>
            </a:extLst>
          </p:cNvPr>
          <p:cNvSpPr txBox="1"/>
          <p:nvPr/>
        </p:nvSpPr>
        <p:spPr>
          <a:xfrm>
            <a:off x="9073431" y="403166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lang="en-US" sz="2000" dirty="0"/>
              <a:t>87% Accuracy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BA2D5901-218D-4275-A609-162F155CE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61277"/>
              </p:ext>
            </p:extLst>
          </p:nvPr>
        </p:nvGraphicFramePr>
        <p:xfrm>
          <a:off x="8389034" y="2127669"/>
          <a:ext cx="3383116" cy="17100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1264">
                  <a:extLst>
                    <a:ext uri="{9D8B030D-6E8A-4147-A177-3AD203B41FA5}">
                      <a16:colId xmlns:a16="http://schemas.microsoft.com/office/drawing/2014/main" val="1473234356"/>
                    </a:ext>
                  </a:extLst>
                </a:gridCol>
                <a:gridCol w="1166496">
                  <a:extLst>
                    <a:ext uri="{9D8B030D-6E8A-4147-A177-3AD203B41FA5}">
                      <a16:colId xmlns:a16="http://schemas.microsoft.com/office/drawing/2014/main" val="4228097960"/>
                    </a:ext>
                  </a:extLst>
                </a:gridCol>
                <a:gridCol w="1415356">
                  <a:extLst>
                    <a:ext uri="{9D8B030D-6E8A-4147-A177-3AD203B41FA5}">
                      <a16:colId xmlns:a16="http://schemas.microsoft.com/office/drawing/2014/main" val="2556815090"/>
                    </a:ext>
                  </a:extLst>
                </a:gridCol>
              </a:tblGrid>
              <a:tr h="555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EmpID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Attrition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Attrition Interpretation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233960"/>
                  </a:ext>
                </a:extLst>
              </a:tr>
              <a:tr h="384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825519"/>
                  </a:ext>
                </a:extLst>
              </a:tr>
              <a:tr h="384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77954"/>
                  </a:ext>
                </a:extLst>
              </a:tr>
              <a:tr h="384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...147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22848"/>
                  </a:ext>
                </a:extLst>
              </a:tr>
            </a:tbl>
          </a:graphicData>
        </a:graphic>
      </p:graphicFrame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5A2CE5-372D-409B-B71D-9EF5ECAC0BF7}"/>
              </a:ext>
            </a:extLst>
          </p:cNvPr>
          <p:cNvCxnSpPr>
            <a:cxnSpLocks/>
            <a:stCxn id="3" idx="3"/>
            <a:endCxn id="81" idx="1"/>
          </p:cNvCxnSpPr>
          <p:nvPr/>
        </p:nvCxnSpPr>
        <p:spPr>
          <a:xfrm flipV="1">
            <a:off x="4041432" y="2982694"/>
            <a:ext cx="4347602" cy="228839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26DDAA0-99ED-47B2-BAD3-8BB1D7C4F5EA}"/>
              </a:ext>
            </a:extLst>
          </p:cNvPr>
          <p:cNvSpPr txBox="1"/>
          <p:nvPr/>
        </p:nvSpPr>
        <p:spPr>
          <a:xfrm rot="19966597">
            <a:off x="4913874" y="4077827"/>
            <a:ext cx="2178817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Examples of Results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F51CF3C-A494-432E-88BB-7BE5D4AB76D3}"/>
              </a:ext>
            </a:extLst>
          </p:cNvPr>
          <p:cNvSpPr txBox="1"/>
          <p:nvPr/>
        </p:nvSpPr>
        <p:spPr>
          <a:xfrm>
            <a:off x="4675163" y="5084730"/>
            <a:ext cx="3263705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Accuracy Results – Compared to Actuals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6500BC-A505-4D21-8684-E168B9405F38}"/>
              </a:ext>
            </a:extLst>
          </p:cNvPr>
          <p:cNvSpPr/>
          <p:nvPr/>
        </p:nvSpPr>
        <p:spPr>
          <a:xfrm>
            <a:off x="4323444" y="1541498"/>
            <a:ext cx="683450" cy="646298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LRM</a:t>
            </a:r>
          </a:p>
        </p:txBody>
      </p:sp>
    </p:spTree>
    <p:extLst>
      <p:ext uri="{BB962C8B-B14F-4D97-AF65-F5344CB8AC3E}">
        <p14:creationId xmlns:p14="http://schemas.microsoft.com/office/powerpoint/2010/main" val="299359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/>
      <p:bldP spid="34" grpId="0" animBg="1"/>
      <p:bldP spid="77" grpId="0"/>
      <p:bldP spid="56" grpId="0" animBg="1"/>
      <p:bldP spid="91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4ADE-5E0D-46F5-8F9D-B939CC95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Attrition - Conclusion and summary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52817D6-F4B7-433B-AC89-03D328356C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842636"/>
              </p:ext>
            </p:extLst>
          </p:nvPr>
        </p:nvGraphicFramePr>
        <p:xfrm>
          <a:off x="628300" y="2356123"/>
          <a:ext cx="11029616" cy="3904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BF11973-911A-42AE-B2C4-5A5ED02BAE79}"/>
              </a:ext>
            </a:extLst>
          </p:cNvPr>
          <p:cNvSpPr txBox="1"/>
          <p:nvPr/>
        </p:nvSpPr>
        <p:spPr>
          <a:xfrm>
            <a:off x="628300" y="1795142"/>
            <a:ext cx="202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Analysis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7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3521-23D2-4F39-856C-D5B769E0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DDS Analytics – “Attrition” Predictive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C5180-C999-4045-A751-0AB2EA548F4F}"/>
              </a:ext>
            </a:extLst>
          </p:cNvPr>
          <p:cNvSpPr txBox="1"/>
          <p:nvPr/>
        </p:nvSpPr>
        <p:spPr>
          <a:xfrm>
            <a:off x="6126666" y="2289667"/>
            <a:ext cx="5179030" cy="138474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defTabSz="914400">
              <a:spcAft>
                <a:spcPts val="600"/>
              </a:spcAft>
              <a:buClr>
                <a:schemeClr val="accent2"/>
              </a:buClr>
            </a:pPr>
            <a:r>
              <a:rPr lang="en-US" sz="2000" dirty="0">
                <a:solidFill>
                  <a:schemeClr val="tx2"/>
                </a:solidFill>
              </a:rPr>
              <a:t>DDS executive leadership has identified predicting employee turnover as its first application of data science for talent management. </a:t>
            </a:r>
          </a:p>
          <a:p>
            <a:pPr defTabSz="914400">
              <a:spcAft>
                <a:spcPts val="600"/>
              </a:spcAft>
              <a:buClr>
                <a:schemeClr val="accent2"/>
              </a:buClr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5965E-F3C6-4F3F-973B-BD69119250E8}"/>
              </a:ext>
            </a:extLst>
          </p:cNvPr>
          <p:cNvSpPr/>
          <p:nvPr/>
        </p:nvSpPr>
        <p:spPr>
          <a:xfrm>
            <a:off x="6126666" y="1733415"/>
            <a:ext cx="3073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accent6"/>
                </a:solidFill>
              </a:rPr>
              <a:t>Project Description: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0525E-B8CA-4E16-AE7B-F24EC190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62" y="2633295"/>
            <a:ext cx="5179030" cy="30827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C15934-5CA7-46DF-97C6-02ACD4E49547}"/>
              </a:ext>
            </a:extLst>
          </p:cNvPr>
          <p:cNvSpPr/>
          <p:nvPr/>
        </p:nvSpPr>
        <p:spPr>
          <a:xfrm>
            <a:off x="6126666" y="4325248"/>
            <a:ext cx="5179030" cy="782921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defTabSz="914400">
              <a:spcAft>
                <a:spcPts val="600"/>
              </a:spcAft>
              <a:buClr>
                <a:schemeClr val="accent2"/>
              </a:buClr>
            </a:pPr>
            <a:r>
              <a:rPr lang="en-US" sz="2000" dirty="0">
                <a:solidFill>
                  <a:schemeClr val="tx2"/>
                </a:solidFill>
              </a:rPr>
              <a:t>The team is tasked our data science team to conduct an analysis of existing employee data.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54BD7E-60C8-41E8-83E5-84BD7707F341}"/>
              </a:ext>
            </a:extLst>
          </p:cNvPr>
          <p:cNvSpPr/>
          <p:nvPr/>
        </p:nvSpPr>
        <p:spPr>
          <a:xfrm>
            <a:off x="6126666" y="3768996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accent6"/>
                </a:solidFill>
              </a:rPr>
              <a:t>Request: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5A59F-5667-4ED5-98FA-FC0C8EC4C11A}"/>
              </a:ext>
            </a:extLst>
          </p:cNvPr>
          <p:cNvSpPr/>
          <p:nvPr/>
        </p:nvSpPr>
        <p:spPr>
          <a:xfrm>
            <a:off x="6126666" y="5759010"/>
            <a:ext cx="5446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https://github.com/cyberkoolman/msds.6306.case.study.2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A1C94-07B8-4A52-A85F-C2E6D7DA90C8}"/>
              </a:ext>
            </a:extLst>
          </p:cNvPr>
          <p:cNvSpPr/>
          <p:nvPr/>
        </p:nvSpPr>
        <p:spPr>
          <a:xfrm>
            <a:off x="6126666" y="5202756"/>
            <a:ext cx="2910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accent6"/>
                </a:solidFill>
              </a:rPr>
              <a:t>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350304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D47D10-8F43-4444-8F1B-3F77D792EC59}"/>
              </a:ext>
            </a:extLst>
          </p:cNvPr>
          <p:cNvSpPr/>
          <p:nvPr/>
        </p:nvSpPr>
        <p:spPr>
          <a:xfrm>
            <a:off x="7727840" y="2299280"/>
            <a:ext cx="3331222" cy="3476637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541A1-841A-45BC-838F-A16BFC8E53E5}"/>
              </a:ext>
            </a:extLst>
          </p:cNvPr>
          <p:cNvSpPr/>
          <p:nvPr/>
        </p:nvSpPr>
        <p:spPr>
          <a:xfrm>
            <a:off x="4291993" y="2758423"/>
            <a:ext cx="3435847" cy="3017494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E10D6-5F82-4D8A-B14F-CB2BD2B8FAD8}"/>
              </a:ext>
            </a:extLst>
          </p:cNvPr>
          <p:cNvSpPr/>
          <p:nvPr/>
        </p:nvSpPr>
        <p:spPr>
          <a:xfrm>
            <a:off x="966419" y="3209925"/>
            <a:ext cx="3325574" cy="2565992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DFEC3-EA1D-4ED5-B29D-388D4E67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 and framework used to study attrition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987A29B-5A16-4082-A8EA-0E0725088C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9227839"/>
              </p:ext>
            </p:extLst>
          </p:nvPr>
        </p:nvGraphicFramePr>
        <p:xfrm>
          <a:off x="966418" y="3276600"/>
          <a:ext cx="11106519" cy="244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762BAC-CCBD-42BD-B080-57914BA0F337}"/>
              </a:ext>
            </a:extLst>
          </p:cNvPr>
          <p:cNvSpPr txBox="1"/>
          <p:nvPr/>
        </p:nvSpPr>
        <p:spPr>
          <a:xfrm>
            <a:off x="966418" y="2707031"/>
            <a:ext cx="3290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683FF-1009-428B-8CBD-FD4E19A3DF98}"/>
              </a:ext>
            </a:extLst>
          </p:cNvPr>
          <p:cNvSpPr txBox="1"/>
          <p:nvPr/>
        </p:nvSpPr>
        <p:spPr>
          <a:xfrm>
            <a:off x="5114243" y="2306921"/>
            <a:ext cx="2053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Model Creation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9BD09-C7E3-4FC2-9BCA-24427D3DFA49}"/>
              </a:ext>
            </a:extLst>
          </p:cNvPr>
          <p:cNvSpPr txBox="1"/>
          <p:nvPr/>
        </p:nvSpPr>
        <p:spPr>
          <a:xfrm>
            <a:off x="8492225" y="1814441"/>
            <a:ext cx="209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00637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4AB9-DA7A-4630-B9A6-8B6BB175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094E-36BB-4CC7-AA38-D1DD38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Includes some relevant variables – for more detailed information, please visit the git hub repository</a:t>
            </a:r>
          </a:p>
        </p:txBody>
      </p:sp>
    </p:spTree>
    <p:extLst>
      <p:ext uri="{BB962C8B-B14F-4D97-AF65-F5344CB8AC3E}">
        <p14:creationId xmlns:p14="http://schemas.microsoft.com/office/powerpoint/2010/main" val="383963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A123BA0-5486-4C9D-AC36-3037AC1B4A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5"/>
          <a:stretch/>
        </p:blipFill>
        <p:spPr>
          <a:xfrm>
            <a:off x="5118824" y="2202167"/>
            <a:ext cx="4619520" cy="3995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59112-D4DC-4485-AC11-7AA7BD78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17" y="729658"/>
            <a:ext cx="11430369" cy="476452"/>
          </a:xfrm>
        </p:spPr>
        <p:txBody>
          <a:bodyPr>
            <a:normAutofit fontScale="90000"/>
          </a:bodyPr>
          <a:lstStyle/>
          <a:p>
            <a:r>
              <a:rPr lang="en-US" dirty="0"/>
              <a:t>Attrition by: income, distance from home and stock option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0A67B1-51E6-4A75-97C0-C86BEBB810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61"/>
          <a:stretch/>
        </p:blipFill>
        <p:spPr>
          <a:xfrm>
            <a:off x="2546340" y="2189737"/>
            <a:ext cx="1146439" cy="3995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EDC9C9-7AA7-4EB4-B067-CD98CE47AE5C}"/>
              </a:ext>
            </a:extLst>
          </p:cNvPr>
          <p:cNvSpPr txBox="1"/>
          <p:nvPr/>
        </p:nvSpPr>
        <p:spPr>
          <a:xfrm>
            <a:off x="2571180" y="1639041"/>
            <a:ext cx="2312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Monthly Income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D02CDB4-971E-4880-A5BE-48D8F039DB93}"/>
              </a:ext>
            </a:extLst>
          </p:cNvPr>
          <p:cNvSpPr/>
          <p:nvPr/>
        </p:nvSpPr>
        <p:spPr>
          <a:xfrm>
            <a:off x="3727331" y="2410265"/>
            <a:ext cx="1172710" cy="1450964"/>
          </a:xfrm>
          <a:prstGeom prst="wedgeRectCallout">
            <a:avLst>
              <a:gd name="adj1" fmla="val -38481"/>
              <a:gd name="adj2" fmla="val 71974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Attrition seems to be more likely to happen with employees with lower monthly incomes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436B1-F1E5-4AF4-8BF1-72438371E6EA}"/>
              </a:ext>
            </a:extLst>
          </p:cNvPr>
          <p:cNvSpPr txBox="1"/>
          <p:nvPr/>
        </p:nvSpPr>
        <p:spPr>
          <a:xfrm>
            <a:off x="6193723" y="1639041"/>
            <a:ext cx="31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Distance From Home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57FD206-875C-4A9C-9298-8C30DF85AF09}"/>
              </a:ext>
            </a:extLst>
          </p:cNvPr>
          <p:cNvSpPr/>
          <p:nvPr/>
        </p:nvSpPr>
        <p:spPr>
          <a:xfrm>
            <a:off x="6443921" y="3116487"/>
            <a:ext cx="2391727" cy="957915"/>
          </a:xfrm>
          <a:prstGeom prst="wedgeRectCallout">
            <a:avLst>
              <a:gd name="adj1" fmla="val 30345"/>
              <a:gd name="adj2" fmla="val 42341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12, 13, 22, and 24 miles from home seem to have higher percentages than the rest. Closer to home has lower percentages of attrition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353138-2985-4542-8E0D-9747B3E134D0}"/>
              </a:ext>
            </a:extLst>
          </p:cNvPr>
          <p:cNvSpPr/>
          <p:nvPr/>
        </p:nvSpPr>
        <p:spPr>
          <a:xfrm>
            <a:off x="8438848" y="4183929"/>
            <a:ext cx="516945" cy="1609585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82A393-C92F-45F3-BCD3-555556F2FB94}"/>
              </a:ext>
            </a:extLst>
          </p:cNvPr>
          <p:cNvSpPr/>
          <p:nvPr/>
        </p:nvSpPr>
        <p:spPr>
          <a:xfrm>
            <a:off x="7069715" y="4619169"/>
            <a:ext cx="562665" cy="1209305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A34A53-959E-49FD-A132-17E59C06E1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927" t="6383" r="8237" b="83715"/>
          <a:stretch/>
        </p:blipFill>
        <p:spPr>
          <a:xfrm>
            <a:off x="367161" y="6052259"/>
            <a:ext cx="785941" cy="6173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C51EE9-7129-47FE-A87F-E5B0FDF8D765}"/>
              </a:ext>
            </a:extLst>
          </p:cNvPr>
          <p:cNvCxnSpPr/>
          <p:nvPr/>
        </p:nvCxnSpPr>
        <p:spPr>
          <a:xfrm flipH="1">
            <a:off x="7212933" y="4118854"/>
            <a:ext cx="421351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7E73F3-241F-41CE-8CD2-A330EF38CBC7}"/>
              </a:ext>
            </a:extLst>
          </p:cNvPr>
          <p:cNvCxnSpPr>
            <a:cxnSpLocks/>
          </p:cNvCxnSpPr>
          <p:nvPr/>
        </p:nvCxnSpPr>
        <p:spPr>
          <a:xfrm>
            <a:off x="7639784" y="4128379"/>
            <a:ext cx="720667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DF94522-41FD-4FAD-B8F2-FF4AC3B751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736"/>
          <a:stretch/>
        </p:blipFill>
        <p:spPr>
          <a:xfrm>
            <a:off x="833069" y="2268125"/>
            <a:ext cx="735944" cy="36176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3ACD5A-17B8-4F18-92F0-1CC205207140}"/>
              </a:ext>
            </a:extLst>
          </p:cNvPr>
          <p:cNvSpPr txBox="1"/>
          <p:nvPr/>
        </p:nvSpPr>
        <p:spPr>
          <a:xfrm>
            <a:off x="700875" y="1639041"/>
            <a:ext cx="1298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Attrition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603CB93E-5FAC-430C-A922-0D32EC09EF8E}"/>
              </a:ext>
            </a:extLst>
          </p:cNvPr>
          <p:cNvSpPr/>
          <p:nvPr/>
        </p:nvSpPr>
        <p:spPr>
          <a:xfrm>
            <a:off x="1349944" y="4662042"/>
            <a:ext cx="735944" cy="593738"/>
          </a:xfrm>
          <a:prstGeom prst="wedgeRectCallout">
            <a:avLst>
              <a:gd name="adj1" fmla="val -38481"/>
              <a:gd name="adj2" fmla="val 71974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Attrition is at 16%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C131BAA-E43F-4A8E-A1AF-05723767CC7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6656" t="8213"/>
          <a:stretch/>
        </p:blipFill>
        <p:spPr>
          <a:xfrm>
            <a:off x="10189291" y="2202167"/>
            <a:ext cx="1417641" cy="3979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0184CB7-BA40-4504-B9E4-DCEDE57C0299}"/>
              </a:ext>
            </a:extLst>
          </p:cNvPr>
          <p:cNvSpPr txBox="1"/>
          <p:nvPr/>
        </p:nvSpPr>
        <p:spPr>
          <a:xfrm>
            <a:off x="9551086" y="1639041"/>
            <a:ext cx="268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Stock Option Level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B9094F20-A40B-4B1B-A8E8-86D59FB741F9}"/>
              </a:ext>
            </a:extLst>
          </p:cNvPr>
          <p:cNvSpPr/>
          <p:nvPr/>
        </p:nvSpPr>
        <p:spPr>
          <a:xfrm>
            <a:off x="10625138" y="3671889"/>
            <a:ext cx="1381125" cy="851778"/>
          </a:xfrm>
          <a:prstGeom prst="wedgeRectCallout">
            <a:avLst>
              <a:gd name="adj1" fmla="val -32274"/>
              <a:gd name="adj2" fmla="val 26191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Not much significant attrition difference between stock option levels</a:t>
            </a:r>
          </a:p>
        </p:txBody>
      </p:sp>
    </p:spTree>
    <p:extLst>
      <p:ext uri="{BB962C8B-B14F-4D97-AF65-F5344CB8AC3E}">
        <p14:creationId xmlns:p14="http://schemas.microsoft.com/office/powerpoint/2010/main" val="408522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0" grpId="0" animBg="1"/>
      <p:bldP spid="13" grpId="0" animBg="1"/>
      <p:bldP spid="14" grpId="0" animBg="1"/>
      <p:bldP spid="25" grpId="0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133A-677F-49B2-8D86-1EF9113B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Attrition by: Age, gender, Job Satisfaction and years in a role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E9C8F-094A-49F0-AFB0-4EF7F6C64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0" r="19845"/>
          <a:stretch/>
        </p:blipFill>
        <p:spPr>
          <a:xfrm>
            <a:off x="312920" y="2211557"/>
            <a:ext cx="3550205" cy="3241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EBC22-B69D-4E00-8B89-AD9952AB0282}"/>
              </a:ext>
            </a:extLst>
          </p:cNvPr>
          <p:cNvSpPr txBox="1"/>
          <p:nvPr/>
        </p:nvSpPr>
        <p:spPr>
          <a:xfrm>
            <a:off x="2079390" y="1765721"/>
            <a:ext cx="75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EC957-6690-4356-8265-BF16AEA347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27" t="6383" r="8237" b="83715"/>
          <a:stretch/>
        </p:blipFill>
        <p:spPr>
          <a:xfrm>
            <a:off x="926999" y="5656749"/>
            <a:ext cx="785941" cy="6173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8C0957-62D1-4864-99C5-FEDC0D54E5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911" t="13023"/>
          <a:stretch/>
        </p:blipFill>
        <p:spPr>
          <a:xfrm>
            <a:off x="4957356" y="2391740"/>
            <a:ext cx="584744" cy="28596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0C1DFA-EBA8-4FD2-8140-15BEA0D312C1}"/>
              </a:ext>
            </a:extLst>
          </p:cNvPr>
          <p:cNvSpPr txBox="1"/>
          <p:nvPr/>
        </p:nvSpPr>
        <p:spPr>
          <a:xfrm>
            <a:off x="4664122" y="1765721"/>
            <a:ext cx="116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Gender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18A1E20F-A44E-4AE7-99E5-35D3D76FFD5B}"/>
              </a:ext>
            </a:extLst>
          </p:cNvPr>
          <p:cNvSpPr/>
          <p:nvPr/>
        </p:nvSpPr>
        <p:spPr>
          <a:xfrm>
            <a:off x="1263945" y="3034602"/>
            <a:ext cx="2266817" cy="716823"/>
          </a:xfrm>
          <a:prstGeom prst="wedgeRectCallout">
            <a:avLst>
              <a:gd name="adj1" fmla="val -38481"/>
              <a:gd name="adj2" fmla="val 71974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Employees in the ages from 18 to 21 tend to quit their job more than employees in different ages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0C0FCA10-FF49-40D5-9DB6-8CC191151FC7}"/>
              </a:ext>
            </a:extLst>
          </p:cNvPr>
          <p:cNvSpPr/>
          <p:nvPr/>
        </p:nvSpPr>
        <p:spPr>
          <a:xfrm>
            <a:off x="4819191" y="3279253"/>
            <a:ext cx="900268" cy="1014189"/>
          </a:xfrm>
          <a:prstGeom prst="wedgeRectCallout">
            <a:avLst>
              <a:gd name="adj1" fmla="val -8955"/>
              <a:gd name="adj2" fmla="val 38283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Not much attrition difference. F: 14.8% and M:17%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66CA74-DCFF-42D2-8324-8C70E79980A2}"/>
              </a:ext>
            </a:extLst>
          </p:cNvPr>
          <p:cNvSpPr/>
          <p:nvPr/>
        </p:nvSpPr>
        <p:spPr>
          <a:xfrm>
            <a:off x="844475" y="3013334"/>
            <a:ext cx="364545" cy="2156731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9300A-95A1-4F70-8C36-579F36A65A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559" t="9697" r="15696"/>
          <a:stretch/>
        </p:blipFill>
        <p:spPr>
          <a:xfrm>
            <a:off x="6698328" y="2362960"/>
            <a:ext cx="1771292" cy="3127895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E33DE8E9-B42F-457D-A986-F5B5C7EC74CD}"/>
              </a:ext>
            </a:extLst>
          </p:cNvPr>
          <p:cNvSpPr/>
          <p:nvPr/>
        </p:nvSpPr>
        <p:spPr>
          <a:xfrm>
            <a:off x="6769287" y="3351406"/>
            <a:ext cx="1581268" cy="720480"/>
          </a:xfrm>
          <a:prstGeom prst="wedgeRectCallout">
            <a:avLst>
              <a:gd name="adj1" fmla="val -36152"/>
              <a:gd name="adj2" fmla="val 75615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Not much attrition difference between Job Satisfaction Levels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491E81-759B-47EA-994F-7AEBCE48957A}"/>
              </a:ext>
            </a:extLst>
          </p:cNvPr>
          <p:cNvSpPr txBox="1"/>
          <p:nvPr/>
        </p:nvSpPr>
        <p:spPr>
          <a:xfrm>
            <a:off x="6615675" y="1765721"/>
            <a:ext cx="204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Job Satisfaction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037FDC-C6E1-4CE6-8146-C7FEEDB3B5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463"/>
          <a:stretch/>
        </p:blipFill>
        <p:spPr>
          <a:xfrm>
            <a:off x="9867033" y="2261190"/>
            <a:ext cx="829102" cy="30549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782AA4-5F3A-4F1A-BDA2-9C1B4ABD3A0C}"/>
              </a:ext>
            </a:extLst>
          </p:cNvPr>
          <p:cNvSpPr txBox="1"/>
          <p:nvPr/>
        </p:nvSpPr>
        <p:spPr>
          <a:xfrm>
            <a:off x="8944790" y="1765721"/>
            <a:ext cx="288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Years in Current Role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4F88E345-813A-40A8-B9FE-F30B00C7B204}"/>
              </a:ext>
            </a:extLst>
          </p:cNvPr>
          <p:cNvSpPr/>
          <p:nvPr/>
        </p:nvSpPr>
        <p:spPr>
          <a:xfrm>
            <a:off x="10902484" y="3226192"/>
            <a:ext cx="1191064" cy="1122766"/>
          </a:xfrm>
          <a:prstGeom prst="wedgeRectCallout">
            <a:avLst>
              <a:gd name="adj1" fmla="val -55050"/>
              <a:gd name="adj2" fmla="val 76726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75% of attrition  occurs on employees with less than 4 years in current role</a:t>
            </a:r>
          </a:p>
        </p:txBody>
      </p:sp>
    </p:spTree>
    <p:extLst>
      <p:ext uri="{BB962C8B-B14F-4D97-AF65-F5344CB8AC3E}">
        <p14:creationId xmlns:p14="http://schemas.microsoft.com/office/powerpoint/2010/main" val="360988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 animBg="1"/>
      <p:bldP spid="22" grpId="0" animBg="1"/>
      <p:bldP spid="23" grpId="0" animBg="1"/>
      <p:bldP spid="13" grpId="0" animBg="1"/>
      <p:bldP spid="16" grpId="0"/>
      <p:bldP spid="24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3CE-06FE-436E-AB08-E261E709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Job roles vs attrition, age, income and working years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9E002-E7C2-41DE-ABEC-288D2AF03A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93" b="62474"/>
          <a:stretch/>
        </p:blipFill>
        <p:spPr>
          <a:xfrm>
            <a:off x="3926618" y="2236622"/>
            <a:ext cx="4585669" cy="1233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EE14A8-F917-44A4-8D35-EA2ECEC0C3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2" t="10640" b="3885"/>
          <a:stretch/>
        </p:blipFill>
        <p:spPr>
          <a:xfrm>
            <a:off x="473612" y="2008140"/>
            <a:ext cx="3144788" cy="428564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9044617-B3FA-4A80-9C6A-05BF418E077E}"/>
              </a:ext>
            </a:extLst>
          </p:cNvPr>
          <p:cNvSpPr/>
          <p:nvPr/>
        </p:nvSpPr>
        <p:spPr>
          <a:xfrm>
            <a:off x="3282049" y="3431987"/>
            <a:ext cx="364545" cy="1342173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4176033-8149-4151-907B-37F59F32ED5C}"/>
              </a:ext>
            </a:extLst>
          </p:cNvPr>
          <p:cNvSpPr/>
          <p:nvPr/>
        </p:nvSpPr>
        <p:spPr>
          <a:xfrm>
            <a:off x="1393820" y="2298521"/>
            <a:ext cx="1888229" cy="968936"/>
          </a:xfrm>
          <a:prstGeom prst="wedgeRectCallout">
            <a:avLst>
              <a:gd name="adj1" fmla="val 32269"/>
              <a:gd name="adj2" fmla="val 36668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b="1" dirty="0"/>
              <a:t>Sales representative have the highest attrition at 40%. </a:t>
            </a:r>
            <a:r>
              <a:rPr lang="en-US" sz="1200" dirty="0"/>
              <a:t>Then HR and Lab Tech. at 23% and 24% respectively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B50F67-E138-4345-8125-EB57487E8192}"/>
              </a:ext>
            </a:extLst>
          </p:cNvPr>
          <p:cNvSpPr/>
          <p:nvPr/>
        </p:nvSpPr>
        <p:spPr>
          <a:xfrm>
            <a:off x="1237466" y="3879423"/>
            <a:ext cx="745573" cy="906106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50AD3-B3CD-472B-A912-D4323550A8C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337935" y="3267457"/>
            <a:ext cx="805638" cy="26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BDFCA3-3251-4D11-B1CF-6AA549C501F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819599" y="3267457"/>
            <a:ext cx="518336" cy="47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BA3687-07CF-4507-B1D3-9EB48E5A8EDD}"/>
              </a:ext>
            </a:extLst>
          </p:cNvPr>
          <p:cNvSpPr txBox="1"/>
          <p:nvPr/>
        </p:nvSpPr>
        <p:spPr>
          <a:xfrm>
            <a:off x="8670394" y="2264551"/>
            <a:ext cx="315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All job roles have a similar age range</a:t>
            </a:r>
          </a:p>
          <a:p>
            <a:pPr marL="91440" indent="-9144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There is no a specific pattern between Age, Job Role and Attrition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B33B7D-AB30-4659-82FC-43DFAE35C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25" b="34131"/>
          <a:stretch/>
        </p:blipFill>
        <p:spPr>
          <a:xfrm>
            <a:off x="3926618" y="3469951"/>
            <a:ext cx="4585669" cy="12425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80AA46-A8DF-4D1A-9E75-2F2A79490D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870" b="1"/>
          <a:stretch/>
        </p:blipFill>
        <p:spPr>
          <a:xfrm>
            <a:off x="3926618" y="4712484"/>
            <a:ext cx="4585669" cy="149619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35C82B-9E40-4ABD-AD74-50F018F2CED5}"/>
              </a:ext>
            </a:extLst>
          </p:cNvPr>
          <p:cNvSpPr/>
          <p:nvPr/>
        </p:nvSpPr>
        <p:spPr>
          <a:xfrm>
            <a:off x="8670395" y="1813776"/>
            <a:ext cx="25438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Age / Job Role / Attrition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F098498-BD7D-4799-8B4D-996278237D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927" t="6383" r="8237" b="83715"/>
          <a:stretch/>
        </p:blipFill>
        <p:spPr>
          <a:xfrm>
            <a:off x="11034965" y="6101851"/>
            <a:ext cx="785941" cy="6173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E6A996C-045D-4728-80FD-F214608F400C}"/>
              </a:ext>
            </a:extLst>
          </p:cNvPr>
          <p:cNvSpPr/>
          <p:nvPr/>
        </p:nvSpPr>
        <p:spPr>
          <a:xfrm>
            <a:off x="8670395" y="3180097"/>
            <a:ext cx="28867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Income / Job Role / Attrition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9165DD-D20A-4C4D-8C34-331B2A1FDF74}"/>
              </a:ext>
            </a:extLst>
          </p:cNvPr>
          <p:cNvSpPr/>
          <p:nvPr/>
        </p:nvSpPr>
        <p:spPr>
          <a:xfrm>
            <a:off x="8670395" y="4728702"/>
            <a:ext cx="3539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Working Years / Job Role / Attrition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3E7146-D481-49A2-99EE-808D11DCFA86}"/>
              </a:ext>
            </a:extLst>
          </p:cNvPr>
          <p:cNvSpPr txBox="1"/>
          <p:nvPr/>
        </p:nvSpPr>
        <p:spPr>
          <a:xfrm>
            <a:off x="8670395" y="3602667"/>
            <a:ext cx="3338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Sales Reps, Lab Tech and Research Scientist are the lowest paid, which may explain the high attrition in this specific job role</a:t>
            </a:r>
          </a:p>
          <a:p>
            <a:pPr marL="91440" indent="-9144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Job Roles with highest income have low attrition rates (e.g. Manager, Research Director)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D3BAA9-4586-4860-A532-3D9A20079633}"/>
              </a:ext>
            </a:extLst>
          </p:cNvPr>
          <p:cNvSpPr txBox="1"/>
          <p:nvPr/>
        </p:nvSpPr>
        <p:spPr>
          <a:xfrm>
            <a:off x="8792310" y="5169055"/>
            <a:ext cx="3014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Irrespective of Job Role, it is expected for people to retire. After ~23 of working years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7E9381-9195-4905-BE65-2CBC79597F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199" b="1"/>
          <a:stretch/>
        </p:blipFill>
        <p:spPr>
          <a:xfrm>
            <a:off x="3926617" y="1982332"/>
            <a:ext cx="4585669" cy="2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9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4AB9-DA7A-4630-B9A6-8B6BB175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 and cross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094E-36BB-4CC7-AA38-D1DD38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7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5EAC-D029-40A4-8344-BF345F56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importance, Requirements and model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33E53ED-3500-4475-99F7-88E47CDC8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0153713"/>
                  </p:ext>
                </p:extLst>
              </p:nvPr>
            </p:nvGraphicFramePr>
            <p:xfrm>
              <a:off x="1038161" y="3862736"/>
              <a:ext cx="10039483" cy="2338687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553083">
                      <a:extLst>
                        <a:ext uri="{9D8B030D-6E8A-4147-A177-3AD203B41FA5}">
                          <a16:colId xmlns:a16="http://schemas.microsoft.com/office/drawing/2014/main" val="173122511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861689353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414899466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974939182"/>
                        </a:ext>
                      </a:extLst>
                    </a:gridCol>
                  </a:tblGrid>
                  <a:tr h="662287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Requirements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Logistic Regression Analysis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Forward, Backward, Stepwise Method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Linear Discriminant Analysis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913249"/>
                      </a:ext>
                    </a:extLst>
                  </a:tr>
                  <a:tr h="330893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Model supports multiple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accent6"/>
                              </a:solidFill>
                              <a:latin typeface="Wingdings" panose="05000000000000000000" pitchFamily="2" charset="2"/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sz="1600" b="1" dirty="0">
                            <a:solidFill>
                              <a:schemeClr val="accent6"/>
                            </a:solidFill>
                            <a:latin typeface="Wingdings" panose="05000000000000000000" pitchFamily="2" charset="2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1551475"/>
                      </a:ext>
                    </a:extLst>
                  </a:tr>
                  <a:tr h="330893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Supports continuous and categorical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891966"/>
                      </a:ext>
                    </a:extLst>
                  </a:tr>
                  <a:tr h="330893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Can be used to make predictions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189492"/>
                      </a:ext>
                    </a:extLst>
                  </a:tr>
                  <a:tr h="330893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Supports binary data segmentation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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7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569352"/>
                      </a:ext>
                    </a:extLst>
                  </a:tr>
                  <a:tr h="30269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Weights importance of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chemeClr val="accent6"/>
                              </a:solidFill>
                              <a:latin typeface="Wingdings" panose="05000000000000000000" pitchFamily="2" charset="2"/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sz="1600" b="1" dirty="0">
                            <a:solidFill>
                              <a:schemeClr val="accent6"/>
                            </a:solidFill>
                            <a:latin typeface="Wingdings" panose="05000000000000000000" pitchFamily="2" charset="2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71864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33E53ED-3500-4475-99F7-88E47CDC8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0153713"/>
                  </p:ext>
                </p:extLst>
              </p:nvPr>
            </p:nvGraphicFramePr>
            <p:xfrm>
              <a:off x="1038161" y="3862736"/>
              <a:ext cx="10039483" cy="2338687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553083">
                      <a:extLst>
                        <a:ext uri="{9D8B030D-6E8A-4147-A177-3AD203B41FA5}">
                          <a16:colId xmlns:a16="http://schemas.microsoft.com/office/drawing/2014/main" val="173122511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861689353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414899466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974939182"/>
                        </a:ext>
                      </a:extLst>
                    </a:gridCol>
                  </a:tblGrid>
                  <a:tr h="662287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Requirements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Logistic Regression Analysis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Forward, Backward, Stepwise Method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Linear Discriminant Analysis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91324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Model supports multiple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accent6"/>
                              </a:solidFill>
                              <a:latin typeface="Wingdings" panose="05000000000000000000" pitchFamily="2" charset="2"/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sz="1600" b="1" dirty="0">
                            <a:solidFill>
                              <a:schemeClr val="accent6"/>
                            </a:solidFill>
                            <a:latin typeface="Wingdings" panose="05000000000000000000" pitchFamily="2" charset="2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155147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Supports continuous and categorical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8919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Can be used to make predictions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18949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Supports binary data segmentation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9667" t="-501818" r="-1333" b="-1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5693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Weights importance of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chemeClr val="accent6"/>
                              </a:solidFill>
                              <a:latin typeface="Wingdings" panose="05000000000000000000" pitchFamily="2" charset="2"/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sz="1600" b="1" dirty="0">
                            <a:solidFill>
                              <a:schemeClr val="accent6"/>
                            </a:solidFill>
                            <a:latin typeface="Wingdings" panose="05000000000000000000" pitchFamily="2" charset="2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71864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2B527F5-96C3-4DBF-AB05-E664BCB1487C}"/>
              </a:ext>
            </a:extLst>
          </p:cNvPr>
          <p:cNvSpPr txBox="1"/>
          <p:nvPr/>
        </p:nvSpPr>
        <p:spPr>
          <a:xfrm>
            <a:off x="385763" y="6431150"/>
            <a:ext cx="67714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*It is possible to use LDA model for binary predictions; however, LDA is best suited for more than two categorical predictions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C59C2-B0CE-48C7-807A-6114D13FD724}"/>
              </a:ext>
            </a:extLst>
          </p:cNvPr>
          <p:cNvSpPr txBox="1"/>
          <p:nvPr/>
        </p:nvSpPr>
        <p:spPr>
          <a:xfrm flipH="1">
            <a:off x="1038158" y="3459778"/>
            <a:ext cx="100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Evaluated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4FD38-BE81-4939-8718-985DEBC31B98}"/>
              </a:ext>
            </a:extLst>
          </p:cNvPr>
          <p:cNvSpPr/>
          <p:nvPr/>
        </p:nvSpPr>
        <p:spPr>
          <a:xfrm>
            <a:off x="462029" y="1660177"/>
            <a:ext cx="7715184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Importance of attrition predictive model</a:t>
            </a:r>
          </a:p>
          <a:p>
            <a:endParaRPr lang="en-US" sz="800" dirty="0">
              <a:solidFill>
                <a:schemeClr val="accent2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predictive model </a:t>
            </a:r>
            <a:r>
              <a:rPr lang="en-US" b="1" dirty="0">
                <a:solidFill>
                  <a:schemeClr val="accent6"/>
                </a:solidFill>
              </a:rPr>
              <a:t>combines insight</a:t>
            </a:r>
            <a:r>
              <a:rPr lang="en-US" dirty="0"/>
              <a:t> from all the variables to make a more robust prediction than if using single variables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Identifies the most significant variables</a:t>
            </a:r>
            <a:r>
              <a:rPr lang="en-US" dirty="0"/>
              <a:t> in the context of 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92BEEE-B221-4FB1-99B3-641FF7EFFA26}"/>
              </a:ext>
            </a:extLst>
          </p:cNvPr>
          <p:cNvSpPr/>
          <p:nvPr/>
        </p:nvSpPr>
        <p:spPr>
          <a:xfrm>
            <a:off x="5711372" y="3871913"/>
            <a:ext cx="1608592" cy="2524125"/>
          </a:xfrm>
          <a:prstGeom prst="rect">
            <a:avLst/>
          </a:prstGeom>
          <a:solidFill>
            <a:schemeClr val="accent6">
              <a:lumMod val="20000"/>
              <a:lumOff val="80000"/>
              <a:alpha val="24000"/>
            </a:schemeClr>
          </a:solidFill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D4271-8C3C-4586-82EC-0BAB6F2F3255}"/>
              </a:ext>
            </a:extLst>
          </p:cNvPr>
          <p:cNvSpPr txBox="1"/>
          <p:nvPr/>
        </p:nvSpPr>
        <p:spPr>
          <a:xfrm>
            <a:off x="5711371" y="3507959"/>
            <a:ext cx="160859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Selected</a:t>
            </a:r>
          </a:p>
        </p:txBody>
      </p:sp>
    </p:spTree>
    <p:extLst>
      <p:ext uri="{BB962C8B-B14F-4D97-AF65-F5344CB8AC3E}">
        <p14:creationId xmlns:p14="http://schemas.microsoft.com/office/powerpoint/2010/main" val="360107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11816</TotalTime>
  <Words>1208</Words>
  <Application>Microsoft Office PowerPoint</Application>
  <PresentationFormat>Widescreen</PresentationFormat>
  <Paragraphs>265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Consolas</vt:lpstr>
      <vt:lpstr>Gill Sans MT</vt:lpstr>
      <vt:lpstr>Wingdings</vt:lpstr>
      <vt:lpstr>Wingdings 2</vt:lpstr>
      <vt:lpstr>Dividend</vt:lpstr>
      <vt:lpstr>CASE STUDY 2 – MSDS 6306</vt:lpstr>
      <vt:lpstr>DDS Analytics – “Attrition” Predictive Model</vt:lpstr>
      <vt:lpstr>Methodology and framework used to study attrition</vt:lpstr>
      <vt:lpstr>EXPLORATORY DATA ANALYSIS</vt:lpstr>
      <vt:lpstr>Attrition by: income, distance from home and stock option levels</vt:lpstr>
      <vt:lpstr>Attrition by: Age, gender, Job Satisfaction and years in a role</vt:lpstr>
      <vt:lpstr>Job roles vs attrition, age, income and working years</vt:lpstr>
      <vt:lpstr>Model creation and cross validation</vt:lpstr>
      <vt:lpstr>model importance, Requirements and model evaluation</vt:lpstr>
      <vt:lpstr>Logistic Regression analysis – final Reduced model</vt:lpstr>
      <vt:lpstr>Cross validation and model results</vt:lpstr>
      <vt:lpstr>Attrition - Conclusion and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Flores, Jonathan</dc:creator>
  <cp:lastModifiedBy>Flores, Jonathan</cp:lastModifiedBy>
  <cp:revision>253</cp:revision>
  <dcterms:created xsi:type="dcterms:W3CDTF">2017-09-03T16:53:24Z</dcterms:created>
  <dcterms:modified xsi:type="dcterms:W3CDTF">2018-04-16T15:06:38Z</dcterms:modified>
</cp:coreProperties>
</file>