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E27032-D0FB-4699-828B-FEC2C8474C7C}">
  <a:tblStyle styleId="{B4E27032-D0FB-4699-828B-FEC2C8474C7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98fd1285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98fd1285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98fd1285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98fd1285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cf446967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cf446967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98fd1285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98fd1285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98fd1285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98fd1285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cda625a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cda625a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cda625ac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cda625ac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cda625a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cda625a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cda625ac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cda625ac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ca82bd09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ca82bd09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98fd1285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98fd1285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ca82bd09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ca82bd09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dca82bd0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dca82bd0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ca82bd09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ca82bd09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98fd1285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98fd1285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7f25b93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7f25b93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7f25b93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7f25b93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7f25b93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7f25b93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7f25b930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7f25b930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7f25b930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7f25b930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7f25b930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7f25b930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98fd1285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98fd1285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7f25b930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7f25b930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7f25b930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7f25b930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7f25b930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7f25b930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7f25b930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7f25b930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ca82bd09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ca82bd09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ca82bd09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ca82bd09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ca82bd09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ca82bd09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dca82bd09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dca82bd09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dca82bd09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dca82bd09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dca82bd09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dca82bd09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98fd128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98fd128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ca82bd09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ca82bd09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ca82bd09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ca82bd09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98fd1285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98fd1285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cf4469a1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cf4469a1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98fd1285a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98fd1285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cf4469a1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cf4469a1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cf4469a1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cf4469a1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2"/>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3" name="Google Shape;23;p2"/>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4" name="Google Shape;24;p2"/>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25" name="Google Shape;25;p2"/>
          <p:cNvSpPr txBox="1"/>
          <p:nvPr>
            <p:ph type="title"/>
          </p:nvPr>
        </p:nvSpPr>
        <p:spPr>
          <a:xfrm>
            <a:off x="817323" y="161112"/>
            <a:ext cx="7402800" cy="656100"/>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rgbClr val="930B0B"/>
              </a:buClr>
              <a:buSzPts val="2700"/>
              <a:buFont typeface="Times New Roman"/>
              <a:buNone/>
              <a:defRPr b="0" i="0" sz="2700" u="none" cap="none" strike="noStrike">
                <a:solidFill>
                  <a:srgbClr val="930B0B"/>
                </a:solidFill>
                <a:latin typeface="Times New Roman"/>
                <a:ea typeface="Times New Roman"/>
                <a:cs typeface="Times New Roman"/>
                <a:sym typeface="Times New Roman"/>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6" name="Google Shape;26;p2"/>
          <p:cNvSpPr txBox="1"/>
          <p:nvPr>
            <p:ph idx="1" type="body"/>
          </p:nvPr>
        </p:nvSpPr>
        <p:spPr>
          <a:xfrm>
            <a:off x="410228" y="993471"/>
            <a:ext cx="8229600" cy="33945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Times New Roman"/>
                <a:ea typeface="Times New Roman"/>
                <a:cs typeface="Times New Roman"/>
                <a:sym typeface="Times New Roman"/>
              </a:defRPr>
            </a:lvl1pPr>
            <a:lvl2pPr indent="-342900" lvl="1" marL="914400" marR="0" rtl="0" algn="l">
              <a:lnSpc>
                <a:spcPct val="90000"/>
              </a:lnSpc>
              <a:spcBef>
                <a:spcPts val="400"/>
              </a:spcBef>
              <a:spcAft>
                <a:spcPts val="0"/>
              </a:spcAft>
              <a:buClr>
                <a:schemeClr val="dk1"/>
              </a:buClr>
              <a:buSzPts val="1800"/>
              <a:buFont typeface="Courier New"/>
              <a:buChar char="o"/>
              <a:defRPr b="0" i="0" sz="1800" u="none" cap="none" strike="noStrike">
                <a:solidFill>
                  <a:schemeClr val="dk1"/>
                </a:solidFill>
                <a:latin typeface="Times New Roman"/>
                <a:ea typeface="Times New Roman"/>
                <a:cs typeface="Times New Roman"/>
                <a:sym typeface="Times New Roman"/>
              </a:defRPr>
            </a:lvl2pPr>
            <a:lvl3pPr indent="-323850" lvl="2" marL="1371600" marR="0" rtl="0" algn="l">
              <a:lnSpc>
                <a:spcPct val="90000"/>
              </a:lnSpc>
              <a:spcBef>
                <a:spcPts val="400"/>
              </a:spcBef>
              <a:spcAft>
                <a:spcPts val="0"/>
              </a:spcAft>
              <a:buClr>
                <a:schemeClr val="dk1"/>
              </a:buClr>
              <a:buSzPts val="1500"/>
              <a:buFont typeface="Calibri"/>
              <a:buChar char="−"/>
              <a:defRPr b="0" i="0" sz="1500" u="none" cap="none" strike="noStrike">
                <a:solidFill>
                  <a:schemeClr val="dk1"/>
                </a:solidFill>
                <a:latin typeface="Times New Roman"/>
                <a:ea typeface="Times New Roman"/>
                <a:cs typeface="Times New Roman"/>
                <a:sym typeface="Times New Roman"/>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298450" lvl="4" marL="22860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Times New Roman"/>
                <a:ea typeface="Times New Roman"/>
                <a:cs typeface="Times New Roman"/>
                <a:sym typeface="Times New Roman"/>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1"/>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1" name="Google Shape;71;p11"/>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2" name="Google Shape;72;p11"/>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73" name="Google Shape;73;p11"/>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4" name="Google Shape;74;p11"/>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5" name="Google Shape;75;p11"/>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2"/>
          <p:cNvSpPr txBox="1"/>
          <p:nvPr>
            <p:ph type="title"/>
          </p:nvPr>
        </p:nvSpPr>
        <p:spPr>
          <a:xfrm>
            <a:off x="628650" y="273844"/>
            <a:ext cx="7886700" cy="994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8" name="Google Shape;78;p12"/>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9" name="Google Shape;79;p12"/>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0" name="Google Shape;80;p12"/>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1" name="Google Shape;81;p12"/>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3"/>
          <p:cNvSpPr txBox="1"/>
          <p:nvPr>
            <p:ph type="title"/>
          </p:nvPr>
        </p:nvSpPr>
        <p:spPr>
          <a:xfrm rot="5400000">
            <a:off x="5350050" y="1467544"/>
            <a:ext cx="4359000" cy="1971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4" name="Google Shape;84;p13"/>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5" name="Google Shape;85;p13"/>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6" name="Google Shape;86;p13"/>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7" name="Google Shape;87;p13"/>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8" name="Shape 88"/>
        <p:cNvGrpSpPr/>
        <p:nvPr/>
      </p:nvGrpSpPr>
      <p:grpSpPr>
        <a:xfrm>
          <a:off x="0" y="0"/>
          <a:ext cx="0" cy="0"/>
          <a:chOff x="0" y="0"/>
          <a:chExt cx="0" cy="0"/>
        </a:xfrm>
      </p:grpSpPr>
      <p:sp>
        <p:nvSpPr>
          <p:cNvPr id="89" name="Google Shape;89;p14"/>
          <p:cNvSpPr txBox="1"/>
          <p:nvPr>
            <p:ph type="title"/>
          </p:nvPr>
        </p:nvSpPr>
        <p:spPr>
          <a:xfrm>
            <a:off x="457200" y="205978"/>
            <a:ext cx="8229600" cy="857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0" name="Google Shape;90;p14"/>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solidFill>
                  <a:schemeClr val="dk1"/>
                </a:solidFill>
                <a:latin typeface="Calibri"/>
                <a:ea typeface="Calibri"/>
                <a:cs typeface="Calibri"/>
                <a:sym typeface="Calibri"/>
              </a:defRPr>
            </a:lvl1pPr>
            <a:lvl2pPr lvl="1">
              <a:buNone/>
              <a:defRPr>
                <a:solidFill>
                  <a:schemeClr val="dk1"/>
                </a:solidFill>
                <a:latin typeface="Calibri"/>
                <a:ea typeface="Calibri"/>
                <a:cs typeface="Calibri"/>
                <a:sym typeface="Calibri"/>
              </a:defRPr>
            </a:lvl2pPr>
            <a:lvl3pPr lvl="2">
              <a:buNone/>
              <a:defRPr>
                <a:solidFill>
                  <a:schemeClr val="dk1"/>
                </a:solidFill>
                <a:latin typeface="Calibri"/>
                <a:ea typeface="Calibri"/>
                <a:cs typeface="Calibri"/>
                <a:sym typeface="Calibri"/>
              </a:defRPr>
            </a:lvl3pPr>
            <a:lvl4pPr lvl="3">
              <a:buNone/>
              <a:defRPr>
                <a:solidFill>
                  <a:schemeClr val="dk1"/>
                </a:solidFill>
                <a:latin typeface="Calibri"/>
                <a:ea typeface="Calibri"/>
                <a:cs typeface="Calibri"/>
                <a:sym typeface="Calibri"/>
              </a:defRPr>
            </a:lvl4pPr>
            <a:lvl5pPr lvl="4">
              <a:buNone/>
              <a:defRPr>
                <a:solidFill>
                  <a:schemeClr val="dk1"/>
                </a:solidFill>
                <a:latin typeface="Calibri"/>
                <a:ea typeface="Calibri"/>
                <a:cs typeface="Calibri"/>
                <a:sym typeface="Calibri"/>
              </a:defRPr>
            </a:lvl5pPr>
            <a:lvl6pPr lvl="5">
              <a:buNone/>
              <a:defRPr>
                <a:solidFill>
                  <a:schemeClr val="dk1"/>
                </a:solidFill>
                <a:latin typeface="Calibri"/>
                <a:ea typeface="Calibri"/>
                <a:cs typeface="Calibri"/>
                <a:sym typeface="Calibri"/>
              </a:defRPr>
            </a:lvl6pPr>
            <a:lvl7pPr lvl="6">
              <a:buNone/>
              <a:defRPr>
                <a:solidFill>
                  <a:schemeClr val="dk1"/>
                </a:solidFill>
                <a:latin typeface="Calibri"/>
                <a:ea typeface="Calibri"/>
                <a:cs typeface="Calibri"/>
                <a:sym typeface="Calibri"/>
              </a:defRPr>
            </a:lvl7pPr>
            <a:lvl8pPr lvl="7">
              <a:buNone/>
              <a:defRPr>
                <a:solidFill>
                  <a:schemeClr val="dk1"/>
                </a:solidFill>
                <a:latin typeface="Calibri"/>
                <a:ea typeface="Calibri"/>
                <a:cs typeface="Calibri"/>
                <a:sym typeface="Calibri"/>
              </a:defRPr>
            </a:lvl8pPr>
            <a:lvl9pPr lvl="8">
              <a:buNone/>
              <a:defRPr>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91" name="Shape 91"/>
        <p:cNvGrpSpPr/>
        <p:nvPr/>
      </p:nvGrpSpPr>
      <p:grpSpPr>
        <a:xfrm>
          <a:off x="0" y="0"/>
          <a:ext cx="0" cy="0"/>
          <a:chOff x="0" y="0"/>
          <a:chExt cx="0" cy="0"/>
        </a:xfrm>
      </p:grpSpPr>
      <p:sp>
        <p:nvSpPr>
          <p:cNvPr id="92" name="Google Shape;92;p15"/>
          <p:cNvSpPr txBox="1"/>
          <p:nvPr>
            <p:ph type="title"/>
          </p:nvPr>
        </p:nvSpPr>
        <p:spPr>
          <a:xfrm>
            <a:off x="457200" y="205978"/>
            <a:ext cx="8229600" cy="8574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3" name="Google Shape;93;p15"/>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solidFill>
                  <a:schemeClr val="dk1"/>
                </a:solidFill>
                <a:latin typeface="Calibri"/>
                <a:ea typeface="Calibri"/>
                <a:cs typeface="Calibri"/>
                <a:sym typeface="Calibri"/>
              </a:defRPr>
            </a:lvl1pPr>
            <a:lvl2pPr lvl="1">
              <a:buNone/>
              <a:defRPr>
                <a:solidFill>
                  <a:schemeClr val="dk1"/>
                </a:solidFill>
                <a:latin typeface="Calibri"/>
                <a:ea typeface="Calibri"/>
                <a:cs typeface="Calibri"/>
                <a:sym typeface="Calibri"/>
              </a:defRPr>
            </a:lvl2pPr>
            <a:lvl3pPr lvl="2">
              <a:buNone/>
              <a:defRPr>
                <a:solidFill>
                  <a:schemeClr val="dk1"/>
                </a:solidFill>
                <a:latin typeface="Calibri"/>
                <a:ea typeface="Calibri"/>
                <a:cs typeface="Calibri"/>
                <a:sym typeface="Calibri"/>
              </a:defRPr>
            </a:lvl3pPr>
            <a:lvl4pPr lvl="3">
              <a:buNone/>
              <a:defRPr>
                <a:solidFill>
                  <a:schemeClr val="dk1"/>
                </a:solidFill>
                <a:latin typeface="Calibri"/>
                <a:ea typeface="Calibri"/>
                <a:cs typeface="Calibri"/>
                <a:sym typeface="Calibri"/>
              </a:defRPr>
            </a:lvl4pPr>
            <a:lvl5pPr lvl="4">
              <a:buNone/>
              <a:defRPr>
                <a:solidFill>
                  <a:schemeClr val="dk1"/>
                </a:solidFill>
                <a:latin typeface="Calibri"/>
                <a:ea typeface="Calibri"/>
                <a:cs typeface="Calibri"/>
                <a:sym typeface="Calibri"/>
              </a:defRPr>
            </a:lvl5pPr>
            <a:lvl6pPr lvl="5">
              <a:buNone/>
              <a:defRPr>
                <a:solidFill>
                  <a:schemeClr val="dk1"/>
                </a:solidFill>
                <a:latin typeface="Calibri"/>
                <a:ea typeface="Calibri"/>
                <a:cs typeface="Calibri"/>
                <a:sym typeface="Calibri"/>
              </a:defRPr>
            </a:lvl6pPr>
            <a:lvl7pPr lvl="6">
              <a:buNone/>
              <a:defRPr>
                <a:solidFill>
                  <a:schemeClr val="dk1"/>
                </a:solidFill>
                <a:latin typeface="Calibri"/>
                <a:ea typeface="Calibri"/>
                <a:cs typeface="Calibri"/>
                <a:sym typeface="Calibri"/>
              </a:defRPr>
            </a:lvl7pPr>
            <a:lvl8pPr lvl="7">
              <a:buNone/>
              <a:defRPr>
                <a:solidFill>
                  <a:schemeClr val="dk1"/>
                </a:solidFill>
                <a:latin typeface="Calibri"/>
                <a:ea typeface="Calibri"/>
                <a:cs typeface="Calibri"/>
                <a:sym typeface="Calibri"/>
              </a:defRPr>
            </a:lvl8pPr>
            <a:lvl9pPr lvl="8">
              <a:buNone/>
              <a:defRPr>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96" name="Google Shape;96;p16"/>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 name="Google Shape;97;p16"/>
          <p:cNvSpPr txBox="1"/>
          <p:nvPr>
            <p:ph idx="12" type="sldNum"/>
          </p:nvPr>
        </p:nvSpPr>
        <p:spPr>
          <a:xfrm>
            <a:off x="8472458" y="4663217"/>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3"/>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9" name="Google Shape;29;p3"/>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0" name="Google Shape;30;p3"/>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31" name="Google Shape;31;p3"/>
          <p:cNvSpPr txBox="1"/>
          <p:nvPr>
            <p:ph idx="1" type="body"/>
          </p:nvPr>
        </p:nvSpPr>
        <p:spPr>
          <a:xfrm>
            <a:off x="410228" y="993471"/>
            <a:ext cx="8229600" cy="33945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Times New Roman"/>
                <a:ea typeface="Times New Roman"/>
                <a:cs typeface="Times New Roman"/>
                <a:sym typeface="Times New Roman"/>
              </a:defRPr>
            </a:lvl1pPr>
            <a:lvl2pPr indent="-342900" lvl="1" marL="914400" marR="0" rtl="0" algn="l">
              <a:lnSpc>
                <a:spcPct val="90000"/>
              </a:lnSpc>
              <a:spcBef>
                <a:spcPts val="400"/>
              </a:spcBef>
              <a:spcAft>
                <a:spcPts val="0"/>
              </a:spcAft>
              <a:buClr>
                <a:schemeClr val="dk1"/>
              </a:buClr>
              <a:buSzPts val="1800"/>
              <a:buFont typeface="Courier New"/>
              <a:buChar char="o"/>
              <a:defRPr b="0" i="0" sz="1800" u="none" cap="none" strike="noStrike">
                <a:solidFill>
                  <a:schemeClr val="dk1"/>
                </a:solidFill>
                <a:latin typeface="Times New Roman"/>
                <a:ea typeface="Times New Roman"/>
                <a:cs typeface="Times New Roman"/>
                <a:sym typeface="Times New Roman"/>
              </a:defRPr>
            </a:lvl2pPr>
            <a:lvl3pPr indent="-323850" lvl="2" marL="1371600" marR="0" rtl="0" algn="l">
              <a:lnSpc>
                <a:spcPct val="90000"/>
              </a:lnSpc>
              <a:spcBef>
                <a:spcPts val="400"/>
              </a:spcBef>
              <a:spcAft>
                <a:spcPts val="0"/>
              </a:spcAft>
              <a:buClr>
                <a:schemeClr val="dk1"/>
              </a:buClr>
              <a:buSzPts val="1500"/>
              <a:buFont typeface="Calibri"/>
              <a:buChar char="−"/>
              <a:defRPr b="0" i="0" sz="1500" u="none" cap="none" strike="noStrike">
                <a:solidFill>
                  <a:schemeClr val="dk1"/>
                </a:solidFill>
                <a:latin typeface="Times New Roman"/>
                <a:ea typeface="Times New Roman"/>
                <a:cs typeface="Times New Roman"/>
                <a:sym typeface="Times New Roman"/>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298450" lvl="4" marL="2286000" marR="0" rtl="0" algn="l">
              <a:lnSpc>
                <a:spcPct val="90000"/>
              </a:lnSpc>
              <a:spcBef>
                <a:spcPts val="400"/>
              </a:spcBef>
              <a:spcAft>
                <a:spcPts val="0"/>
              </a:spcAft>
              <a:buClr>
                <a:schemeClr val="dk1"/>
              </a:buClr>
              <a:buSzPts val="1100"/>
              <a:buFont typeface="Arial"/>
              <a:buChar char="•"/>
              <a:defRPr b="0" i="0" sz="1100" u="none" cap="none" strike="noStrike">
                <a:solidFill>
                  <a:schemeClr val="dk1"/>
                </a:solidFill>
                <a:latin typeface="Times New Roman"/>
                <a:ea typeface="Times New Roman"/>
                <a:cs typeface="Times New Roman"/>
                <a:sym typeface="Times New Roman"/>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2" name="Shape 32"/>
        <p:cNvGrpSpPr/>
        <p:nvPr/>
      </p:nvGrpSpPr>
      <p:grpSpPr>
        <a:xfrm>
          <a:off x="0" y="0"/>
          <a:ext cx="0" cy="0"/>
          <a:chOff x="0" y="0"/>
          <a:chExt cx="0" cy="0"/>
        </a:xfrm>
      </p:grpSpPr>
      <p:sp>
        <p:nvSpPr>
          <p:cNvPr id="33" name="Google Shape;33;p4"/>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36" name="Google Shape;36;p5"/>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37" name="Google Shape;37;p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sp>
        <p:nvSpPr>
          <p:cNvPr id="41" name="Google Shape;41;p6"/>
          <p:cNvSpPr txBox="1"/>
          <p:nvPr>
            <p:ph type="title"/>
          </p:nvPr>
        </p:nvSpPr>
        <p:spPr>
          <a:xfrm>
            <a:off x="817323" y="161112"/>
            <a:ext cx="7402800" cy="656100"/>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rgbClr val="930B0B"/>
              </a:buClr>
              <a:buSzPts val="2700"/>
              <a:buFont typeface="Times New Roman"/>
              <a:buNone/>
              <a:defRPr b="0" i="0" sz="2700" u="none" cap="none" strike="noStrike">
                <a:solidFill>
                  <a:srgbClr val="930B0B"/>
                </a:solidFill>
                <a:latin typeface="Times New Roman"/>
                <a:ea typeface="Times New Roman"/>
                <a:cs typeface="Times New Roman"/>
                <a:sym typeface="Times New Roman"/>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2" name="Google Shape;42;p6"/>
          <p:cNvSpPr txBox="1"/>
          <p:nvPr>
            <p:ph idx="1" type="body"/>
          </p:nvPr>
        </p:nvSpPr>
        <p:spPr>
          <a:xfrm>
            <a:off x="394570" y="892480"/>
            <a:ext cx="8248500" cy="3674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Times New Roman"/>
                <a:ea typeface="Times New Roman"/>
                <a:cs typeface="Times New Roman"/>
                <a:sym typeface="Times New Roman"/>
              </a:defRPr>
            </a:lvl1pPr>
            <a:lvl2pPr indent="-311150" lvl="1" marL="914400" marR="0" rtl="0" algn="l">
              <a:lnSpc>
                <a:spcPct val="90000"/>
              </a:lnSpc>
              <a:spcBef>
                <a:spcPts val="400"/>
              </a:spcBef>
              <a:spcAft>
                <a:spcPts val="0"/>
              </a:spcAft>
              <a:buClr>
                <a:srgbClr val="C55A11"/>
              </a:buClr>
              <a:buSzPts val="1300"/>
              <a:buFont typeface="Courier New"/>
              <a:buChar char="o"/>
              <a:defRPr b="0" i="0" sz="1800" u="none" cap="none" strike="noStrike">
                <a:solidFill>
                  <a:schemeClr val="dk1"/>
                </a:solidFill>
                <a:latin typeface="Times New Roman"/>
                <a:ea typeface="Times New Roman"/>
                <a:cs typeface="Times New Roman"/>
                <a:sym typeface="Times New Roman"/>
              </a:defRPr>
            </a:lvl2pPr>
            <a:lvl3pPr indent="-298450" lvl="2" marL="1371600" marR="0" rtl="0" algn="l">
              <a:lnSpc>
                <a:spcPct val="90000"/>
              </a:lnSpc>
              <a:spcBef>
                <a:spcPts val="400"/>
              </a:spcBef>
              <a:spcAft>
                <a:spcPts val="0"/>
              </a:spcAft>
              <a:buClr>
                <a:srgbClr val="8D4427"/>
              </a:buClr>
              <a:buSzPts val="1100"/>
              <a:buFont typeface="Times New Roman"/>
              <a:buChar char="−"/>
              <a:defRPr b="0" i="0" sz="1500" u="none" cap="none" strike="noStrike">
                <a:solidFill>
                  <a:schemeClr val="dk1"/>
                </a:solidFill>
                <a:latin typeface="Times New Roman"/>
                <a:ea typeface="Times New Roman"/>
                <a:cs typeface="Times New Roman"/>
                <a:sym typeface="Times New Roman"/>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solidFill>
                  <a:schemeClr val="dk1"/>
                </a:solidFill>
                <a:latin typeface="Times New Roman"/>
                <a:ea typeface="Times New Roman"/>
                <a:cs typeface="Times New Roman"/>
                <a:sym typeface="Times New Roman"/>
              </a:defRPr>
            </a:lvl1pPr>
            <a:lvl2pPr lvl="1">
              <a:buNone/>
              <a:defRPr>
                <a:solidFill>
                  <a:schemeClr val="dk1"/>
                </a:solidFill>
                <a:latin typeface="Times New Roman"/>
                <a:ea typeface="Times New Roman"/>
                <a:cs typeface="Times New Roman"/>
                <a:sym typeface="Times New Roman"/>
              </a:defRPr>
            </a:lvl2pPr>
            <a:lvl3pPr lvl="2">
              <a:buNone/>
              <a:defRPr>
                <a:solidFill>
                  <a:schemeClr val="dk1"/>
                </a:solidFill>
                <a:latin typeface="Times New Roman"/>
                <a:ea typeface="Times New Roman"/>
                <a:cs typeface="Times New Roman"/>
                <a:sym typeface="Times New Roman"/>
              </a:defRPr>
            </a:lvl3pPr>
            <a:lvl4pPr lvl="3">
              <a:buNone/>
              <a:defRPr>
                <a:solidFill>
                  <a:schemeClr val="dk1"/>
                </a:solidFill>
                <a:latin typeface="Times New Roman"/>
                <a:ea typeface="Times New Roman"/>
                <a:cs typeface="Times New Roman"/>
                <a:sym typeface="Times New Roman"/>
              </a:defRPr>
            </a:lvl4pPr>
            <a:lvl5pPr lvl="4">
              <a:buNone/>
              <a:defRPr>
                <a:solidFill>
                  <a:schemeClr val="dk1"/>
                </a:solidFill>
                <a:latin typeface="Times New Roman"/>
                <a:ea typeface="Times New Roman"/>
                <a:cs typeface="Times New Roman"/>
                <a:sym typeface="Times New Roman"/>
              </a:defRPr>
            </a:lvl5pPr>
            <a:lvl6pPr lvl="5">
              <a:buNone/>
              <a:defRPr>
                <a:solidFill>
                  <a:schemeClr val="dk1"/>
                </a:solidFill>
                <a:latin typeface="Times New Roman"/>
                <a:ea typeface="Times New Roman"/>
                <a:cs typeface="Times New Roman"/>
                <a:sym typeface="Times New Roman"/>
              </a:defRPr>
            </a:lvl6pPr>
            <a:lvl7pPr lvl="6">
              <a:buNone/>
              <a:defRPr>
                <a:solidFill>
                  <a:schemeClr val="dk1"/>
                </a:solidFill>
                <a:latin typeface="Times New Roman"/>
                <a:ea typeface="Times New Roman"/>
                <a:cs typeface="Times New Roman"/>
                <a:sym typeface="Times New Roman"/>
              </a:defRPr>
            </a:lvl7pPr>
            <a:lvl8pPr lvl="7">
              <a:buNone/>
              <a:defRPr>
                <a:solidFill>
                  <a:schemeClr val="dk1"/>
                </a:solidFill>
                <a:latin typeface="Times New Roman"/>
                <a:ea typeface="Times New Roman"/>
                <a:cs typeface="Times New Roman"/>
                <a:sym typeface="Times New Roman"/>
              </a:defRPr>
            </a:lvl8pPr>
            <a:lvl9pPr lvl="8">
              <a:buNone/>
              <a:defRPr>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273844"/>
            <a:ext cx="7886700" cy="994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6" name="Google Shape;46;p7"/>
          <p:cNvSpPr txBox="1"/>
          <p:nvPr>
            <p:ph idx="1" type="body"/>
          </p:nvPr>
        </p:nvSpPr>
        <p:spPr>
          <a:xfrm>
            <a:off x="507712" y="1204504"/>
            <a:ext cx="3868200" cy="618000"/>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7" name="Google Shape;47;p7"/>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48" name="Google Shape;48;p7"/>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49" name="Google Shape;49;p7"/>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0" name="Google Shape;50;p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1" name="Google Shape;51;p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2" name="Google Shape;52;p7"/>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28650" y="273844"/>
            <a:ext cx="7886700" cy="994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5" name="Google Shape;55;p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2400"/>
              <a:buFont typeface="Calibri"/>
              <a:buNone/>
              <a:defRPr b="0" i="0" sz="24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4" name="Google Shape;64;p10"/>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5" name="Google Shape;65;p10"/>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66" name="Google Shape;66;p1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7" name="Google Shape;67;p1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8" name="Google Shape;68;p10"/>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sz="1400">
                <a:solidFill>
                  <a:schemeClr val="dk1"/>
                </a:solidFill>
                <a:latin typeface="Calibri"/>
                <a:ea typeface="Calibri"/>
                <a:cs typeface="Calibri"/>
                <a:sym typeface="Calibri"/>
              </a:defRPr>
            </a:lvl1pPr>
            <a:lvl2pPr indent="0" lvl="1" marL="0" marR="0" rtl="0" algn="l">
              <a:spcBef>
                <a:spcPts val="0"/>
              </a:spcBef>
              <a:buNone/>
              <a:defRPr sz="1400">
                <a:solidFill>
                  <a:schemeClr val="dk1"/>
                </a:solidFill>
                <a:latin typeface="Calibri"/>
                <a:ea typeface="Calibri"/>
                <a:cs typeface="Calibri"/>
                <a:sym typeface="Calibri"/>
              </a:defRPr>
            </a:lvl2pPr>
            <a:lvl3pPr indent="0" lvl="2" marL="0" marR="0" rtl="0" algn="l">
              <a:spcBef>
                <a:spcPts val="0"/>
              </a:spcBef>
              <a:buNone/>
              <a:defRPr sz="1400">
                <a:solidFill>
                  <a:schemeClr val="dk1"/>
                </a:solidFill>
                <a:latin typeface="Calibri"/>
                <a:ea typeface="Calibri"/>
                <a:cs typeface="Calibri"/>
                <a:sym typeface="Calibri"/>
              </a:defRPr>
            </a:lvl3pPr>
            <a:lvl4pPr indent="0" lvl="3" marL="0" marR="0" rtl="0" algn="l">
              <a:spcBef>
                <a:spcPts val="0"/>
              </a:spcBef>
              <a:buNone/>
              <a:defRPr sz="1400">
                <a:solidFill>
                  <a:schemeClr val="dk1"/>
                </a:solidFill>
                <a:latin typeface="Calibri"/>
                <a:ea typeface="Calibri"/>
                <a:cs typeface="Calibri"/>
                <a:sym typeface="Calibri"/>
              </a:defRPr>
            </a:lvl4pPr>
            <a:lvl5pPr indent="0" lvl="4" marL="0" marR="0" rtl="0" algn="l">
              <a:spcBef>
                <a:spcPts val="0"/>
              </a:spcBef>
              <a:buNone/>
              <a:defRPr sz="1400">
                <a:solidFill>
                  <a:schemeClr val="dk1"/>
                </a:solidFill>
                <a:latin typeface="Calibri"/>
                <a:ea typeface="Calibri"/>
                <a:cs typeface="Calibri"/>
                <a:sym typeface="Calibri"/>
              </a:defRPr>
            </a:lvl5pPr>
            <a:lvl6pPr indent="0" lvl="5" marL="0" marR="0" rtl="0" algn="l">
              <a:spcBef>
                <a:spcPts val="0"/>
              </a:spcBef>
              <a:buNone/>
              <a:defRPr sz="1400">
                <a:solidFill>
                  <a:schemeClr val="dk1"/>
                </a:solidFill>
                <a:latin typeface="Calibri"/>
                <a:ea typeface="Calibri"/>
                <a:cs typeface="Calibri"/>
                <a:sym typeface="Calibri"/>
              </a:defRPr>
            </a:lvl6pPr>
            <a:lvl7pPr indent="0" lvl="6" marL="0" marR="0" rtl="0" algn="l">
              <a:spcBef>
                <a:spcPts val="0"/>
              </a:spcBef>
              <a:buNone/>
              <a:defRPr sz="1400">
                <a:solidFill>
                  <a:schemeClr val="dk1"/>
                </a:solidFill>
                <a:latin typeface="Calibri"/>
                <a:ea typeface="Calibri"/>
                <a:cs typeface="Calibri"/>
                <a:sym typeface="Calibri"/>
              </a:defRPr>
            </a:lvl7pPr>
            <a:lvl8pPr indent="0" lvl="7" marL="0" marR="0" rtl="0" algn="l">
              <a:spcBef>
                <a:spcPts val="0"/>
              </a:spcBef>
              <a:buNone/>
              <a:defRPr sz="1400">
                <a:solidFill>
                  <a:schemeClr val="dk1"/>
                </a:solidFill>
                <a:latin typeface="Calibri"/>
                <a:ea typeface="Calibri"/>
                <a:cs typeface="Calibri"/>
                <a:sym typeface="Calibri"/>
              </a:defRPr>
            </a:lvl8pPr>
            <a:lvl9pPr indent="0" lvl="8" marL="0" marR="0" rtl="0" algn="l">
              <a:spcBef>
                <a:spcPts val="0"/>
              </a:spcBef>
              <a:buNone/>
              <a:defRPr sz="14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jp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slideLayout" Target="../slideLayouts/slideLayout15.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1148443" y="220740"/>
            <a:ext cx="6847200" cy="5535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chemeClr val="dk1"/>
              </a:buClr>
              <a:buSzPts val="3300"/>
              <a:buFont typeface="Calibri"/>
              <a:buNone/>
            </a:pPr>
            <a:r>
              <a:t/>
            </a:r>
            <a:endParaRPr b="0" i="0" sz="3300" u="none" cap="none" strike="noStrike">
              <a:solidFill>
                <a:schemeClr val="dk1"/>
              </a:solidFill>
              <a:latin typeface="Calibri"/>
              <a:ea typeface="Calibri"/>
              <a:cs typeface="Calibri"/>
              <a:sym typeface="Calibri"/>
            </a:endParaRPr>
          </a:p>
        </p:txBody>
      </p:sp>
      <p:sp>
        <p:nvSpPr>
          <p:cNvPr id="7" name="Google Shape;7;p1"/>
          <p:cNvSpPr txBox="1"/>
          <p:nvPr/>
        </p:nvSpPr>
        <p:spPr>
          <a:xfrm>
            <a:off x="324390" y="4780240"/>
            <a:ext cx="1455900" cy="273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1100" u="none" cap="none" strike="noStrike">
                <a:solidFill>
                  <a:schemeClr val="lt1"/>
                </a:solidFill>
                <a:latin typeface="Times New Roman"/>
                <a:ea typeface="Times New Roman"/>
                <a:cs typeface="Times New Roman"/>
                <a:sym typeface="Times New Roman"/>
              </a:rPr>
              <a:t>7/21/2020</a:t>
            </a:r>
            <a:endParaRPr b="1" i="0" sz="1100" u="none" cap="none" strike="noStrike">
              <a:solidFill>
                <a:schemeClr val="lt1"/>
              </a:solidFill>
              <a:latin typeface="Times New Roman"/>
              <a:ea typeface="Times New Roman"/>
              <a:cs typeface="Times New Roman"/>
              <a:sym typeface="Times New Roman"/>
            </a:endParaRPr>
          </a:p>
        </p:txBody>
      </p:sp>
      <p:sp>
        <p:nvSpPr>
          <p:cNvPr id="8" name="Google Shape;8;p1"/>
          <p:cNvSpPr txBox="1"/>
          <p:nvPr/>
        </p:nvSpPr>
        <p:spPr>
          <a:xfrm>
            <a:off x="8240198" y="4760288"/>
            <a:ext cx="601500" cy="2739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fld id="{00000000-1234-1234-1234-123412341234}" type="slidenum">
              <a:rPr b="1" i="0" lang="en" sz="1100" u="none" cap="none" strike="noStrike">
                <a:solidFill>
                  <a:schemeClr val="lt1"/>
                </a:solidFill>
                <a:latin typeface="Times New Roman"/>
                <a:ea typeface="Times New Roman"/>
                <a:cs typeface="Times New Roman"/>
                <a:sym typeface="Times New Roman"/>
              </a:rPr>
              <a:t>‹#›</a:t>
            </a:fld>
            <a:endParaRPr b="1" i="0" sz="1100" u="none" cap="none" strike="noStrike">
              <a:solidFill>
                <a:schemeClr val="lt1"/>
              </a:solidFill>
              <a:latin typeface="Times New Roman"/>
              <a:ea typeface="Times New Roman"/>
              <a:cs typeface="Times New Roman"/>
              <a:sym typeface="Times New Roman"/>
            </a:endParaRPr>
          </a:p>
        </p:txBody>
      </p:sp>
      <p:cxnSp>
        <p:nvCxnSpPr>
          <p:cNvPr id="9" name="Google Shape;9;p1"/>
          <p:cNvCxnSpPr/>
          <p:nvPr/>
        </p:nvCxnSpPr>
        <p:spPr>
          <a:xfrm>
            <a:off x="173930" y="393331"/>
            <a:ext cx="15000" cy="4405500"/>
          </a:xfrm>
          <a:prstGeom prst="straightConnector1">
            <a:avLst/>
          </a:prstGeom>
          <a:noFill/>
          <a:ln cap="flat" cmpd="sng" w="9525">
            <a:solidFill>
              <a:schemeClr val="accent2"/>
            </a:solidFill>
            <a:prstDash val="solid"/>
            <a:miter lim="800000"/>
            <a:headEnd len="sm" w="sm" type="none"/>
            <a:tailEnd len="sm" w="sm" type="none"/>
          </a:ln>
        </p:spPr>
      </p:cxnSp>
      <p:cxnSp>
        <p:nvCxnSpPr>
          <p:cNvPr id="10" name="Google Shape;10;p1"/>
          <p:cNvCxnSpPr/>
          <p:nvPr/>
        </p:nvCxnSpPr>
        <p:spPr>
          <a:xfrm>
            <a:off x="8958782" y="101586"/>
            <a:ext cx="14400" cy="4575600"/>
          </a:xfrm>
          <a:prstGeom prst="straightConnector1">
            <a:avLst/>
          </a:prstGeom>
          <a:noFill/>
          <a:ln cap="flat" cmpd="sng" w="9525">
            <a:solidFill>
              <a:schemeClr val="accent2"/>
            </a:solidFill>
            <a:prstDash val="solid"/>
            <a:miter lim="800000"/>
            <a:headEnd len="sm" w="sm" type="none"/>
            <a:tailEnd len="sm" w="sm" type="none"/>
          </a:ln>
        </p:spPr>
      </p:cxnSp>
      <p:cxnSp>
        <p:nvCxnSpPr>
          <p:cNvPr id="11" name="Google Shape;11;p1"/>
          <p:cNvCxnSpPr/>
          <p:nvPr/>
        </p:nvCxnSpPr>
        <p:spPr>
          <a:xfrm>
            <a:off x="429275" y="101586"/>
            <a:ext cx="8536800" cy="0"/>
          </a:xfrm>
          <a:prstGeom prst="straightConnector1">
            <a:avLst/>
          </a:prstGeom>
          <a:noFill/>
          <a:ln cap="flat" cmpd="sng" w="9525">
            <a:solidFill>
              <a:schemeClr val="accent2"/>
            </a:solidFill>
            <a:prstDash val="solid"/>
            <a:miter lim="800000"/>
            <a:headEnd len="sm" w="sm" type="none"/>
            <a:tailEnd len="sm" w="sm" type="none"/>
          </a:ln>
        </p:spPr>
      </p:cxnSp>
      <p:cxnSp>
        <p:nvCxnSpPr>
          <p:cNvPr id="12" name="Google Shape;12;p1"/>
          <p:cNvCxnSpPr/>
          <p:nvPr/>
        </p:nvCxnSpPr>
        <p:spPr>
          <a:xfrm>
            <a:off x="188949" y="4798736"/>
            <a:ext cx="240300" cy="219900"/>
          </a:xfrm>
          <a:prstGeom prst="curvedConnector3">
            <a:avLst>
              <a:gd fmla="val 50000" name="adj1"/>
            </a:avLst>
          </a:prstGeom>
          <a:noFill/>
          <a:ln cap="flat" cmpd="sng" w="9525">
            <a:solidFill>
              <a:schemeClr val="accent2"/>
            </a:solidFill>
            <a:prstDash val="solid"/>
            <a:miter lim="800000"/>
            <a:headEnd len="sm" w="sm" type="none"/>
            <a:tailEnd len="sm" w="sm" type="none"/>
          </a:ln>
        </p:spPr>
      </p:cxnSp>
      <p:cxnSp>
        <p:nvCxnSpPr>
          <p:cNvPr id="13" name="Google Shape;13;p1"/>
          <p:cNvCxnSpPr/>
          <p:nvPr/>
        </p:nvCxnSpPr>
        <p:spPr>
          <a:xfrm rot="5400000">
            <a:off x="8668657" y="4713904"/>
            <a:ext cx="341100" cy="267900"/>
          </a:xfrm>
          <a:prstGeom prst="curvedConnector3">
            <a:avLst>
              <a:gd fmla="val 50000" name="adj1"/>
            </a:avLst>
          </a:prstGeom>
          <a:noFill/>
          <a:ln cap="flat" cmpd="sng" w="9525">
            <a:solidFill>
              <a:schemeClr val="accent2"/>
            </a:solidFill>
            <a:prstDash val="solid"/>
            <a:miter lim="800000"/>
            <a:headEnd len="sm" w="sm" type="none"/>
            <a:tailEnd len="sm" w="sm" type="none"/>
          </a:ln>
        </p:spPr>
      </p:cxnSp>
      <p:pic>
        <p:nvPicPr>
          <p:cNvPr id="14" name="Google Shape;14;p1"/>
          <p:cNvPicPr preferRelativeResize="0"/>
          <p:nvPr/>
        </p:nvPicPr>
        <p:blipFill rotWithShape="1">
          <a:blip r:embed="rId1">
            <a:alphaModFix/>
          </a:blip>
          <a:srcRect b="0" l="0" r="0" t="0"/>
          <a:stretch/>
        </p:blipFill>
        <p:spPr>
          <a:xfrm>
            <a:off x="454" y="101586"/>
            <a:ext cx="425218" cy="5041915"/>
          </a:xfrm>
          <a:prstGeom prst="rect">
            <a:avLst/>
          </a:prstGeom>
          <a:noFill/>
          <a:ln>
            <a:noFill/>
          </a:ln>
        </p:spPr>
      </p:pic>
      <p:pic>
        <p:nvPicPr>
          <p:cNvPr id="15" name="Google Shape;15;p1"/>
          <p:cNvPicPr preferRelativeResize="0"/>
          <p:nvPr/>
        </p:nvPicPr>
        <p:blipFill rotWithShape="1">
          <a:blip r:embed="rId2">
            <a:alphaModFix/>
          </a:blip>
          <a:srcRect b="0" l="0" r="0" t="0"/>
          <a:stretch/>
        </p:blipFill>
        <p:spPr>
          <a:xfrm>
            <a:off x="429587" y="101586"/>
            <a:ext cx="153343" cy="3978923"/>
          </a:xfrm>
          <a:prstGeom prst="rect">
            <a:avLst/>
          </a:prstGeom>
          <a:noFill/>
          <a:ln>
            <a:noFill/>
          </a:ln>
        </p:spPr>
      </p:pic>
      <p:pic>
        <p:nvPicPr>
          <p:cNvPr descr="A close up of a sign&#10;&#10;Description automatically generated" id="16" name="Google Shape;16;p1"/>
          <p:cNvPicPr preferRelativeResize="0"/>
          <p:nvPr/>
        </p:nvPicPr>
        <p:blipFill rotWithShape="1">
          <a:blip r:embed="rId3">
            <a:alphaModFix/>
          </a:blip>
          <a:srcRect b="0" l="0" r="0" t="0"/>
          <a:stretch/>
        </p:blipFill>
        <p:spPr>
          <a:xfrm>
            <a:off x="8321644" y="4532868"/>
            <a:ext cx="651512" cy="485615"/>
          </a:xfrm>
          <a:prstGeom prst="rect">
            <a:avLst/>
          </a:prstGeom>
          <a:noFill/>
          <a:ln>
            <a:noFill/>
          </a:ln>
        </p:spPr>
      </p:pic>
      <p:pic>
        <p:nvPicPr>
          <p:cNvPr descr="A picture containing drawing&#10;&#10;Description automatically generated" id="17" name="Google Shape;17;p1"/>
          <p:cNvPicPr preferRelativeResize="0"/>
          <p:nvPr/>
        </p:nvPicPr>
        <p:blipFill rotWithShape="1">
          <a:blip r:embed="rId4">
            <a:alphaModFix/>
          </a:blip>
          <a:srcRect b="0" l="0" r="0" t="0"/>
          <a:stretch/>
        </p:blipFill>
        <p:spPr>
          <a:xfrm>
            <a:off x="454" y="4661226"/>
            <a:ext cx="1991677" cy="497919"/>
          </a:xfrm>
          <a:prstGeom prst="rect">
            <a:avLst/>
          </a:prstGeom>
          <a:noFill/>
          <a:ln>
            <a:noFill/>
          </a:ln>
        </p:spPr>
      </p:pic>
      <p:pic>
        <p:nvPicPr>
          <p:cNvPr id="18" name="Google Shape;18;p1"/>
          <p:cNvPicPr preferRelativeResize="0"/>
          <p:nvPr/>
        </p:nvPicPr>
        <p:blipFill rotWithShape="1">
          <a:blip r:embed="rId1">
            <a:alphaModFix/>
          </a:blip>
          <a:srcRect b="0" l="0" r="0" t="0"/>
          <a:stretch/>
        </p:blipFill>
        <p:spPr>
          <a:xfrm rot="5400000">
            <a:off x="5035870" y="1877453"/>
            <a:ext cx="289488" cy="6282061"/>
          </a:xfrm>
          <a:prstGeom prst="rect">
            <a:avLst/>
          </a:prstGeom>
          <a:noFill/>
          <a:ln>
            <a:noFill/>
          </a:ln>
        </p:spPr>
      </p:pic>
      <p:pic>
        <p:nvPicPr>
          <p:cNvPr id="19" name="Google Shape;19;p1"/>
          <p:cNvPicPr preferRelativeResize="0"/>
          <p:nvPr/>
        </p:nvPicPr>
        <p:blipFill rotWithShape="1">
          <a:blip r:embed="rId2">
            <a:alphaModFix/>
          </a:blip>
          <a:srcRect b="0" l="0" r="0" t="0"/>
          <a:stretch/>
        </p:blipFill>
        <p:spPr>
          <a:xfrm rot="5400000">
            <a:off x="5115401" y="1677704"/>
            <a:ext cx="130428" cy="6282058"/>
          </a:xfrm>
          <a:prstGeom prst="rect">
            <a:avLst/>
          </a:prstGeom>
          <a:noFill/>
          <a:ln>
            <a:noFill/>
          </a:ln>
        </p:spPr>
      </p:pic>
      <p:sp>
        <p:nvSpPr>
          <p:cNvPr id="20" name="Google Shape;20;p1"/>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lvl="0" algn="r">
              <a:buNone/>
              <a:defRPr sz="1000">
                <a:solidFill>
                  <a:schemeClr val="tx1"/>
                </a:solidFill>
              </a:defRPr>
            </a:lvl1pPr>
            <a:lvl2pPr lvl="1" algn="r">
              <a:buNone/>
              <a:defRPr sz="1000">
                <a:solidFill>
                  <a:schemeClr val="tx1"/>
                </a:solidFill>
              </a:defRPr>
            </a:lvl2pPr>
            <a:lvl3pPr lvl="2" algn="r">
              <a:buNone/>
              <a:defRPr sz="1000">
                <a:solidFill>
                  <a:schemeClr val="tx1"/>
                </a:solidFill>
              </a:defRPr>
            </a:lvl3pPr>
            <a:lvl4pPr lvl="3" algn="r">
              <a:buNone/>
              <a:defRPr sz="1000">
                <a:solidFill>
                  <a:schemeClr val="tx1"/>
                </a:solidFill>
              </a:defRPr>
            </a:lvl4pPr>
            <a:lvl5pPr lvl="4" algn="r">
              <a:buNone/>
              <a:defRPr sz="1000">
                <a:solidFill>
                  <a:schemeClr val="tx1"/>
                </a:solidFill>
              </a:defRPr>
            </a:lvl5pPr>
            <a:lvl6pPr lvl="5" algn="r">
              <a:buNone/>
              <a:defRPr sz="1000">
                <a:solidFill>
                  <a:schemeClr val="tx1"/>
                </a:solidFill>
              </a:defRPr>
            </a:lvl6pPr>
            <a:lvl7pPr lvl="6" algn="r">
              <a:buNone/>
              <a:defRPr sz="1000">
                <a:solidFill>
                  <a:schemeClr val="tx1"/>
                </a:solidFill>
              </a:defRPr>
            </a:lvl7pPr>
            <a:lvl8pPr lvl="7" algn="r">
              <a:buNone/>
              <a:defRPr sz="1000">
                <a:solidFill>
                  <a:schemeClr val="tx1"/>
                </a:solidFill>
              </a:defRPr>
            </a:lvl8pPr>
            <a:lvl9pPr lvl="8" algn="r">
              <a:buNone/>
              <a:defRPr sz="1000">
                <a:solidFill>
                  <a:schemeClr val="tx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Lst>
  <mc:AlternateContent>
    <mc:Choice Requires="p14">
      <p:transition spd="slow" p14:dur="1000">
        <p:push/>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978050" y="275251"/>
            <a:ext cx="7402800" cy="5528100"/>
          </a:xfrm>
          <a:prstGeom prst="rect">
            <a:avLst/>
          </a:prstGeom>
        </p:spPr>
        <p:txBody>
          <a:bodyPr anchorCtr="0" anchor="t" bIns="34275" lIns="68575" spcFirstLastPara="1" rIns="68575" wrap="square" tIns="34275">
            <a:spAutoFit/>
          </a:bodyPr>
          <a:lstStyle/>
          <a:p>
            <a:pPr indent="0" lvl="0" marL="0" rtl="0" algn="ctr">
              <a:spcBef>
                <a:spcPts val="0"/>
              </a:spcBef>
              <a:spcAft>
                <a:spcPts val="0"/>
              </a:spcAft>
              <a:buClr>
                <a:srgbClr val="000000"/>
              </a:buClr>
              <a:buFont typeface="Arial"/>
              <a:buNone/>
            </a:pPr>
            <a:r>
              <a:rPr b="1" lang="en" cap="small">
                <a:solidFill>
                  <a:srgbClr val="C00000"/>
                </a:solidFill>
                <a:latin typeface="Calibri"/>
                <a:ea typeface="Calibri"/>
                <a:cs typeface="Calibri"/>
                <a:sym typeface="Calibri"/>
              </a:rPr>
              <a:t>K J Somaiya College of Engineering, Mumbai-77</a:t>
            </a:r>
            <a:endParaRPr sz="2200">
              <a:latin typeface="Calibri"/>
              <a:ea typeface="Calibri"/>
              <a:cs typeface="Calibri"/>
              <a:sym typeface="Calibri"/>
            </a:endParaRPr>
          </a:p>
          <a:p>
            <a:pPr indent="0" lvl="0" marL="0" rtl="0" algn="l">
              <a:spcBef>
                <a:spcPts val="0"/>
              </a:spcBef>
              <a:spcAft>
                <a:spcPts val="0"/>
              </a:spcAft>
              <a:buClr>
                <a:srgbClr val="000000"/>
              </a:buClr>
              <a:buFont typeface="Arial"/>
              <a:buNone/>
            </a:pPr>
            <a:r>
              <a:t/>
            </a:r>
            <a:endParaRPr b="1" sz="1900">
              <a:solidFill>
                <a:srgbClr val="002060"/>
              </a:solidFill>
            </a:endParaRPr>
          </a:p>
          <a:p>
            <a:pPr indent="0" lvl="0" marL="0" rtl="0" algn="ctr">
              <a:spcBef>
                <a:spcPts val="0"/>
              </a:spcBef>
              <a:spcAft>
                <a:spcPts val="0"/>
              </a:spcAft>
              <a:buClr>
                <a:srgbClr val="000000"/>
              </a:buClr>
              <a:buFont typeface="Arial"/>
              <a:buNone/>
            </a:pPr>
            <a:r>
              <a:rPr b="1" lang="en" sz="2300">
                <a:solidFill>
                  <a:srgbClr val="002060"/>
                </a:solidFill>
              </a:rPr>
              <a:t>Twitter Sentiment Analysis</a:t>
            </a:r>
            <a:endParaRPr b="1" sz="2300">
              <a:solidFill>
                <a:srgbClr val="002060"/>
              </a:solidFill>
            </a:endParaRPr>
          </a:p>
          <a:p>
            <a:pPr indent="0" lvl="0" marL="0" rtl="0" algn="ctr">
              <a:spcBef>
                <a:spcPts val="0"/>
              </a:spcBef>
              <a:spcAft>
                <a:spcPts val="0"/>
              </a:spcAft>
              <a:buClr>
                <a:srgbClr val="000000"/>
              </a:buClr>
              <a:buFont typeface="Arial"/>
              <a:buNone/>
            </a:pPr>
            <a:r>
              <a:t/>
            </a:r>
            <a:endParaRPr b="1" sz="1900">
              <a:solidFill>
                <a:srgbClr val="002060"/>
              </a:solidFill>
            </a:endParaRPr>
          </a:p>
          <a:p>
            <a:pPr indent="0" lvl="0" marL="0" rtl="0" algn="ctr">
              <a:spcBef>
                <a:spcPts val="0"/>
              </a:spcBef>
              <a:spcAft>
                <a:spcPts val="0"/>
              </a:spcAft>
              <a:buClr>
                <a:schemeClr val="dk1"/>
              </a:buClr>
              <a:buSzPts val="1100"/>
              <a:buFont typeface="Arial"/>
              <a:buNone/>
            </a:pPr>
            <a:r>
              <a:rPr lang="en" sz="1300">
                <a:solidFill>
                  <a:schemeClr val="dk1"/>
                </a:solidFill>
              </a:rPr>
              <a:t>Submitted in partial fulfillment of requirements</a:t>
            </a:r>
            <a:endParaRPr sz="1300">
              <a:solidFill>
                <a:schemeClr val="dk1"/>
              </a:solidFill>
            </a:endParaRPr>
          </a:p>
          <a:p>
            <a:pPr indent="0" lvl="0" marL="0" rtl="0" algn="ctr">
              <a:spcBef>
                <a:spcPts val="0"/>
              </a:spcBef>
              <a:spcAft>
                <a:spcPts val="0"/>
              </a:spcAft>
              <a:buClr>
                <a:schemeClr val="dk1"/>
              </a:buClr>
              <a:buSzPts val="1100"/>
              <a:buFont typeface="Arial"/>
              <a:buNone/>
            </a:pPr>
            <a:r>
              <a:rPr lang="en" sz="1300">
                <a:solidFill>
                  <a:schemeClr val="dk1"/>
                </a:solidFill>
              </a:rPr>
              <a:t>For the degree of</a:t>
            </a:r>
            <a:endParaRPr sz="1300">
              <a:solidFill>
                <a:schemeClr val="dk1"/>
              </a:solidFill>
            </a:endParaRPr>
          </a:p>
          <a:p>
            <a:pPr indent="0" lvl="0" marL="0" rtl="0" algn="ctr">
              <a:spcBef>
                <a:spcPts val="0"/>
              </a:spcBef>
              <a:spcAft>
                <a:spcPts val="0"/>
              </a:spcAft>
              <a:buClr>
                <a:schemeClr val="dk1"/>
              </a:buClr>
              <a:buSzPts val="1100"/>
              <a:buFont typeface="Arial"/>
              <a:buNone/>
            </a:pPr>
            <a:r>
              <a:t/>
            </a:r>
            <a:endParaRPr sz="1400">
              <a:solidFill>
                <a:srgbClr val="002060"/>
              </a:solidFill>
            </a:endParaRPr>
          </a:p>
          <a:p>
            <a:pPr indent="0" lvl="0" marL="0" rtl="0" algn="ctr">
              <a:spcBef>
                <a:spcPts val="0"/>
              </a:spcBef>
              <a:spcAft>
                <a:spcPts val="0"/>
              </a:spcAft>
              <a:buClr>
                <a:schemeClr val="dk1"/>
              </a:buClr>
              <a:buSzPts val="1100"/>
              <a:buFont typeface="Arial"/>
              <a:buNone/>
            </a:pPr>
            <a:r>
              <a:rPr b="1" lang="en" sz="1700">
                <a:solidFill>
                  <a:srgbClr val="002060"/>
                </a:solidFill>
              </a:rPr>
              <a:t>Bachelors of Technology</a:t>
            </a:r>
            <a:endParaRPr b="1" sz="1700">
              <a:solidFill>
                <a:srgbClr val="002060"/>
              </a:solidFill>
            </a:endParaRPr>
          </a:p>
          <a:p>
            <a:pPr indent="0" lvl="0" marL="0" rtl="0" algn="ctr">
              <a:spcBef>
                <a:spcPts val="1000"/>
              </a:spcBef>
              <a:spcAft>
                <a:spcPts val="0"/>
              </a:spcAft>
              <a:buClr>
                <a:schemeClr val="dk1"/>
              </a:buClr>
              <a:buSzPts val="1100"/>
              <a:buFont typeface="Arial"/>
              <a:buNone/>
            </a:pPr>
            <a:r>
              <a:rPr b="1" lang="en" sz="1300">
                <a:solidFill>
                  <a:srgbClr val="002060"/>
                </a:solidFill>
              </a:rPr>
              <a:t>(Semester-8)</a:t>
            </a:r>
            <a:endParaRPr b="1" sz="1300">
              <a:solidFill>
                <a:srgbClr val="002060"/>
              </a:solidFill>
            </a:endParaRPr>
          </a:p>
          <a:p>
            <a:pPr indent="0" lvl="0" marL="0" rtl="0" algn="ctr">
              <a:spcBef>
                <a:spcPts val="1000"/>
              </a:spcBef>
              <a:spcAft>
                <a:spcPts val="0"/>
              </a:spcAft>
              <a:buClr>
                <a:srgbClr val="000000"/>
              </a:buClr>
              <a:buFont typeface="Arial"/>
              <a:buNone/>
            </a:pPr>
            <a:r>
              <a:rPr b="1" lang="en" sz="1500">
                <a:solidFill>
                  <a:srgbClr val="C00000"/>
                </a:solidFill>
              </a:rPr>
              <a:t>Presented by: </a:t>
            </a:r>
            <a:endParaRPr b="1" sz="1500">
              <a:solidFill>
                <a:srgbClr val="C00000"/>
              </a:solidFill>
            </a:endParaRPr>
          </a:p>
          <a:p>
            <a:pPr indent="0" lvl="0" marL="0" rtl="0" algn="ctr">
              <a:spcBef>
                <a:spcPts val="1000"/>
              </a:spcBef>
              <a:spcAft>
                <a:spcPts val="0"/>
              </a:spcAft>
              <a:buClr>
                <a:schemeClr val="dk1"/>
              </a:buClr>
              <a:buSzPts val="1100"/>
              <a:buFont typeface="Arial"/>
              <a:buNone/>
            </a:pPr>
            <a:r>
              <a:rPr b="1" lang="en" sz="1550">
                <a:solidFill>
                  <a:schemeClr val="dk1"/>
                </a:solidFill>
              </a:rPr>
              <a:t>Jaini Gala</a:t>
            </a:r>
            <a:endParaRPr b="1" sz="1550">
              <a:solidFill>
                <a:schemeClr val="dk1"/>
              </a:solidFill>
            </a:endParaRPr>
          </a:p>
          <a:p>
            <a:pPr indent="0" lvl="0" marL="0" rtl="0" algn="ctr">
              <a:spcBef>
                <a:spcPts val="0"/>
              </a:spcBef>
              <a:spcAft>
                <a:spcPts val="0"/>
              </a:spcAft>
              <a:buNone/>
            </a:pPr>
            <a:r>
              <a:rPr b="1" lang="en" sz="1550">
                <a:solidFill>
                  <a:srgbClr val="930B0B"/>
                </a:solidFill>
              </a:rPr>
              <a:t>Roll No: 1713026</a:t>
            </a:r>
            <a:endParaRPr b="1" sz="1550">
              <a:solidFill>
                <a:srgbClr val="930B0B"/>
              </a:solidFill>
            </a:endParaRPr>
          </a:p>
          <a:p>
            <a:pPr indent="0" lvl="0" marL="0" rtl="0" algn="ctr">
              <a:spcBef>
                <a:spcPts val="1000"/>
              </a:spcBef>
              <a:spcAft>
                <a:spcPts val="0"/>
              </a:spcAft>
              <a:buClr>
                <a:schemeClr val="dk1"/>
              </a:buClr>
              <a:buSzPts val="1100"/>
              <a:buFont typeface="Arial"/>
              <a:buNone/>
            </a:pPr>
            <a:r>
              <a:rPr b="1" lang="en" sz="1550">
                <a:solidFill>
                  <a:schemeClr val="dk1"/>
                </a:solidFill>
              </a:rPr>
              <a:t>Fenil Madlani</a:t>
            </a:r>
            <a:endParaRPr b="1" sz="1550">
              <a:solidFill>
                <a:schemeClr val="dk1"/>
              </a:solidFill>
            </a:endParaRPr>
          </a:p>
          <a:p>
            <a:pPr indent="0" lvl="0" marL="0" rtl="0" algn="ctr">
              <a:spcBef>
                <a:spcPts val="0"/>
              </a:spcBef>
              <a:spcAft>
                <a:spcPts val="0"/>
              </a:spcAft>
              <a:buNone/>
            </a:pPr>
            <a:r>
              <a:rPr b="1" lang="en" sz="1550">
                <a:solidFill>
                  <a:srgbClr val="930B0B"/>
                </a:solidFill>
              </a:rPr>
              <a:t>Roll No: 1713035</a:t>
            </a:r>
            <a:endParaRPr b="1" sz="1550">
              <a:solidFill>
                <a:srgbClr val="930B0B"/>
              </a:solidFill>
            </a:endParaRPr>
          </a:p>
          <a:p>
            <a:pPr indent="0" lvl="0" marL="0" rtl="0" algn="ctr">
              <a:spcBef>
                <a:spcPts val="0"/>
              </a:spcBef>
              <a:spcAft>
                <a:spcPts val="0"/>
              </a:spcAft>
              <a:buNone/>
            </a:pPr>
            <a:r>
              <a:t/>
            </a:r>
            <a:endParaRPr b="1" sz="1450">
              <a:solidFill>
                <a:srgbClr val="C00000"/>
              </a:solidFill>
            </a:endParaRPr>
          </a:p>
          <a:p>
            <a:pPr indent="0" lvl="0" marL="0" rtl="0" algn="ctr">
              <a:spcBef>
                <a:spcPts val="0"/>
              </a:spcBef>
              <a:spcAft>
                <a:spcPts val="0"/>
              </a:spcAft>
              <a:buClr>
                <a:schemeClr val="dk1"/>
              </a:buClr>
              <a:buSzPts val="1100"/>
              <a:buFont typeface="Arial"/>
              <a:buNone/>
            </a:pPr>
            <a:r>
              <a:rPr b="1" lang="en" sz="1450">
                <a:solidFill>
                  <a:schemeClr val="dk1"/>
                </a:solidFill>
              </a:rPr>
              <a:t>Guide</a:t>
            </a:r>
            <a:endParaRPr b="1" sz="1450">
              <a:solidFill>
                <a:schemeClr val="dk1"/>
              </a:solidFill>
            </a:endParaRPr>
          </a:p>
          <a:p>
            <a:pPr indent="0" lvl="0" marL="0" rtl="0" algn="ctr">
              <a:spcBef>
                <a:spcPts val="1000"/>
              </a:spcBef>
              <a:spcAft>
                <a:spcPts val="0"/>
              </a:spcAft>
              <a:buClr>
                <a:schemeClr val="dk1"/>
              </a:buClr>
              <a:buSzPts val="1100"/>
              <a:buFont typeface="Arial"/>
              <a:buNone/>
            </a:pPr>
            <a:r>
              <a:rPr b="1" lang="en" sz="1450">
                <a:solidFill>
                  <a:schemeClr val="dk1"/>
                </a:solidFill>
              </a:rPr>
              <a:t>Ms. JAYSHREE M. KUNDARGI</a:t>
            </a:r>
            <a:endParaRPr b="1" sz="1450">
              <a:solidFill>
                <a:schemeClr val="dk1"/>
              </a:solidFill>
            </a:endParaRPr>
          </a:p>
          <a:p>
            <a:pPr indent="0" lvl="0" marL="0" rtl="0" algn="ctr">
              <a:spcBef>
                <a:spcPts val="1000"/>
              </a:spcBef>
              <a:spcAft>
                <a:spcPts val="0"/>
              </a:spcAft>
              <a:buNone/>
            </a:pPr>
            <a:r>
              <a:t/>
            </a:r>
            <a:endParaRPr b="1" sz="1650">
              <a:solidFill>
                <a:srgbClr val="C00000"/>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b="1" sz="1650">
              <a:solidFill>
                <a:srgbClr val="C00000"/>
              </a:solidFill>
              <a:latin typeface="Calibri"/>
              <a:ea typeface="Calibri"/>
              <a:cs typeface="Calibri"/>
              <a:sym typeface="Calibri"/>
            </a:endParaRPr>
          </a:p>
          <a:p>
            <a:pPr indent="0" lvl="0" marL="0" rtl="0" algn="l">
              <a:spcBef>
                <a:spcPts val="0"/>
              </a:spcBef>
              <a:spcAft>
                <a:spcPts val="0"/>
              </a:spcAft>
              <a:buClr>
                <a:srgbClr val="000000"/>
              </a:buClr>
              <a:buSzPts val="1100"/>
              <a:buFont typeface="Arial"/>
              <a:buNone/>
            </a:pPr>
            <a:r>
              <a:t/>
            </a:r>
            <a:endParaRPr/>
          </a:p>
        </p:txBody>
      </p:sp>
      <p:sp>
        <p:nvSpPr>
          <p:cNvPr id="103" name="Google Shape;103;p17"/>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6"/>
          <p:cNvPicPr preferRelativeResize="0"/>
          <p:nvPr/>
        </p:nvPicPr>
        <p:blipFill>
          <a:blip r:embed="rId3">
            <a:alphaModFix/>
          </a:blip>
          <a:stretch>
            <a:fillRect/>
          </a:stretch>
        </p:blipFill>
        <p:spPr>
          <a:xfrm>
            <a:off x="5002850" y="763475"/>
            <a:ext cx="3676774" cy="3633950"/>
          </a:xfrm>
          <a:prstGeom prst="rect">
            <a:avLst/>
          </a:prstGeom>
          <a:noFill/>
          <a:ln>
            <a:noFill/>
          </a:ln>
        </p:spPr>
      </p:pic>
      <p:sp>
        <p:nvSpPr>
          <p:cNvPr id="166" name="Google Shape;166;p26"/>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167" name="Google Shape;167;p26"/>
          <p:cNvSpPr txBox="1"/>
          <p:nvPr>
            <p:ph type="title"/>
          </p:nvPr>
        </p:nvSpPr>
        <p:spPr>
          <a:xfrm>
            <a:off x="628650" y="273844"/>
            <a:ext cx="7886700" cy="9942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sz="3000">
                <a:solidFill>
                  <a:srgbClr val="930B0B"/>
                </a:solidFill>
                <a:latin typeface="Times New Roman"/>
                <a:ea typeface="Times New Roman"/>
                <a:cs typeface="Times New Roman"/>
                <a:sym typeface="Times New Roman"/>
              </a:rPr>
              <a:t>Proposed Method</a:t>
            </a:r>
            <a:endParaRPr b="1" sz="3000">
              <a:solidFill>
                <a:srgbClr val="930B0B"/>
              </a:solidFill>
              <a:latin typeface="Times New Roman"/>
              <a:ea typeface="Times New Roman"/>
              <a:cs typeface="Times New Roman"/>
              <a:sym typeface="Times New Roman"/>
            </a:endParaRPr>
          </a:p>
        </p:txBody>
      </p:sp>
      <p:sp>
        <p:nvSpPr>
          <p:cNvPr id="168" name="Google Shape;168;p26"/>
          <p:cNvSpPr txBox="1"/>
          <p:nvPr/>
        </p:nvSpPr>
        <p:spPr>
          <a:xfrm>
            <a:off x="703225" y="763475"/>
            <a:ext cx="3726900" cy="3848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The training dataset which comprises of positive and negative tweets on USA 2020 elections.</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After reading the data, the parameters that were not required were eliminated.</a:t>
            </a:r>
            <a:endParaRPr>
              <a:latin typeface="Times New Roman"/>
              <a:ea typeface="Times New Roman"/>
              <a:cs typeface="Times New Roman"/>
              <a:sym typeface="Times New Roman"/>
            </a:endParaRPr>
          </a:p>
          <a:p>
            <a:pPr indent="-317500" lvl="0" marL="457200" rtl="0" algn="just">
              <a:spcBef>
                <a:spcPts val="0"/>
              </a:spcBef>
              <a:spcAft>
                <a:spcPts val="0"/>
              </a:spcAft>
              <a:buSzPts val="1400"/>
              <a:buChar char="●"/>
            </a:pPr>
            <a:r>
              <a:rPr lang="en">
                <a:latin typeface="Times New Roman"/>
                <a:ea typeface="Times New Roman"/>
                <a:cs typeface="Times New Roman"/>
                <a:sym typeface="Times New Roman"/>
              </a:rPr>
              <a:t>In the feature extractor data was preprocessed so that the </a:t>
            </a:r>
            <a:r>
              <a:rPr lang="en">
                <a:solidFill>
                  <a:srgbClr val="202124"/>
                </a:solidFill>
                <a:highlight>
                  <a:srgbClr val="FFFFFF"/>
                </a:highlight>
                <a:latin typeface="Times New Roman"/>
                <a:ea typeface="Times New Roman"/>
                <a:cs typeface="Times New Roman"/>
                <a:sym typeface="Times New Roman"/>
              </a:rPr>
              <a:t>accuracy of learning algorithm can be improved and time duration can be shortened.</a:t>
            </a:r>
            <a:endParaRPr>
              <a:solidFill>
                <a:srgbClr val="202124"/>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a:solidFill>
                  <a:srgbClr val="202124"/>
                </a:solidFill>
                <a:highlight>
                  <a:srgbClr val="FFFFFF"/>
                </a:highlight>
                <a:latin typeface="Times New Roman"/>
                <a:ea typeface="Times New Roman"/>
                <a:cs typeface="Times New Roman"/>
                <a:sym typeface="Times New Roman"/>
              </a:rPr>
              <a:t>Then the training data was divided into train dataset and validation dataset, after which it was passed to classifier.</a:t>
            </a:r>
            <a:endParaRPr>
              <a:solidFill>
                <a:srgbClr val="202124"/>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a:solidFill>
                  <a:srgbClr val="202124"/>
                </a:solidFill>
                <a:highlight>
                  <a:srgbClr val="FFFFFF"/>
                </a:highlight>
                <a:latin typeface="Times New Roman"/>
                <a:ea typeface="Times New Roman"/>
                <a:cs typeface="Times New Roman"/>
                <a:sym typeface="Times New Roman"/>
              </a:rPr>
              <a:t>Based on results, we selected an appropriate classifier.</a:t>
            </a:r>
            <a:endParaRPr>
              <a:solidFill>
                <a:srgbClr val="202124"/>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202124"/>
              </a:buClr>
              <a:buSzPts val="1400"/>
              <a:buFont typeface="Times New Roman"/>
              <a:buChar char="●"/>
            </a:pPr>
            <a:r>
              <a:rPr lang="en">
                <a:solidFill>
                  <a:srgbClr val="202124"/>
                </a:solidFill>
                <a:highlight>
                  <a:srgbClr val="FFFFFF"/>
                </a:highlight>
                <a:latin typeface="Times New Roman"/>
                <a:ea typeface="Times New Roman"/>
                <a:cs typeface="Times New Roman"/>
                <a:sym typeface="Times New Roman"/>
              </a:rPr>
              <a:t>In a similar manner, test data was passed through classifier and then analysis of results was done.</a:t>
            </a:r>
            <a:endParaRPr>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lnSpc>
                <a:spcPct val="100000"/>
              </a:lnSpc>
              <a:spcBef>
                <a:spcPts val="0"/>
              </a:spcBef>
              <a:spcAft>
                <a:spcPts val="0"/>
              </a:spcAft>
              <a:buClr>
                <a:schemeClr val="dk1"/>
              </a:buClr>
              <a:buSzPts val="1100"/>
              <a:buFont typeface="Arial"/>
              <a:buNone/>
            </a:pPr>
            <a:r>
              <a:rPr b="1" lang="en" sz="3600">
                <a:solidFill>
                  <a:srgbClr val="C00000"/>
                </a:solidFill>
              </a:rPr>
              <a:t>Dataset Description</a:t>
            </a:r>
            <a:endParaRPr/>
          </a:p>
        </p:txBody>
      </p:sp>
      <p:sp>
        <p:nvSpPr>
          <p:cNvPr id="174" name="Google Shape;174;p27"/>
          <p:cNvSpPr txBox="1"/>
          <p:nvPr>
            <p:ph idx="1" type="body"/>
          </p:nvPr>
        </p:nvSpPr>
        <p:spPr>
          <a:xfrm>
            <a:off x="817325" y="993475"/>
            <a:ext cx="7822500" cy="3394500"/>
          </a:xfrm>
          <a:prstGeom prst="rect">
            <a:avLst/>
          </a:prstGeom>
        </p:spPr>
        <p:txBody>
          <a:bodyPr anchorCtr="0" anchor="t" bIns="34275" lIns="68575" spcFirstLastPara="1" rIns="68575" wrap="square" tIns="34275">
            <a:noAutofit/>
          </a:bodyPr>
          <a:lstStyle/>
          <a:p>
            <a:pPr indent="0" lvl="0" marL="457200" rtl="0" algn="just">
              <a:spcBef>
                <a:spcPts val="800"/>
              </a:spcBef>
              <a:spcAft>
                <a:spcPts val="0"/>
              </a:spcAft>
              <a:buNone/>
            </a:pPr>
            <a:r>
              <a:rPr b="1" lang="en" sz="1800"/>
              <a:t>Train Data:</a:t>
            </a:r>
            <a:endParaRPr b="1" sz="1800"/>
          </a:p>
          <a:p>
            <a:pPr indent="0" lvl="0" marL="457200" rtl="0" algn="just">
              <a:spcBef>
                <a:spcPts val="800"/>
              </a:spcBef>
              <a:spcAft>
                <a:spcPts val="0"/>
              </a:spcAft>
              <a:buNone/>
            </a:pPr>
            <a:r>
              <a:rPr lang="en" sz="1700"/>
              <a:t>We have used </a:t>
            </a:r>
            <a:r>
              <a:rPr b="1" lang="en" sz="1700"/>
              <a:t>US Election Tweets Sentiment</a:t>
            </a:r>
            <a:r>
              <a:rPr lang="en" sz="1700"/>
              <a:t> Dataset as our training dataset. It consists of 109901 rows and 4 </a:t>
            </a:r>
            <a:r>
              <a:rPr lang="en" sz="1700"/>
              <a:t>columns</a:t>
            </a:r>
            <a:r>
              <a:rPr lang="en" sz="1700"/>
              <a:t>. The </a:t>
            </a:r>
            <a:r>
              <a:rPr lang="en" sz="1700"/>
              <a:t>columns</a:t>
            </a:r>
            <a:r>
              <a:rPr lang="en" sz="1700"/>
              <a:t> include:</a:t>
            </a:r>
            <a:endParaRPr sz="1700"/>
          </a:p>
          <a:p>
            <a:pPr indent="-336550" lvl="0" marL="457200" rtl="0" algn="just">
              <a:spcBef>
                <a:spcPts val="800"/>
              </a:spcBef>
              <a:spcAft>
                <a:spcPts val="0"/>
              </a:spcAft>
              <a:buSzPts val="1700"/>
              <a:buChar char="•"/>
            </a:pPr>
            <a:r>
              <a:rPr lang="en" sz="1700" u="sng"/>
              <a:t>Id </a:t>
            </a:r>
            <a:r>
              <a:rPr lang="en" sz="1700"/>
              <a:t>- Unique for every tweet</a:t>
            </a:r>
            <a:endParaRPr sz="1700"/>
          </a:p>
          <a:p>
            <a:pPr indent="-336550" lvl="0" marL="457200" rtl="0" algn="just">
              <a:spcBef>
                <a:spcPts val="0"/>
              </a:spcBef>
              <a:spcAft>
                <a:spcPts val="0"/>
              </a:spcAft>
              <a:buSzPts val="1700"/>
              <a:buChar char="•"/>
            </a:pPr>
            <a:r>
              <a:rPr lang="en" sz="1700" u="sng"/>
              <a:t>Tweet</a:t>
            </a:r>
            <a:r>
              <a:rPr lang="en" sz="1700"/>
              <a:t> - Includes tweets on USA 2020 Elections</a:t>
            </a:r>
            <a:endParaRPr sz="1700"/>
          </a:p>
          <a:p>
            <a:pPr indent="-336550" lvl="0" marL="457200" rtl="0" algn="just">
              <a:spcBef>
                <a:spcPts val="0"/>
              </a:spcBef>
              <a:spcAft>
                <a:spcPts val="0"/>
              </a:spcAft>
              <a:buSzPts val="1700"/>
              <a:buChar char="•"/>
            </a:pPr>
            <a:r>
              <a:rPr lang="en" sz="1700" u="sng"/>
              <a:t>Label</a:t>
            </a:r>
            <a:r>
              <a:rPr lang="en" sz="1700"/>
              <a:t> - Consists integer values 0 and 1. 0 for positive tweet and 1 for negative tweet</a:t>
            </a:r>
            <a:endParaRPr sz="1700"/>
          </a:p>
          <a:p>
            <a:pPr indent="-336550" lvl="0" marL="457200" rtl="0" algn="just">
              <a:spcBef>
                <a:spcPts val="0"/>
              </a:spcBef>
              <a:spcAft>
                <a:spcPts val="0"/>
              </a:spcAft>
              <a:buSzPts val="1700"/>
              <a:buChar char="•"/>
            </a:pPr>
            <a:r>
              <a:rPr lang="en" sz="1700" u="sng"/>
              <a:t>Candidate Hashtag</a:t>
            </a:r>
            <a:r>
              <a:rPr lang="en" sz="1700"/>
              <a:t> - Includes candidate name ; It is either Joe Biden or Donald Trump</a:t>
            </a:r>
            <a:endParaRPr sz="1700"/>
          </a:p>
          <a:p>
            <a:pPr indent="0" lvl="0" marL="457200" rtl="0" algn="l">
              <a:spcBef>
                <a:spcPts val="800"/>
              </a:spcBef>
              <a:spcAft>
                <a:spcPts val="0"/>
              </a:spcAft>
              <a:buNone/>
            </a:pPr>
            <a:r>
              <a:t/>
            </a:r>
            <a:endParaRPr b="1" sz="1600"/>
          </a:p>
          <a:p>
            <a:pPr indent="0" lvl="0" marL="457200" rtl="0" algn="l">
              <a:spcBef>
                <a:spcPts val="800"/>
              </a:spcBef>
              <a:spcAft>
                <a:spcPts val="0"/>
              </a:spcAft>
              <a:buNone/>
            </a:pPr>
            <a:r>
              <a:t/>
            </a:r>
            <a:endParaRPr sz="1500"/>
          </a:p>
          <a:p>
            <a:pPr indent="0" lvl="0" marL="457200" rtl="0" algn="l">
              <a:spcBef>
                <a:spcPts val="800"/>
              </a:spcBef>
              <a:spcAft>
                <a:spcPts val="0"/>
              </a:spcAft>
              <a:buNone/>
            </a:pPr>
            <a:r>
              <a:t/>
            </a:r>
            <a:endParaRPr sz="1600"/>
          </a:p>
        </p:txBody>
      </p:sp>
      <p:sp>
        <p:nvSpPr>
          <p:cNvPr id="175" name="Google Shape;175;p27"/>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181" name="Google Shape;181;p28"/>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Continued….</a:t>
            </a:r>
            <a:endParaRPr b="1"/>
          </a:p>
        </p:txBody>
      </p:sp>
      <p:sp>
        <p:nvSpPr>
          <p:cNvPr id="182" name="Google Shape;182;p28"/>
          <p:cNvSpPr txBox="1"/>
          <p:nvPr>
            <p:ph idx="1" type="body"/>
          </p:nvPr>
        </p:nvSpPr>
        <p:spPr>
          <a:xfrm>
            <a:off x="817325" y="993475"/>
            <a:ext cx="7822500" cy="3394500"/>
          </a:xfrm>
          <a:prstGeom prst="rect">
            <a:avLst/>
          </a:prstGeom>
        </p:spPr>
        <p:txBody>
          <a:bodyPr anchorCtr="0" anchor="t" bIns="34275" lIns="68575" spcFirstLastPara="1" rIns="68575" wrap="square" tIns="34275">
            <a:noAutofit/>
          </a:bodyPr>
          <a:lstStyle/>
          <a:p>
            <a:pPr indent="0" lvl="0" marL="457200" rtl="0" algn="just">
              <a:spcBef>
                <a:spcPts val="800"/>
              </a:spcBef>
              <a:spcAft>
                <a:spcPts val="0"/>
              </a:spcAft>
              <a:buClr>
                <a:schemeClr val="dk1"/>
              </a:buClr>
              <a:buSzPts val="1100"/>
              <a:buFont typeface="Arial"/>
              <a:buNone/>
            </a:pPr>
            <a:r>
              <a:rPr b="1" lang="en" sz="1800"/>
              <a:t>Test Data:</a:t>
            </a:r>
            <a:endParaRPr sz="1700"/>
          </a:p>
          <a:p>
            <a:pPr indent="0" lvl="0" marL="457200" rtl="0" algn="just">
              <a:spcBef>
                <a:spcPts val="800"/>
              </a:spcBef>
              <a:spcAft>
                <a:spcPts val="0"/>
              </a:spcAft>
              <a:buNone/>
            </a:pPr>
            <a:r>
              <a:rPr lang="en" sz="1700"/>
              <a:t>Test data is collection from Twitter using the twitter API. Utilizing Tweepy library, we gathered the Twitter data. The OAuth is gave the keys. Consumer Key, Consumer Secret, Access Token, and Access Token Secret for twitter application.</a:t>
            </a:r>
            <a:endParaRPr sz="1700"/>
          </a:p>
          <a:p>
            <a:pPr indent="0" lvl="0" marL="457200" rtl="0" algn="just">
              <a:spcBef>
                <a:spcPts val="800"/>
              </a:spcBef>
              <a:spcAft>
                <a:spcPts val="0"/>
              </a:spcAft>
              <a:buNone/>
            </a:pPr>
            <a:r>
              <a:rPr lang="en" sz="1700"/>
              <a:t>The test data consists of 9637 rows and four columns. The columns are :</a:t>
            </a:r>
            <a:endParaRPr sz="1700"/>
          </a:p>
          <a:p>
            <a:pPr indent="-336550" lvl="0" marL="914400" rtl="0" algn="just">
              <a:spcBef>
                <a:spcPts val="800"/>
              </a:spcBef>
              <a:spcAft>
                <a:spcPts val="0"/>
              </a:spcAft>
              <a:buSzPts val="1700"/>
              <a:buChar char="•"/>
            </a:pPr>
            <a:r>
              <a:rPr lang="en" sz="1700" u="sng"/>
              <a:t>Id</a:t>
            </a:r>
            <a:r>
              <a:rPr lang="en" sz="1700"/>
              <a:t> - Unique for every tweet</a:t>
            </a:r>
            <a:endParaRPr sz="1700"/>
          </a:p>
          <a:p>
            <a:pPr indent="-336550" lvl="0" marL="914400" rtl="0" algn="just">
              <a:spcBef>
                <a:spcPts val="0"/>
              </a:spcBef>
              <a:spcAft>
                <a:spcPts val="0"/>
              </a:spcAft>
              <a:buSzPts val="1700"/>
              <a:buChar char="•"/>
            </a:pPr>
            <a:r>
              <a:rPr lang="en" sz="1700" u="sng"/>
              <a:t>Tweet</a:t>
            </a:r>
            <a:r>
              <a:rPr lang="en" sz="1700"/>
              <a:t> - Includes tweets on USA 2020 Elections</a:t>
            </a:r>
            <a:endParaRPr sz="1700"/>
          </a:p>
          <a:p>
            <a:pPr indent="-336550" lvl="0" marL="914400" rtl="0" algn="just">
              <a:spcBef>
                <a:spcPts val="0"/>
              </a:spcBef>
              <a:spcAft>
                <a:spcPts val="0"/>
              </a:spcAft>
              <a:buSzPts val="1700"/>
              <a:buChar char="•"/>
            </a:pPr>
            <a:r>
              <a:rPr lang="en" sz="1700" u="sng"/>
              <a:t>State</a:t>
            </a:r>
            <a:r>
              <a:rPr lang="en" sz="1700"/>
              <a:t> - It is the US state from where the tweet was tweeted</a:t>
            </a:r>
            <a:endParaRPr sz="1700"/>
          </a:p>
          <a:p>
            <a:pPr indent="-336550" lvl="0" marL="914400" rtl="0" algn="just">
              <a:spcBef>
                <a:spcPts val="0"/>
              </a:spcBef>
              <a:spcAft>
                <a:spcPts val="0"/>
              </a:spcAft>
              <a:buSzPts val="1700"/>
              <a:buChar char="•"/>
            </a:pPr>
            <a:r>
              <a:rPr lang="en" sz="1700" u="sng"/>
              <a:t>Subject</a:t>
            </a:r>
            <a:r>
              <a:rPr lang="en" sz="1700"/>
              <a:t> - It is the subject of the tweet (</a:t>
            </a:r>
            <a:r>
              <a:rPr i="1" lang="en" sz="1700"/>
              <a:t>either Donald Trump or Joe Biden)</a:t>
            </a:r>
            <a:endParaRPr i="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nvSpPr>
        <p:spPr>
          <a:xfrm>
            <a:off x="884050" y="231050"/>
            <a:ext cx="76350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Data Preprocessing</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pic>
        <p:nvPicPr>
          <p:cNvPr id="188" name="Google Shape;188;p29"/>
          <p:cNvPicPr preferRelativeResize="0"/>
          <p:nvPr/>
        </p:nvPicPr>
        <p:blipFill>
          <a:blip r:embed="rId3">
            <a:alphaModFix/>
          </a:blip>
          <a:stretch>
            <a:fillRect/>
          </a:stretch>
        </p:blipFill>
        <p:spPr>
          <a:xfrm>
            <a:off x="2204150" y="908150"/>
            <a:ext cx="5619750" cy="3570301"/>
          </a:xfrm>
          <a:prstGeom prst="rect">
            <a:avLst/>
          </a:prstGeom>
          <a:noFill/>
          <a:ln>
            <a:noFill/>
          </a:ln>
        </p:spPr>
      </p:pic>
      <p:sp>
        <p:nvSpPr>
          <p:cNvPr id="189" name="Google Shape;189;p29"/>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nvSpPr>
        <p:spPr>
          <a:xfrm>
            <a:off x="984500" y="261200"/>
            <a:ext cx="7313400" cy="4176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Classification Models Used</a:t>
            </a:r>
            <a:endParaRPr sz="20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Decision Tree</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K Nearest Neighbour</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Random Forest</a:t>
            </a:r>
            <a:endParaRPr sz="1700">
              <a:latin typeface="Times New Roman"/>
              <a:ea typeface="Times New Roman"/>
              <a:cs typeface="Times New Roman"/>
              <a:sym typeface="Times New Roman"/>
            </a:endParaRPr>
          </a:p>
          <a:p>
            <a:pPr indent="-336550" lvl="0"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Logistic Regression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000">
                <a:latin typeface="Times New Roman"/>
                <a:ea typeface="Times New Roman"/>
                <a:cs typeface="Times New Roman"/>
                <a:sym typeface="Times New Roman"/>
              </a:rPr>
              <a:t>Metrics Used to Evaluate Model Performance: </a:t>
            </a:r>
            <a:endParaRPr sz="2000">
              <a:latin typeface="Times New Roman"/>
              <a:ea typeface="Times New Roman"/>
              <a:cs typeface="Times New Roman"/>
              <a:sym typeface="Times New Roman"/>
            </a:endParaRPr>
          </a:p>
          <a:p>
            <a:pPr indent="-317500" lvl="0" marL="914400" rtl="0" algn="l">
              <a:lnSpc>
                <a:spcPct val="100000"/>
              </a:lnSpc>
              <a:spcBef>
                <a:spcPts val="1000"/>
              </a:spcBef>
              <a:spcAft>
                <a:spcPts val="0"/>
              </a:spcAft>
              <a:buClr>
                <a:schemeClr val="dk1"/>
              </a:buClr>
              <a:buSzPts val="1400"/>
              <a:buChar char="❏"/>
            </a:pPr>
            <a:r>
              <a:rPr b="1" lang="en">
                <a:solidFill>
                  <a:schemeClr val="dk1"/>
                </a:solidFill>
                <a:highlight>
                  <a:schemeClr val="lt1"/>
                </a:highlight>
              </a:rPr>
              <a:t>Accuracy</a:t>
            </a:r>
            <a:r>
              <a:rPr lang="en">
                <a:solidFill>
                  <a:schemeClr val="dk1"/>
                </a:solidFill>
                <a:highlight>
                  <a:schemeClr val="lt1"/>
                </a:highlight>
              </a:rPr>
              <a:t> - Accuracy is the most intuitive performance measure and it is simply a ratio of correctly predicted observation to the total observations.</a:t>
            </a:r>
            <a:endParaRPr>
              <a:solidFill>
                <a:schemeClr val="dk1"/>
              </a:solidFill>
              <a:highlight>
                <a:schemeClr val="lt1"/>
              </a:highlight>
            </a:endParaRPr>
          </a:p>
          <a:p>
            <a:pPr indent="-317500" lvl="0" marL="914400" rtl="0" algn="l">
              <a:lnSpc>
                <a:spcPct val="100000"/>
              </a:lnSpc>
              <a:spcBef>
                <a:spcPts val="1000"/>
              </a:spcBef>
              <a:spcAft>
                <a:spcPts val="0"/>
              </a:spcAft>
              <a:buClr>
                <a:schemeClr val="dk1"/>
              </a:buClr>
              <a:buSzPts val="1400"/>
              <a:buChar char="❏"/>
            </a:pPr>
            <a:r>
              <a:rPr b="1" lang="en">
                <a:solidFill>
                  <a:schemeClr val="dk1"/>
                </a:solidFill>
                <a:highlight>
                  <a:schemeClr val="lt1"/>
                </a:highlight>
              </a:rPr>
              <a:t>Precision</a:t>
            </a:r>
            <a:r>
              <a:rPr lang="en">
                <a:solidFill>
                  <a:schemeClr val="dk1"/>
                </a:solidFill>
                <a:highlight>
                  <a:schemeClr val="lt1"/>
                </a:highlight>
              </a:rPr>
              <a:t> - Precision is the ratio of correctly predicted positive observations to the total predicted positive observations.</a:t>
            </a:r>
            <a:endParaRPr>
              <a:solidFill>
                <a:schemeClr val="dk1"/>
              </a:solidFill>
              <a:highlight>
                <a:schemeClr val="lt1"/>
              </a:highlight>
            </a:endParaRPr>
          </a:p>
          <a:p>
            <a:pPr indent="-317500" lvl="0" marL="914400" rtl="0" algn="l">
              <a:lnSpc>
                <a:spcPct val="100000"/>
              </a:lnSpc>
              <a:spcBef>
                <a:spcPts val="1000"/>
              </a:spcBef>
              <a:spcAft>
                <a:spcPts val="0"/>
              </a:spcAft>
              <a:buClr>
                <a:schemeClr val="dk1"/>
              </a:buClr>
              <a:buSzPts val="1400"/>
              <a:buChar char="❏"/>
            </a:pPr>
            <a:r>
              <a:rPr b="1" lang="en">
                <a:solidFill>
                  <a:schemeClr val="dk1"/>
                </a:solidFill>
                <a:highlight>
                  <a:schemeClr val="lt1"/>
                </a:highlight>
              </a:rPr>
              <a:t>Recall </a:t>
            </a:r>
            <a:r>
              <a:rPr lang="en">
                <a:solidFill>
                  <a:schemeClr val="dk1"/>
                </a:solidFill>
                <a:highlight>
                  <a:schemeClr val="lt1"/>
                </a:highlight>
              </a:rPr>
              <a:t>(Sensitivity) - Recall is the ratio of correctly predicted positive observations to the all observations in actual class.</a:t>
            </a:r>
            <a:endParaRPr>
              <a:solidFill>
                <a:schemeClr val="dk1"/>
              </a:solidFill>
              <a:highlight>
                <a:schemeClr val="lt1"/>
              </a:highlight>
            </a:endParaRPr>
          </a:p>
          <a:p>
            <a:pPr indent="-317500" lvl="0" marL="914400" rtl="0" algn="l">
              <a:lnSpc>
                <a:spcPct val="100000"/>
              </a:lnSpc>
              <a:spcBef>
                <a:spcPts val="1000"/>
              </a:spcBef>
              <a:spcAft>
                <a:spcPts val="0"/>
              </a:spcAft>
              <a:buClr>
                <a:schemeClr val="dk1"/>
              </a:buClr>
              <a:buSzPts val="1400"/>
              <a:buChar char="❏"/>
            </a:pPr>
            <a:r>
              <a:rPr b="1" lang="en">
                <a:solidFill>
                  <a:schemeClr val="dk1"/>
                </a:solidFill>
                <a:highlight>
                  <a:schemeClr val="lt1"/>
                </a:highlight>
              </a:rPr>
              <a:t>F1 score</a:t>
            </a:r>
            <a:r>
              <a:rPr lang="en">
                <a:solidFill>
                  <a:schemeClr val="dk1"/>
                </a:solidFill>
                <a:highlight>
                  <a:schemeClr val="lt1"/>
                </a:highlight>
              </a:rPr>
              <a:t> - F1 Score is the weighted average of Precision and Recall. </a:t>
            </a:r>
            <a:endParaRPr sz="1700">
              <a:latin typeface="Times New Roman"/>
              <a:ea typeface="Times New Roman"/>
              <a:cs typeface="Times New Roman"/>
              <a:sym typeface="Times New Roman"/>
            </a:endParaRPr>
          </a:p>
        </p:txBody>
      </p:sp>
      <p:sp>
        <p:nvSpPr>
          <p:cNvPr id="195" name="Google Shape;195;p30"/>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57200" y="205976"/>
            <a:ext cx="8229600" cy="4950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 Decision Tree</a:t>
            </a:r>
            <a:endParaRPr sz="30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0" lvl="0" marL="457200" rtl="0" algn="just">
              <a:spcBef>
                <a:spcPts val="0"/>
              </a:spcBef>
              <a:spcAft>
                <a:spcPts val="0"/>
              </a:spcAft>
              <a:buNone/>
            </a:pPr>
            <a:r>
              <a:rPr lang="en" sz="1500">
                <a:solidFill>
                  <a:srgbClr val="292929"/>
                </a:solidFill>
                <a:highlight>
                  <a:srgbClr val="FFFFFF"/>
                </a:highlight>
                <a:latin typeface="Times New Roman"/>
                <a:ea typeface="Times New Roman"/>
                <a:cs typeface="Times New Roman"/>
                <a:sym typeface="Times New Roman"/>
              </a:rPr>
              <a:t>Decision tree is the most powerful and popular tool for classification and prediction. A Decision tree is a flowchart like tree structure, where each internal node denotes a test on an attribute, each branch represents an outcome of the test, and each leaf node holds a class label</a:t>
            </a:r>
            <a:r>
              <a:rPr lang="en" sz="1500">
                <a:solidFill>
                  <a:srgbClr val="40424E"/>
                </a:solidFill>
                <a:highlight>
                  <a:srgbClr val="FFFFFF"/>
                </a:highlight>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55600" lvl="0" marL="914400" rtl="0" algn="l">
              <a:spcBef>
                <a:spcPts val="0"/>
              </a:spcBef>
              <a:spcAft>
                <a:spcPts val="0"/>
              </a:spcAft>
              <a:buSzPts val="2000"/>
              <a:buFont typeface="Times New Roman"/>
              <a:buChar char="●"/>
            </a:pPr>
            <a:r>
              <a:rPr lang="en" sz="2000" u="sng">
                <a:latin typeface="Times New Roman"/>
                <a:ea typeface="Times New Roman"/>
                <a:cs typeface="Times New Roman"/>
                <a:sym typeface="Times New Roman"/>
              </a:rPr>
              <a:t>Advantages</a:t>
            </a:r>
            <a:endParaRPr sz="2000" u="sng">
              <a:latin typeface="Times New Roman"/>
              <a:ea typeface="Times New Roman"/>
              <a:cs typeface="Times New Roman"/>
              <a:sym typeface="Times New Roman"/>
            </a:endParaRPr>
          </a:p>
          <a:p>
            <a:pPr indent="-317500" lvl="0"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Less effort for data preparation</a:t>
            </a:r>
            <a:endParaRPr sz="1400">
              <a:latin typeface="Times New Roman"/>
              <a:ea typeface="Times New Roman"/>
              <a:cs typeface="Times New Roman"/>
              <a:sym typeface="Times New Roman"/>
            </a:endParaRPr>
          </a:p>
          <a:p>
            <a:pPr indent="-317500" lvl="0"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Normalization not required</a:t>
            </a:r>
            <a:endParaRPr sz="1400">
              <a:latin typeface="Times New Roman"/>
              <a:ea typeface="Times New Roman"/>
              <a:cs typeface="Times New Roman"/>
              <a:sym typeface="Times New Roman"/>
            </a:endParaRPr>
          </a:p>
          <a:p>
            <a:pPr indent="-317500" lvl="0"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Missing values in the data does not affect.</a:t>
            </a:r>
            <a:endParaRPr sz="1400">
              <a:latin typeface="Times New Roman"/>
              <a:ea typeface="Times New Roman"/>
              <a:cs typeface="Times New Roman"/>
              <a:sym typeface="Times New Roman"/>
            </a:endParaRPr>
          </a:p>
          <a:p>
            <a:pPr indent="-317500" lvl="0"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Very intuitive and easy to explain</a:t>
            </a:r>
            <a:endParaRPr sz="1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355600" lvl="0" marL="914400" rtl="0" algn="l">
              <a:spcBef>
                <a:spcPts val="0"/>
              </a:spcBef>
              <a:spcAft>
                <a:spcPts val="0"/>
              </a:spcAft>
              <a:buSzPts val="2000"/>
              <a:buFont typeface="Times New Roman"/>
              <a:buChar char="●"/>
            </a:pPr>
            <a:r>
              <a:rPr lang="en" sz="2000" u="sng">
                <a:latin typeface="Times New Roman"/>
                <a:ea typeface="Times New Roman"/>
                <a:cs typeface="Times New Roman"/>
                <a:sym typeface="Times New Roman"/>
              </a:rPr>
              <a:t>Disadvantages</a:t>
            </a:r>
            <a:endParaRPr sz="2000" u="sng">
              <a:latin typeface="Times New Roman"/>
              <a:ea typeface="Times New Roman"/>
              <a:cs typeface="Times New Roman"/>
              <a:sym typeface="Times New Roman"/>
            </a:endParaRPr>
          </a:p>
          <a:p>
            <a:pPr indent="-317500" lvl="0"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Small change in data cause a large change</a:t>
            </a:r>
            <a:endParaRPr sz="1400">
              <a:latin typeface="Times New Roman"/>
              <a:ea typeface="Times New Roman"/>
              <a:cs typeface="Times New Roman"/>
              <a:sym typeface="Times New Roman"/>
            </a:endParaRPr>
          </a:p>
          <a:p>
            <a:pPr indent="-317500" lvl="0"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Involves higher time to train data</a:t>
            </a:r>
            <a:endParaRPr sz="1400">
              <a:latin typeface="Times New Roman"/>
              <a:ea typeface="Times New Roman"/>
              <a:cs typeface="Times New Roman"/>
              <a:sym typeface="Times New Roman"/>
            </a:endParaRPr>
          </a:p>
          <a:p>
            <a:pPr indent="-317500" lvl="0"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Training is expensive (Complexity)</a:t>
            </a:r>
            <a:endParaRPr sz="1400">
              <a:latin typeface="Times New Roman"/>
              <a:ea typeface="Times New Roman"/>
              <a:cs typeface="Times New Roman"/>
              <a:sym typeface="Times New Roman"/>
            </a:endParaRPr>
          </a:p>
          <a:p>
            <a:pPr indent="-317500" lvl="0" marL="1371600" rtl="0" algn="l">
              <a:spcBef>
                <a:spcPts val="0"/>
              </a:spcBef>
              <a:spcAft>
                <a:spcPts val="0"/>
              </a:spcAft>
              <a:buSzPts val="1400"/>
              <a:buFont typeface="Times New Roman"/>
              <a:buChar char="➔"/>
            </a:pPr>
            <a:r>
              <a:rPr lang="en" sz="1400">
                <a:latin typeface="Times New Roman"/>
                <a:ea typeface="Times New Roman"/>
                <a:cs typeface="Times New Roman"/>
                <a:sym typeface="Times New Roman"/>
              </a:rPr>
              <a:t>Inadequate for predicting continuous value</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sz="2000" u="sng">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1400"/>
              <a:t>                                                                                                                                                    </a:t>
            </a:r>
            <a:fld id="{00000000-1234-1234-1234-123412341234}" type="slidenum">
              <a:rPr lang="en" sz="1400"/>
              <a:t>‹#›</a:t>
            </a:fld>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a:p>
            <a:pPr indent="0" lvl="0" marL="0" rtl="0" algn="l">
              <a:spcBef>
                <a:spcPts val="0"/>
              </a:spcBef>
              <a:spcAft>
                <a:spcPts val="0"/>
              </a:spcAft>
              <a:buNone/>
            </a:pPr>
            <a:r>
              <a:t/>
            </a:r>
            <a:endParaRPr sz="3000">
              <a:latin typeface="Times New Roman"/>
              <a:ea typeface="Times New Roman"/>
              <a:cs typeface="Times New Roman"/>
              <a:sym typeface="Times New Roman"/>
            </a:endParaRPr>
          </a:p>
        </p:txBody>
      </p:sp>
      <p:sp>
        <p:nvSpPr>
          <p:cNvPr id="201" name="Google Shape;201;p31"/>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57200" y="205976"/>
            <a:ext cx="8229600" cy="5175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en" sz="3000">
                <a:latin typeface="Times New Roman"/>
                <a:ea typeface="Times New Roman"/>
                <a:cs typeface="Times New Roman"/>
                <a:sym typeface="Times New Roman"/>
              </a:rPr>
              <a:t>K Nearest Neighbour</a:t>
            </a:r>
            <a:endParaRPr sz="3000">
              <a:latin typeface="Times New Roman"/>
              <a:ea typeface="Times New Roman"/>
              <a:cs typeface="Times New Roman"/>
              <a:sym typeface="Times New Roman"/>
            </a:endParaRPr>
          </a:p>
        </p:txBody>
      </p:sp>
      <p:sp>
        <p:nvSpPr>
          <p:cNvPr id="207" name="Google Shape;207;p32"/>
          <p:cNvSpPr txBox="1"/>
          <p:nvPr/>
        </p:nvSpPr>
        <p:spPr>
          <a:xfrm>
            <a:off x="689575" y="633050"/>
            <a:ext cx="7878900" cy="3678300"/>
          </a:xfrm>
          <a:prstGeom prst="rect">
            <a:avLst/>
          </a:prstGeom>
          <a:noFill/>
          <a:ln>
            <a:noFill/>
          </a:ln>
        </p:spPr>
        <p:txBody>
          <a:bodyPr anchorCtr="0" anchor="t" bIns="91425" lIns="91425" spcFirstLastPara="1" rIns="91425" wrap="square" tIns="91425">
            <a:spAutoFit/>
          </a:bodyPr>
          <a:lstStyle/>
          <a:p>
            <a:pPr indent="0" lvl="0" marL="0" marR="25400" rtl="0" algn="just">
              <a:lnSpc>
                <a:spcPct val="90000"/>
              </a:lnSpc>
              <a:spcBef>
                <a:spcPts val="1400"/>
              </a:spcBef>
              <a:spcAft>
                <a:spcPts val="0"/>
              </a:spcAft>
              <a:buNone/>
            </a:pPr>
            <a:r>
              <a:rPr lang="en">
                <a:solidFill>
                  <a:schemeClr val="dk1"/>
                </a:solidFill>
                <a:highlight>
                  <a:srgbClr val="FFFFFF"/>
                </a:highlight>
                <a:latin typeface="Times New Roman"/>
                <a:ea typeface="Times New Roman"/>
                <a:cs typeface="Times New Roman"/>
                <a:sym typeface="Times New Roman"/>
              </a:rPr>
              <a:t>K-NN algorithm stores all the available data and classifies a new data point based on the similarity. This means when new data appears then it can be easily classified into a well suite category by using K- NN algorithm. K-NN algorithm can be used for Regression as well as for Classification but mostly it is used for the Classification problems. K-NN is a non-parametric algorithm, which means it does not make any assumption on underlying dat</a:t>
            </a:r>
            <a:r>
              <a:rPr lang="en">
                <a:solidFill>
                  <a:schemeClr val="dk1"/>
                </a:solidFill>
                <a:highlight>
                  <a:srgbClr val="FFFFFF"/>
                </a:highlight>
                <a:latin typeface="Times New Roman"/>
                <a:ea typeface="Times New Roman"/>
                <a:cs typeface="Times New Roman"/>
                <a:sym typeface="Times New Roman"/>
              </a:rPr>
              <a:t>a.</a:t>
            </a:r>
            <a:endParaRPr>
              <a:solidFill>
                <a:schemeClr val="dk1"/>
              </a:solidFill>
              <a:highlight>
                <a:srgbClr val="FFFFFF"/>
              </a:highlight>
              <a:latin typeface="Times New Roman"/>
              <a:ea typeface="Times New Roman"/>
              <a:cs typeface="Times New Roman"/>
              <a:sym typeface="Times New Roman"/>
            </a:endParaRPr>
          </a:p>
          <a:p>
            <a:pPr indent="-355600" lvl="0" marL="457200" rtl="0" algn="l">
              <a:lnSpc>
                <a:spcPct val="90000"/>
              </a:lnSpc>
              <a:spcBef>
                <a:spcPts val="1100"/>
              </a:spcBef>
              <a:spcAft>
                <a:spcPts val="0"/>
              </a:spcAft>
              <a:buClr>
                <a:schemeClr val="dk1"/>
              </a:buClr>
              <a:buSzPts val="2000"/>
              <a:buFont typeface="Times New Roman"/>
              <a:buChar char="●"/>
            </a:pPr>
            <a:r>
              <a:rPr lang="en" sz="2000" u="sng">
                <a:solidFill>
                  <a:schemeClr val="dk1"/>
                </a:solidFill>
                <a:latin typeface="Times New Roman"/>
                <a:ea typeface="Times New Roman"/>
                <a:cs typeface="Times New Roman"/>
                <a:sym typeface="Times New Roman"/>
              </a:rPr>
              <a:t>Advantages</a:t>
            </a:r>
            <a:endParaRPr sz="2000" u="sng">
              <a:solidFill>
                <a:schemeClr val="dk1"/>
              </a:solidFill>
              <a:latin typeface="Times New Roman"/>
              <a:ea typeface="Times New Roman"/>
              <a:cs typeface="Times New Roman"/>
              <a:sym typeface="Times New Roman"/>
            </a:endParaRPr>
          </a:p>
          <a:p>
            <a:pPr indent="-317500" lvl="0" marL="9144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No training period</a:t>
            </a:r>
            <a:endParaRPr>
              <a:solidFill>
                <a:schemeClr val="dk1"/>
              </a:solidFill>
              <a:latin typeface="Times New Roman"/>
              <a:ea typeface="Times New Roman"/>
              <a:cs typeface="Times New Roman"/>
              <a:sym typeface="Times New Roman"/>
            </a:endParaRPr>
          </a:p>
          <a:p>
            <a:pPr indent="-317500" lvl="0" marL="9144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New data does not affect</a:t>
            </a:r>
            <a:endParaRPr>
              <a:solidFill>
                <a:schemeClr val="dk1"/>
              </a:solidFill>
              <a:latin typeface="Times New Roman"/>
              <a:ea typeface="Times New Roman"/>
              <a:cs typeface="Times New Roman"/>
              <a:sym typeface="Times New Roman"/>
            </a:endParaRPr>
          </a:p>
          <a:p>
            <a:pPr indent="-317500" lvl="0" marL="9144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Easy to implement</a:t>
            </a:r>
            <a:endParaRPr>
              <a:solidFill>
                <a:schemeClr val="dk1"/>
              </a:solidFill>
              <a:latin typeface="Times New Roman"/>
              <a:ea typeface="Times New Roman"/>
              <a:cs typeface="Times New Roman"/>
              <a:sym typeface="Times New Roman"/>
            </a:endParaRPr>
          </a:p>
          <a:p>
            <a:pPr indent="-317500" lvl="0" marL="9144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Less parameters are required</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90000"/>
              </a:lnSpc>
              <a:spcBef>
                <a:spcPts val="0"/>
              </a:spcBef>
              <a:spcAft>
                <a:spcPts val="0"/>
              </a:spcAft>
              <a:buClr>
                <a:schemeClr val="dk1"/>
              </a:buClr>
              <a:buSzPts val="2000"/>
              <a:buFont typeface="Times New Roman"/>
              <a:buChar char="●"/>
            </a:pPr>
            <a:r>
              <a:rPr lang="en" sz="2000" u="sng">
                <a:solidFill>
                  <a:schemeClr val="dk1"/>
                </a:solidFill>
                <a:latin typeface="Times New Roman"/>
                <a:ea typeface="Times New Roman"/>
                <a:cs typeface="Times New Roman"/>
                <a:sym typeface="Times New Roman"/>
              </a:rPr>
              <a:t>Disadvantages</a:t>
            </a:r>
            <a:endParaRPr sz="2000" u="sng">
              <a:solidFill>
                <a:schemeClr val="dk1"/>
              </a:solidFill>
              <a:latin typeface="Times New Roman"/>
              <a:ea typeface="Times New Roman"/>
              <a:cs typeface="Times New Roman"/>
              <a:sym typeface="Times New Roman"/>
            </a:endParaRPr>
          </a:p>
          <a:p>
            <a:pPr indent="-317500" lvl="0" marL="9144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Does not work well with large datasets</a:t>
            </a:r>
            <a:endParaRPr>
              <a:solidFill>
                <a:schemeClr val="dk1"/>
              </a:solidFill>
              <a:latin typeface="Times New Roman"/>
              <a:ea typeface="Times New Roman"/>
              <a:cs typeface="Times New Roman"/>
              <a:sym typeface="Times New Roman"/>
            </a:endParaRPr>
          </a:p>
          <a:p>
            <a:pPr indent="-317500" lvl="0" marL="9144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Does not work well with large dimensions</a:t>
            </a:r>
            <a:endParaRPr>
              <a:solidFill>
                <a:schemeClr val="dk1"/>
              </a:solidFill>
              <a:latin typeface="Times New Roman"/>
              <a:ea typeface="Times New Roman"/>
              <a:cs typeface="Times New Roman"/>
              <a:sym typeface="Times New Roman"/>
            </a:endParaRPr>
          </a:p>
          <a:p>
            <a:pPr indent="-317500" lvl="0" marL="9144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Need feature scaling</a:t>
            </a:r>
            <a:endParaRPr>
              <a:solidFill>
                <a:schemeClr val="dk1"/>
              </a:solidFill>
              <a:latin typeface="Times New Roman"/>
              <a:ea typeface="Times New Roman"/>
              <a:cs typeface="Times New Roman"/>
              <a:sym typeface="Times New Roman"/>
            </a:endParaRPr>
          </a:p>
          <a:p>
            <a:pPr indent="-317500" lvl="0" marL="9144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Sensitive to noisy data, missing values and outliers</a:t>
            </a:r>
            <a:endParaRPr/>
          </a:p>
        </p:txBody>
      </p:sp>
      <p:sp>
        <p:nvSpPr>
          <p:cNvPr id="208" name="Google Shape;208;p32"/>
          <p:cNvSpPr txBox="1"/>
          <p:nvPr/>
        </p:nvSpPr>
        <p:spPr>
          <a:xfrm>
            <a:off x="4928725" y="47433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                                    </a:t>
            </a:r>
            <a:fld id="{00000000-1234-1234-1234-123412341234}" type="slidenum">
              <a:rPr lang="en">
                <a:solidFill>
                  <a:schemeClr val="dk1"/>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57200" y="205976"/>
            <a:ext cx="8229600" cy="51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Random Forest</a:t>
            </a:r>
            <a:endParaRPr sz="3000">
              <a:latin typeface="Times New Roman"/>
              <a:ea typeface="Times New Roman"/>
              <a:cs typeface="Times New Roman"/>
              <a:sym typeface="Times New Roman"/>
            </a:endParaRPr>
          </a:p>
        </p:txBody>
      </p:sp>
      <p:sp>
        <p:nvSpPr>
          <p:cNvPr id="214" name="Google Shape;214;p33"/>
          <p:cNvSpPr txBox="1"/>
          <p:nvPr/>
        </p:nvSpPr>
        <p:spPr>
          <a:xfrm>
            <a:off x="663025" y="633050"/>
            <a:ext cx="7905600" cy="3814200"/>
          </a:xfrm>
          <a:prstGeom prst="rect">
            <a:avLst/>
          </a:prstGeom>
          <a:noFill/>
          <a:ln>
            <a:noFill/>
          </a:ln>
        </p:spPr>
        <p:txBody>
          <a:bodyPr anchorCtr="0" anchor="t" bIns="91425" lIns="91425" spcFirstLastPara="1" rIns="91425" wrap="square" tIns="91425">
            <a:spAutoFit/>
          </a:bodyPr>
          <a:lstStyle/>
          <a:p>
            <a:pPr indent="0" lvl="0" marL="457200" rtl="0" algn="just">
              <a:lnSpc>
                <a:spcPct val="90000"/>
              </a:lnSpc>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Random Forest can be used for both Classification and Regression problems in ML. It is based on the concept of ensemble learning</a:t>
            </a:r>
            <a:r>
              <a:rPr b="1" lang="en">
                <a:solidFill>
                  <a:schemeClr val="dk1"/>
                </a:solidFill>
                <a:highlight>
                  <a:srgbClr val="FFFFFF"/>
                </a:highlight>
                <a:latin typeface="Times New Roman"/>
                <a:ea typeface="Times New Roman"/>
                <a:cs typeface="Times New Roman"/>
                <a:sym typeface="Times New Roman"/>
              </a:rPr>
              <a:t>,</a:t>
            </a:r>
            <a:r>
              <a:rPr lang="en">
                <a:solidFill>
                  <a:schemeClr val="dk1"/>
                </a:solidFill>
                <a:highlight>
                  <a:srgbClr val="FFFFFF"/>
                </a:highlight>
                <a:latin typeface="Times New Roman"/>
                <a:ea typeface="Times New Roman"/>
                <a:cs typeface="Times New Roman"/>
                <a:sym typeface="Times New Roman"/>
              </a:rPr>
              <a:t> which is a process of combining multiple classifiers to solve a complex problem and to improve the performance of the model</a:t>
            </a:r>
            <a:r>
              <a:rPr i="1" lang="en">
                <a:solidFill>
                  <a:schemeClr val="dk1"/>
                </a:solidFill>
                <a:highlight>
                  <a:srgbClr val="FFFFFF"/>
                </a:highlight>
                <a:latin typeface="Times New Roman"/>
                <a:ea typeface="Times New Roman"/>
                <a:cs typeface="Times New Roman"/>
                <a:sym typeface="Times New Roman"/>
              </a:rPr>
              <a:t>.</a:t>
            </a:r>
            <a:r>
              <a:rPr lang="en">
                <a:solidFill>
                  <a:schemeClr val="dk1"/>
                </a:solidFill>
                <a:highlight>
                  <a:srgbClr val="FFFFFF"/>
                </a:highlight>
                <a:latin typeface="Times New Roman"/>
                <a:ea typeface="Times New Roman"/>
                <a:cs typeface="Times New Roman"/>
                <a:sym typeface="Times New Roman"/>
              </a:rPr>
              <a:t>Instead of relying on one decision tree, the random forest takes the prediction from each tree and based on the majority votes of predictions, and it predicts the final output.</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36550" lvl="0" marL="914400" rtl="0" algn="l">
              <a:lnSpc>
                <a:spcPct val="90000"/>
              </a:lnSpc>
              <a:spcBef>
                <a:spcPts val="0"/>
              </a:spcBef>
              <a:spcAft>
                <a:spcPts val="0"/>
              </a:spcAft>
              <a:buClr>
                <a:schemeClr val="dk1"/>
              </a:buClr>
              <a:buSzPts val="1700"/>
              <a:buFont typeface="Times New Roman"/>
              <a:buChar char="●"/>
            </a:pPr>
            <a:r>
              <a:rPr lang="en" sz="2000" u="sng">
                <a:solidFill>
                  <a:schemeClr val="dk1"/>
                </a:solidFill>
                <a:latin typeface="Times New Roman"/>
                <a:ea typeface="Times New Roman"/>
                <a:cs typeface="Times New Roman"/>
                <a:sym typeface="Times New Roman"/>
              </a:rPr>
              <a:t>Advantages</a:t>
            </a:r>
            <a:endParaRPr sz="2000" u="sng">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Less prone to overfitting</a:t>
            </a:r>
            <a:endParaRPr>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Outputs importance of features</a:t>
            </a:r>
            <a:endParaRPr>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Flexible to classification and regression</a:t>
            </a:r>
            <a:endParaRPr>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No normalization required</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36550" lvl="0" marL="914400" rtl="0" algn="l">
              <a:lnSpc>
                <a:spcPct val="90000"/>
              </a:lnSpc>
              <a:spcBef>
                <a:spcPts val="0"/>
              </a:spcBef>
              <a:spcAft>
                <a:spcPts val="0"/>
              </a:spcAft>
              <a:buClr>
                <a:schemeClr val="dk1"/>
              </a:buClr>
              <a:buSzPts val="1700"/>
              <a:buFont typeface="Times New Roman"/>
              <a:buChar char="●"/>
            </a:pPr>
            <a:r>
              <a:rPr lang="en" sz="2000" u="sng">
                <a:solidFill>
                  <a:schemeClr val="dk1"/>
                </a:solidFill>
                <a:latin typeface="Times New Roman"/>
                <a:ea typeface="Times New Roman"/>
                <a:cs typeface="Times New Roman"/>
                <a:sym typeface="Times New Roman"/>
              </a:rPr>
              <a:t>Disadvantages</a:t>
            </a:r>
            <a:endParaRPr sz="2000" u="sng">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Much computational power and resources</a:t>
            </a:r>
            <a:endParaRPr>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Much time for training</a:t>
            </a:r>
            <a:endParaRPr>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May change considerably by small change in data</a:t>
            </a:r>
            <a:endParaRPr>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Computation is far more complex than other algorithms</a:t>
            </a:r>
            <a:endParaRPr/>
          </a:p>
        </p:txBody>
      </p:sp>
      <p:sp>
        <p:nvSpPr>
          <p:cNvPr id="215" name="Google Shape;215;p33"/>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57200" y="205976"/>
            <a:ext cx="8229600" cy="51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Logistic Regression</a:t>
            </a:r>
            <a:endParaRPr sz="3000">
              <a:latin typeface="Times New Roman"/>
              <a:ea typeface="Times New Roman"/>
              <a:cs typeface="Times New Roman"/>
              <a:sym typeface="Times New Roman"/>
            </a:endParaRPr>
          </a:p>
        </p:txBody>
      </p:sp>
      <p:sp>
        <p:nvSpPr>
          <p:cNvPr id="221" name="Google Shape;221;p34"/>
          <p:cNvSpPr txBox="1"/>
          <p:nvPr/>
        </p:nvSpPr>
        <p:spPr>
          <a:xfrm>
            <a:off x="678275" y="633050"/>
            <a:ext cx="7890300" cy="3620400"/>
          </a:xfrm>
          <a:prstGeom prst="rect">
            <a:avLst/>
          </a:prstGeom>
          <a:noFill/>
          <a:ln>
            <a:noFill/>
          </a:ln>
        </p:spPr>
        <p:txBody>
          <a:bodyPr anchorCtr="0" anchor="t" bIns="91425" lIns="91425" spcFirstLastPara="1" rIns="91425" wrap="square" tIns="91425">
            <a:spAutoFit/>
          </a:bodyPr>
          <a:lstStyle/>
          <a:p>
            <a:pPr indent="0" lvl="0" marL="457200" rtl="0" algn="just">
              <a:lnSpc>
                <a:spcPct val="90000"/>
              </a:lnSpc>
              <a:spcBef>
                <a:spcPts val="0"/>
              </a:spcBef>
              <a:spcAft>
                <a:spcPts val="0"/>
              </a:spcAft>
              <a:buNone/>
            </a:pPr>
            <a:r>
              <a:rPr lang="en">
                <a:solidFill>
                  <a:srgbClr val="292929"/>
                </a:solidFill>
                <a:highlight>
                  <a:srgbClr val="FFFFFF"/>
                </a:highlight>
                <a:latin typeface="Times New Roman"/>
                <a:ea typeface="Times New Roman"/>
                <a:cs typeface="Times New Roman"/>
                <a:sym typeface="Times New Roman"/>
              </a:rPr>
              <a:t>Logistic Regression is a predictive algorithm using independent variables to predict the dependent variable, just like Linear Regression, but with a difference that the dependent variable should be categorical variable.It is a statistical model that uses Logistic function to model the conditional probability.</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914400" rtl="0" algn="l">
              <a:lnSpc>
                <a:spcPct val="90000"/>
              </a:lnSpc>
              <a:spcBef>
                <a:spcPts val="0"/>
              </a:spcBef>
              <a:spcAft>
                <a:spcPts val="0"/>
              </a:spcAft>
              <a:buClr>
                <a:schemeClr val="dk1"/>
              </a:buClr>
              <a:buSzPts val="2000"/>
              <a:buFont typeface="Times New Roman"/>
              <a:buChar char="●"/>
            </a:pPr>
            <a:r>
              <a:rPr lang="en" sz="2000" u="sng">
                <a:solidFill>
                  <a:schemeClr val="dk1"/>
                </a:solidFill>
                <a:latin typeface="Times New Roman"/>
                <a:ea typeface="Times New Roman"/>
                <a:cs typeface="Times New Roman"/>
                <a:sym typeface="Times New Roman"/>
              </a:rPr>
              <a:t>Advantages</a:t>
            </a:r>
            <a:endParaRPr sz="2000" u="sng">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Easy to implement, interpret and efficient to train</a:t>
            </a:r>
            <a:endParaRPr>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Very fast at classifying outputs</a:t>
            </a:r>
            <a:endParaRPr>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Less inclined to overfitting</a:t>
            </a:r>
            <a:endParaRPr>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Good accuracy for simple data</a:t>
            </a:r>
            <a:endParaRPr>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914400" rtl="0" algn="l">
              <a:lnSpc>
                <a:spcPct val="90000"/>
              </a:lnSpc>
              <a:spcBef>
                <a:spcPts val="0"/>
              </a:spcBef>
              <a:spcAft>
                <a:spcPts val="0"/>
              </a:spcAft>
              <a:buClr>
                <a:schemeClr val="dk1"/>
              </a:buClr>
              <a:buSzPts val="2000"/>
              <a:buFont typeface="Times New Roman"/>
              <a:buChar char="●"/>
            </a:pPr>
            <a:r>
              <a:rPr lang="en" sz="2000" u="sng">
                <a:solidFill>
                  <a:schemeClr val="dk1"/>
                </a:solidFill>
                <a:latin typeface="Times New Roman"/>
                <a:ea typeface="Times New Roman"/>
                <a:cs typeface="Times New Roman"/>
                <a:sym typeface="Times New Roman"/>
              </a:rPr>
              <a:t>Disadvantages</a:t>
            </a:r>
            <a:endParaRPr sz="2000" u="sng">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Overfit in high dimensional datasets</a:t>
            </a:r>
            <a:endParaRPr>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Does not work well for nonlinear </a:t>
            </a:r>
            <a:r>
              <a:rPr lang="en">
                <a:solidFill>
                  <a:schemeClr val="dk1"/>
                </a:solidFill>
                <a:latin typeface="Times New Roman"/>
                <a:ea typeface="Times New Roman"/>
                <a:cs typeface="Times New Roman"/>
                <a:sym typeface="Times New Roman"/>
              </a:rPr>
              <a:t>separable</a:t>
            </a:r>
            <a:r>
              <a:rPr lang="en">
                <a:solidFill>
                  <a:schemeClr val="dk1"/>
                </a:solidFill>
                <a:latin typeface="Times New Roman"/>
                <a:ea typeface="Times New Roman"/>
                <a:cs typeface="Times New Roman"/>
                <a:sym typeface="Times New Roman"/>
              </a:rPr>
              <a:t> dataset</a:t>
            </a:r>
            <a:endParaRPr>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Tough to obtain complex relationship</a:t>
            </a:r>
            <a:endParaRPr>
              <a:solidFill>
                <a:schemeClr val="dk1"/>
              </a:solidFill>
              <a:latin typeface="Times New Roman"/>
              <a:ea typeface="Times New Roman"/>
              <a:cs typeface="Times New Roman"/>
              <a:sym typeface="Times New Roman"/>
            </a:endParaRPr>
          </a:p>
          <a:p>
            <a:pPr indent="-317500" lvl="0" marL="1371600" rtl="0" algn="l">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Only used to predict discrete function</a:t>
            </a:r>
            <a:endParaRPr/>
          </a:p>
        </p:txBody>
      </p:sp>
      <p:sp>
        <p:nvSpPr>
          <p:cNvPr id="222" name="Google Shape;222;p34"/>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nvSpPr>
        <p:spPr>
          <a:xfrm>
            <a:off x="0" y="60275"/>
            <a:ext cx="9020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200">
                <a:solidFill>
                  <a:srgbClr val="C00000"/>
                </a:solidFill>
                <a:latin typeface="Times New Roman"/>
                <a:ea typeface="Times New Roman"/>
                <a:cs typeface="Times New Roman"/>
                <a:sym typeface="Times New Roman"/>
              </a:rPr>
              <a:t>Outcome of Each Model</a:t>
            </a:r>
            <a:endParaRPr sz="1000"/>
          </a:p>
        </p:txBody>
      </p:sp>
      <p:sp>
        <p:nvSpPr>
          <p:cNvPr id="228" name="Google Shape;228;p35"/>
          <p:cNvSpPr txBox="1"/>
          <p:nvPr/>
        </p:nvSpPr>
        <p:spPr>
          <a:xfrm>
            <a:off x="735200" y="677100"/>
            <a:ext cx="8038500" cy="7884000"/>
          </a:xfrm>
          <a:prstGeom prst="rect">
            <a:avLst/>
          </a:prstGeom>
          <a:noFill/>
          <a:ln>
            <a:noFill/>
          </a:ln>
        </p:spPr>
        <p:txBody>
          <a:bodyPr anchorCtr="0" anchor="t" bIns="91425" lIns="91425" spcFirstLastPara="1" rIns="91425" wrap="square" tIns="91425">
            <a:spAutoFit/>
          </a:bodyPr>
          <a:lstStyle/>
          <a:p>
            <a:pPr indent="-330200" lvl="0" marL="457200" rtl="0" algn="l">
              <a:lnSpc>
                <a:spcPct val="90000"/>
              </a:lnSpc>
              <a:spcBef>
                <a:spcPts val="800"/>
              </a:spcBef>
              <a:spcAft>
                <a:spcPts val="0"/>
              </a:spcAft>
              <a:buClr>
                <a:schemeClr val="dk1"/>
              </a:buClr>
              <a:buSzPts val="1600"/>
              <a:buFont typeface="Times New Roman"/>
              <a:buAutoNum type="arabicPeriod"/>
            </a:pPr>
            <a:r>
              <a:rPr b="1" lang="en" sz="1600">
                <a:solidFill>
                  <a:schemeClr val="dk1"/>
                </a:solidFill>
                <a:latin typeface="Times New Roman"/>
                <a:ea typeface="Times New Roman"/>
                <a:cs typeface="Times New Roman"/>
                <a:sym typeface="Times New Roman"/>
              </a:rPr>
              <a:t>Decision Tree Classifier</a:t>
            </a:r>
            <a:endParaRPr b="1" sz="1600">
              <a:solidFill>
                <a:schemeClr val="dk1"/>
              </a:solidFill>
              <a:latin typeface="Times New Roman"/>
              <a:ea typeface="Times New Roman"/>
              <a:cs typeface="Times New Roman"/>
              <a:sym typeface="Times New Roman"/>
            </a:endParaRPr>
          </a:p>
          <a:p>
            <a:pPr indent="-330200" lvl="0" marL="457200" rtl="0" algn="l">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Default Parameters:</a:t>
            </a:r>
            <a:endParaRPr sz="16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rPr lang="en" sz="13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Accuracy = 0.82</a:t>
            </a:r>
            <a:endParaRPr sz="13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Train Accuracy = 1.00</a:t>
            </a:r>
            <a:endParaRPr sz="13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sz="1300">
                <a:solidFill>
                  <a:schemeClr val="dk1"/>
                </a:solidFill>
                <a:latin typeface="Times New Roman"/>
                <a:ea typeface="Times New Roman"/>
                <a:cs typeface="Times New Roman"/>
                <a:sym typeface="Times New Roman"/>
              </a:rPr>
              <a:t>Test Accuracy = 0.828</a:t>
            </a: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8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After Hyperparameters Tuning:</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sz="1300">
                <a:solidFill>
                  <a:schemeClr val="dk1"/>
                </a:solidFill>
                <a:latin typeface="Times New Roman"/>
                <a:ea typeface="Times New Roman"/>
                <a:cs typeface="Times New Roman"/>
                <a:sym typeface="Times New Roman"/>
              </a:rPr>
              <a:t>Criterion_gini = 0.81</a:t>
            </a:r>
            <a:endParaRPr sz="13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sz="1300">
                <a:solidFill>
                  <a:schemeClr val="dk1"/>
                </a:solidFill>
                <a:latin typeface="Times New Roman"/>
                <a:ea typeface="Times New Roman"/>
                <a:cs typeface="Times New Roman"/>
                <a:sym typeface="Times New Roman"/>
              </a:rPr>
              <a:t>Criterion_entropy = 0.83</a:t>
            </a:r>
            <a:endParaRPr sz="13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sz="1300">
                <a:solidFill>
                  <a:schemeClr val="dk1"/>
                </a:solidFill>
                <a:latin typeface="Times New Roman"/>
                <a:ea typeface="Times New Roman"/>
                <a:cs typeface="Times New Roman"/>
                <a:sym typeface="Times New Roman"/>
              </a:rPr>
              <a:t>Train Accuracy = 0.988</a:t>
            </a:r>
            <a:endParaRPr sz="13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sz="1300">
                <a:solidFill>
                  <a:schemeClr val="dk1"/>
                </a:solidFill>
                <a:latin typeface="Times New Roman"/>
                <a:ea typeface="Times New Roman"/>
                <a:cs typeface="Times New Roman"/>
                <a:sym typeface="Times New Roman"/>
              </a:rPr>
              <a:t>Test Accuracy = 0.837</a:t>
            </a:r>
            <a:endParaRPr sz="13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sz="1300">
                <a:solidFill>
                  <a:schemeClr val="dk1"/>
                </a:solidFill>
                <a:latin typeface="Times New Roman"/>
                <a:ea typeface="Times New Roman"/>
                <a:cs typeface="Times New Roman"/>
                <a:sym typeface="Times New Roman"/>
              </a:rPr>
              <a:t>Accuracy = 0.837</a:t>
            </a:r>
            <a:endParaRPr sz="1300">
              <a:solidFill>
                <a:schemeClr val="dk1"/>
              </a:solidFill>
              <a:latin typeface="Times New Roman"/>
              <a:ea typeface="Times New Roman"/>
              <a:cs typeface="Times New Roman"/>
              <a:sym typeface="Times New Roman"/>
            </a:endParaRPr>
          </a:p>
          <a:p>
            <a:pPr indent="-323850" lvl="0" marL="457200" rtl="0" algn="l">
              <a:lnSpc>
                <a:spcPct val="90000"/>
              </a:lnSpc>
              <a:spcBef>
                <a:spcPts val="8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Confusion Matrix</a:t>
            </a:r>
            <a:endParaRPr sz="15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Clr>
                <a:schemeClr val="dk1"/>
              </a:buClr>
              <a:buSzPts val="1100"/>
              <a:buFont typeface="Arial"/>
              <a:buNone/>
            </a:pPr>
            <a:r>
              <a:rPr b="1" lang="en" sz="950">
                <a:solidFill>
                  <a:schemeClr val="dk1"/>
                </a:solidFill>
                <a:highlight>
                  <a:schemeClr val="lt1"/>
                </a:highlight>
                <a:latin typeface="Courier New"/>
                <a:ea typeface="Courier New"/>
                <a:cs typeface="Courier New"/>
                <a:sym typeface="Courier New"/>
              </a:rPr>
              <a:t>[[9316 1602]</a:t>
            </a:r>
            <a:endParaRPr b="1" sz="950">
              <a:solidFill>
                <a:schemeClr val="dk1"/>
              </a:solidFill>
              <a:highlight>
                <a:schemeClr val="lt1"/>
              </a:highlight>
              <a:latin typeface="Courier New"/>
              <a:ea typeface="Courier New"/>
              <a:cs typeface="Courier New"/>
              <a:sym typeface="Courier New"/>
            </a:endParaRPr>
          </a:p>
          <a:p>
            <a:pPr indent="0" lvl="0" marL="457200" rtl="0" algn="l">
              <a:lnSpc>
                <a:spcPct val="90000"/>
              </a:lnSpc>
              <a:spcBef>
                <a:spcPts val="800"/>
              </a:spcBef>
              <a:spcAft>
                <a:spcPts val="0"/>
              </a:spcAft>
              <a:buClr>
                <a:schemeClr val="dk1"/>
              </a:buClr>
              <a:buSzPts val="1100"/>
              <a:buFont typeface="Arial"/>
              <a:buNone/>
            </a:pPr>
            <a:r>
              <a:rPr b="1" lang="en" sz="950">
                <a:solidFill>
                  <a:schemeClr val="dk1"/>
                </a:solidFill>
                <a:highlight>
                  <a:schemeClr val="lt1"/>
                </a:highlight>
                <a:latin typeface="Courier New"/>
                <a:ea typeface="Courier New"/>
                <a:cs typeface="Courier New"/>
                <a:sym typeface="Courier New"/>
              </a:rPr>
              <a:t> [2000 9063]]</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b="1"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229" name="Google Shape;229;p35"/>
          <p:cNvPicPr preferRelativeResize="0"/>
          <p:nvPr/>
        </p:nvPicPr>
        <p:blipFill>
          <a:blip r:embed="rId3">
            <a:alphaModFix/>
          </a:blip>
          <a:stretch>
            <a:fillRect/>
          </a:stretch>
        </p:blipFill>
        <p:spPr>
          <a:xfrm>
            <a:off x="4491625" y="837775"/>
            <a:ext cx="3987124" cy="2818925"/>
          </a:xfrm>
          <a:prstGeom prst="rect">
            <a:avLst/>
          </a:prstGeom>
          <a:noFill/>
          <a:ln>
            <a:noFill/>
          </a:ln>
        </p:spPr>
      </p:pic>
      <p:sp>
        <p:nvSpPr>
          <p:cNvPr id="230" name="Google Shape;230;p35"/>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628650" y="273844"/>
            <a:ext cx="7886700" cy="9942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Clr>
                <a:srgbClr val="8D4427"/>
              </a:buClr>
              <a:buSzPts val="3600"/>
              <a:buFont typeface="Arial"/>
              <a:buNone/>
            </a:pPr>
            <a:r>
              <a:rPr lang="en" sz="3000">
                <a:solidFill>
                  <a:srgbClr val="8D4427"/>
                </a:solidFill>
              </a:rPr>
              <a:t>   </a:t>
            </a:r>
            <a:r>
              <a:rPr b="1" lang="en" sz="3000">
                <a:solidFill>
                  <a:srgbClr val="C00000"/>
                </a:solidFill>
              </a:rPr>
              <a:t>Overview of Presentation</a:t>
            </a:r>
            <a:endParaRPr sz="3000">
              <a:solidFill>
                <a:srgbClr val="8D4427"/>
              </a:solidFill>
            </a:endParaRPr>
          </a:p>
          <a:p>
            <a:pPr indent="0" lvl="0" marL="0" rtl="0" algn="ctr">
              <a:spcBef>
                <a:spcPts val="0"/>
              </a:spcBef>
              <a:spcAft>
                <a:spcPts val="0"/>
              </a:spcAft>
              <a:buNone/>
            </a:pPr>
            <a:r>
              <a:t/>
            </a:r>
            <a:endParaRPr sz="3000"/>
          </a:p>
        </p:txBody>
      </p:sp>
      <p:sp>
        <p:nvSpPr>
          <p:cNvPr id="109" name="Google Shape;109;p18"/>
          <p:cNvSpPr txBox="1"/>
          <p:nvPr/>
        </p:nvSpPr>
        <p:spPr>
          <a:xfrm>
            <a:off x="1185425" y="1264750"/>
            <a:ext cx="3536100" cy="3093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dk1"/>
              </a:buClr>
              <a:buSzPts val="2100"/>
              <a:buFont typeface="Times New Roman"/>
              <a:buChar char="➔"/>
            </a:pPr>
            <a:r>
              <a:rPr b="1" lang="en" sz="2100">
                <a:solidFill>
                  <a:schemeClr val="dk1"/>
                </a:solidFill>
                <a:latin typeface="Times New Roman"/>
                <a:ea typeface="Times New Roman"/>
                <a:cs typeface="Times New Roman"/>
                <a:sym typeface="Times New Roman"/>
              </a:rPr>
              <a:t>Problem Statement </a:t>
            </a:r>
            <a:endParaRPr b="1"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b="1"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b="1" lang="en" sz="2100">
                <a:solidFill>
                  <a:schemeClr val="dk1"/>
                </a:solidFill>
                <a:latin typeface="Times New Roman"/>
                <a:ea typeface="Times New Roman"/>
                <a:cs typeface="Times New Roman"/>
                <a:sym typeface="Times New Roman"/>
              </a:rPr>
              <a:t>Abstract</a:t>
            </a:r>
            <a:endParaRPr b="1"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b="1"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b="1" lang="en" sz="2100">
                <a:solidFill>
                  <a:schemeClr val="dk1"/>
                </a:solidFill>
                <a:latin typeface="Times New Roman"/>
                <a:ea typeface="Times New Roman"/>
                <a:cs typeface="Times New Roman"/>
                <a:sym typeface="Times New Roman"/>
              </a:rPr>
              <a:t>Introduction</a:t>
            </a:r>
            <a:endParaRPr b="1"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b="1"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b="1" lang="en" sz="2100">
                <a:solidFill>
                  <a:schemeClr val="dk1"/>
                </a:solidFill>
                <a:latin typeface="Times New Roman"/>
                <a:ea typeface="Times New Roman"/>
                <a:cs typeface="Times New Roman"/>
                <a:sym typeface="Times New Roman"/>
              </a:rPr>
              <a:t>Literature survey</a:t>
            </a:r>
            <a:endParaRPr b="1" sz="2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b="1" lang="en" sz="2100">
                <a:solidFill>
                  <a:schemeClr val="dk1"/>
                </a:solidFill>
                <a:latin typeface="Times New Roman"/>
                <a:ea typeface="Times New Roman"/>
                <a:cs typeface="Times New Roman"/>
                <a:sym typeface="Times New Roman"/>
              </a:rPr>
              <a:t>Methodology</a:t>
            </a:r>
            <a:endParaRPr sz="1000"/>
          </a:p>
        </p:txBody>
      </p:sp>
      <p:sp>
        <p:nvSpPr>
          <p:cNvPr id="110" name="Google Shape;110;p18"/>
          <p:cNvSpPr txBox="1"/>
          <p:nvPr/>
        </p:nvSpPr>
        <p:spPr>
          <a:xfrm>
            <a:off x="5133450" y="1026250"/>
            <a:ext cx="3381900" cy="3570900"/>
          </a:xfrm>
          <a:prstGeom prst="rect">
            <a:avLst/>
          </a:prstGeom>
          <a:noFill/>
          <a:ln>
            <a:noFill/>
          </a:ln>
        </p:spPr>
        <p:txBody>
          <a:bodyPr anchorCtr="0" anchor="ctr" bIns="91425" lIns="91425" spcFirstLastPara="1" rIns="91425" wrap="square" tIns="91425">
            <a:noAutofit/>
          </a:bodyPr>
          <a:lstStyle/>
          <a:p>
            <a:pPr indent="-361950" lvl="0" marL="457200" rtl="0" algn="l">
              <a:spcBef>
                <a:spcPts val="0"/>
              </a:spcBef>
              <a:spcAft>
                <a:spcPts val="0"/>
              </a:spcAft>
              <a:buClr>
                <a:schemeClr val="dk1"/>
              </a:buClr>
              <a:buSzPts val="2100"/>
              <a:buFont typeface="Times New Roman"/>
              <a:buChar char="➔"/>
            </a:pPr>
            <a:r>
              <a:rPr b="1" lang="en" sz="2100">
                <a:solidFill>
                  <a:schemeClr val="dk1"/>
                </a:solidFill>
                <a:latin typeface="Times New Roman"/>
                <a:ea typeface="Times New Roman"/>
                <a:cs typeface="Times New Roman"/>
                <a:sym typeface="Times New Roman"/>
              </a:rPr>
              <a:t>Results </a:t>
            </a:r>
            <a:endParaRPr b="1"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b="1" lang="en" sz="2100">
                <a:solidFill>
                  <a:schemeClr val="dk1"/>
                </a:solidFill>
                <a:latin typeface="Times New Roman"/>
                <a:ea typeface="Times New Roman"/>
                <a:cs typeface="Times New Roman"/>
                <a:sym typeface="Times New Roman"/>
              </a:rPr>
              <a:t>Analysis of Results</a:t>
            </a:r>
            <a:endParaRPr b="1"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b="1"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b="1" lang="en" sz="2100">
                <a:solidFill>
                  <a:schemeClr val="dk1"/>
                </a:solidFill>
                <a:latin typeface="Times New Roman"/>
                <a:ea typeface="Times New Roman"/>
                <a:cs typeface="Times New Roman"/>
                <a:sym typeface="Times New Roman"/>
              </a:rPr>
              <a:t>Conclusion </a:t>
            </a:r>
            <a:endParaRPr b="1"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b="1"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b="1" lang="en" sz="2100">
                <a:solidFill>
                  <a:schemeClr val="dk1"/>
                </a:solidFill>
                <a:latin typeface="Times New Roman"/>
                <a:ea typeface="Times New Roman"/>
                <a:cs typeface="Times New Roman"/>
                <a:sym typeface="Times New Roman"/>
              </a:rPr>
              <a:t>Future Scope </a:t>
            </a:r>
            <a:endParaRPr b="1"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b="1"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b="1" lang="en" sz="2100">
                <a:solidFill>
                  <a:schemeClr val="dk1"/>
                </a:solidFill>
                <a:latin typeface="Times New Roman"/>
                <a:ea typeface="Times New Roman"/>
                <a:cs typeface="Times New Roman"/>
                <a:sym typeface="Times New Roman"/>
              </a:rPr>
              <a:t>References</a:t>
            </a:r>
            <a:endParaRPr sz="1800"/>
          </a:p>
        </p:txBody>
      </p:sp>
      <p:sp>
        <p:nvSpPr>
          <p:cNvPr id="111" name="Google Shape;111;p18"/>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nvSpPr>
        <p:spPr>
          <a:xfrm>
            <a:off x="788325" y="387700"/>
            <a:ext cx="7883100" cy="5076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b="1" lang="en" sz="1600">
                <a:solidFill>
                  <a:schemeClr val="dk1"/>
                </a:solidFill>
                <a:latin typeface="Times New Roman"/>
                <a:ea typeface="Times New Roman"/>
                <a:cs typeface="Times New Roman"/>
                <a:sym typeface="Times New Roman"/>
              </a:rPr>
              <a:t>2.Logistic Regression</a:t>
            </a:r>
            <a:endParaRPr b="1" sz="16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t/>
            </a:r>
            <a:endParaRPr b="1" sz="1600">
              <a:solidFill>
                <a:schemeClr val="dk1"/>
              </a:solidFill>
              <a:latin typeface="Times New Roman"/>
              <a:ea typeface="Times New Roman"/>
              <a:cs typeface="Times New Roman"/>
              <a:sym typeface="Times New Roman"/>
            </a:endParaRPr>
          </a:p>
          <a:p>
            <a:pPr indent="-330200" lvl="0" marL="457200" rtl="0" algn="l">
              <a:lnSpc>
                <a:spcPct val="90000"/>
              </a:lnSpc>
              <a:spcBef>
                <a:spcPts val="8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Default Parameters:</a:t>
            </a:r>
            <a:endParaRPr sz="16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rPr lang="en" sz="1600">
                <a:solidFill>
                  <a:schemeClr val="dk1"/>
                </a:solidFill>
                <a:latin typeface="Times New Roman"/>
                <a:ea typeface="Times New Roman"/>
                <a:cs typeface="Times New Roman"/>
                <a:sym typeface="Times New Roman"/>
              </a:rPr>
              <a:t>         Accuracy = 0.908</a:t>
            </a:r>
            <a:endParaRPr sz="16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90000"/>
              </a:lnSpc>
              <a:spcBef>
                <a:spcPts val="8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After Hyperparameters Tuning:</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sz="1600">
                <a:solidFill>
                  <a:schemeClr val="dk1"/>
                </a:solidFill>
                <a:latin typeface="Times New Roman"/>
                <a:ea typeface="Times New Roman"/>
                <a:cs typeface="Times New Roman"/>
                <a:sym typeface="Times New Roman"/>
              </a:rPr>
              <a:t>Test Accuracy = 0.91</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sz="1600">
                <a:solidFill>
                  <a:schemeClr val="dk1"/>
                </a:solidFill>
                <a:latin typeface="Times New Roman"/>
                <a:ea typeface="Times New Roman"/>
                <a:cs typeface="Times New Roman"/>
                <a:sym typeface="Times New Roman"/>
              </a:rPr>
              <a:t>Accuracy = 0.913</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323850" lvl="0" marL="457200" rtl="0" algn="l">
              <a:lnSpc>
                <a:spcPct val="90000"/>
              </a:lnSpc>
              <a:spcBef>
                <a:spcPts val="8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Confusion Matrix</a:t>
            </a:r>
            <a:endParaRPr sz="15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Clr>
                <a:schemeClr val="dk1"/>
              </a:buClr>
              <a:buSzPts val="1100"/>
              <a:buFont typeface="Arial"/>
              <a:buNone/>
            </a:pPr>
            <a:r>
              <a:rPr b="1" lang="en" sz="950">
                <a:solidFill>
                  <a:schemeClr val="dk1"/>
                </a:solidFill>
                <a:highlight>
                  <a:schemeClr val="lt1"/>
                </a:highlight>
                <a:latin typeface="Courier New"/>
                <a:ea typeface="Courier New"/>
                <a:cs typeface="Courier New"/>
                <a:sym typeface="Courier New"/>
              </a:rPr>
              <a:t>[[9923 995]</a:t>
            </a:r>
            <a:endParaRPr b="1" sz="950">
              <a:solidFill>
                <a:schemeClr val="dk1"/>
              </a:solidFill>
              <a:highlight>
                <a:schemeClr val="lt1"/>
              </a:highlight>
              <a:latin typeface="Courier New"/>
              <a:ea typeface="Courier New"/>
              <a:cs typeface="Courier New"/>
              <a:sym typeface="Courier New"/>
            </a:endParaRPr>
          </a:p>
          <a:p>
            <a:pPr indent="0" lvl="0" marL="457200" rtl="0" algn="l">
              <a:lnSpc>
                <a:spcPct val="90000"/>
              </a:lnSpc>
              <a:spcBef>
                <a:spcPts val="800"/>
              </a:spcBef>
              <a:spcAft>
                <a:spcPts val="0"/>
              </a:spcAft>
              <a:buClr>
                <a:schemeClr val="dk1"/>
              </a:buClr>
              <a:buSzPts val="1100"/>
              <a:buFont typeface="Arial"/>
              <a:buNone/>
            </a:pPr>
            <a:r>
              <a:rPr b="1" lang="en" sz="950">
                <a:solidFill>
                  <a:schemeClr val="dk1"/>
                </a:solidFill>
                <a:highlight>
                  <a:schemeClr val="lt1"/>
                </a:highlight>
                <a:latin typeface="Courier New"/>
                <a:ea typeface="Courier New"/>
                <a:cs typeface="Courier New"/>
                <a:sym typeface="Courier New"/>
              </a:rPr>
              <a:t> [1021 10042]]</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p:txBody>
      </p:sp>
      <p:pic>
        <p:nvPicPr>
          <p:cNvPr id="236" name="Google Shape;236;p36"/>
          <p:cNvPicPr preferRelativeResize="0"/>
          <p:nvPr/>
        </p:nvPicPr>
        <p:blipFill>
          <a:blip r:embed="rId3">
            <a:alphaModFix/>
          </a:blip>
          <a:stretch>
            <a:fillRect/>
          </a:stretch>
        </p:blipFill>
        <p:spPr>
          <a:xfrm>
            <a:off x="4045025" y="1257550"/>
            <a:ext cx="4626400" cy="1123950"/>
          </a:xfrm>
          <a:prstGeom prst="rect">
            <a:avLst/>
          </a:prstGeom>
          <a:noFill/>
          <a:ln>
            <a:noFill/>
          </a:ln>
        </p:spPr>
      </p:pic>
      <p:sp>
        <p:nvSpPr>
          <p:cNvPr id="237" name="Google Shape;237;p36"/>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nvSpPr>
        <p:spPr>
          <a:xfrm>
            <a:off x="775400" y="284325"/>
            <a:ext cx="7960800" cy="399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b="1" lang="en" sz="1600">
                <a:solidFill>
                  <a:schemeClr val="dk1"/>
                </a:solidFill>
                <a:latin typeface="Times New Roman"/>
                <a:ea typeface="Times New Roman"/>
                <a:cs typeface="Times New Roman"/>
                <a:sym typeface="Times New Roman"/>
              </a:rPr>
              <a:t>3.Random Forest Classifier</a:t>
            </a:r>
            <a:endParaRPr b="1" sz="16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t/>
            </a:r>
            <a:endParaRPr b="1" sz="1600">
              <a:solidFill>
                <a:schemeClr val="dk1"/>
              </a:solidFill>
              <a:latin typeface="Times New Roman"/>
              <a:ea typeface="Times New Roman"/>
              <a:cs typeface="Times New Roman"/>
              <a:sym typeface="Times New Roman"/>
            </a:endParaRPr>
          </a:p>
          <a:p>
            <a:pPr indent="-323850" lvl="0" marL="457200" rtl="0" algn="l">
              <a:lnSpc>
                <a:spcPct val="90000"/>
              </a:lnSpc>
              <a:spcBef>
                <a:spcPts val="8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Default Parameters:</a:t>
            </a:r>
            <a:endParaRPr sz="15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rPr lang="en" sz="1500">
                <a:solidFill>
                  <a:schemeClr val="dk1"/>
                </a:solidFill>
                <a:latin typeface="Times New Roman"/>
                <a:ea typeface="Times New Roman"/>
                <a:cs typeface="Times New Roman"/>
                <a:sym typeface="Times New Roman"/>
              </a:rPr>
              <a:t>         Test Accuracy = 0.8857</a:t>
            </a:r>
            <a:endParaRPr sz="15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lnSpc>
                <a:spcPct val="90000"/>
              </a:lnSpc>
              <a:spcBef>
                <a:spcPts val="8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After Hyperparameters Tuning:</a:t>
            </a:r>
            <a:endParaRPr sz="15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sz="1500">
                <a:solidFill>
                  <a:schemeClr val="dk1"/>
                </a:solidFill>
                <a:latin typeface="Times New Roman"/>
                <a:ea typeface="Times New Roman"/>
                <a:cs typeface="Times New Roman"/>
                <a:sym typeface="Times New Roman"/>
              </a:rPr>
              <a:t>Train Accuracy = 0.904</a:t>
            </a:r>
            <a:endParaRPr sz="15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sz="1500">
                <a:solidFill>
                  <a:schemeClr val="dk1"/>
                </a:solidFill>
                <a:latin typeface="Times New Roman"/>
                <a:ea typeface="Times New Roman"/>
                <a:cs typeface="Times New Roman"/>
                <a:sym typeface="Times New Roman"/>
              </a:rPr>
              <a:t>Test</a:t>
            </a:r>
            <a:r>
              <a:rPr lang="en" sz="1500">
                <a:solidFill>
                  <a:schemeClr val="dk1"/>
                </a:solidFill>
                <a:latin typeface="Times New Roman"/>
                <a:ea typeface="Times New Roman"/>
                <a:cs typeface="Times New Roman"/>
                <a:sym typeface="Times New Roman"/>
              </a:rPr>
              <a:t> Accuracy = 0.893</a:t>
            </a:r>
            <a:endParaRPr sz="15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sz="1500">
                <a:solidFill>
                  <a:schemeClr val="dk1"/>
                </a:solidFill>
                <a:latin typeface="Times New Roman"/>
                <a:ea typeface="Times New Roman"/>
                <a:cs typeface="Times New Roman"/>
                <a:sym typeface="Times New Roman"/>
              </a:rPr>
              <a:t>Accuracy = 0.893</a:t>
            </a:r>
            <a:endParaRPr sz="15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t/>
            </a:r>
            <a:endParaRPr sz="1500">
              <a:solidFill>
                <a:schemeClr val="dk1"/>
              </a:solidFill>
              <a:latin typeface="Times New Roman"/>
              <a:ea typeface="Times New Roman"/>
              <a:cs typeface="Times New Roman"/>
              <a:sym typeface="Times New Roman"/>
            </a:endParaRPr>
          </a:p>
          <a:p>
            <a:pPr indent="-323850" lvl="0" marL="457200" rtl="0" algn="l">
              <a:lnSpc>
                <a:spcPct val="90000"/>
              </a:lnSpc>
              <a:spcBef>
                <a:spcPts val="8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Confusion Matrix</a:t>
            </a:r>
            <a:endParaRPr sz="15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b="1" lang="en" sz="950">
                <a:solidFill>
                  <a:schemeClr val="dk1"/>
                </a:solidFill>
                <a:highlight>
                  <a:srgbClr val="FFFFFF"/>
                </a:highlight>
                <a:latin typeface="Courier New"/>
                <a:ea typeface="Courier New"/>
                <a:cs typeface="Courier New"/>
                <a:sym typeface="Courier New"/>
              </a:rPr>
              <a:t>[[9882 1036]</a:t>
            </a:r>
            <a:endParaRPr b="1" sz="950">
              <a:solidFill>
                <a:schemeClr val="dk1"/>
              </a:solidFill>
              <a:highlight>
                <a:srgbClr val="FFFFFF"/>
              </a:highlight>
              <a:latin typeface="Courier New"/>
              <a:ea typeface="Courier New"/>
              <a:cs typeface="Courier New"/>
              <a:sym typeface="Courier New"/>
            </a:endParaRPr>
          </a:p>
          <a:p>
            <a:pPr indent="0" lvl="0" marL="457200" rtl="0" algn="l">
              <a:lnSpc>
                <a:spcPct val="90000"/>
              </a:lnSpc>
              <a:spcBef>
                <a:spcPts val="800"/>
              </a:spcBef>
              <a:spcAft>
                <a:spcPts val="0"/>
              </a:spcAft>
              <a:buNone/>
            </a:pPr>
            <a:r>
              <a:rPr b="1" lang="en" sz="950">
                <a:solidFill>
                  <a:schemeClr val="dk1"/>
                </a:solidFill>
                <a:highlight>
                  <a:srgbClr val="FFFFFF"/>
                </a:highlight>
                <a:latin typeface="Courier New"/>
                <a:ea typeface="Courier New"/>
                <a:cs typeface="Courier New"/>
                <a:sym typeface="Courier New"/>
              </a:rPr>
              <a:t> [1331 9732]]</a:t>
            </a:r>
            <a:endParaRPr b="1" sz="1500">
              <a:solidFill>
                <a:schemeClr val="dk1"/>
              </a:solidFill>
              <a:latin typeface="Times New Roman"/>
              <a:ea typeface="Times New Roman"/>
              <a:cs typeface="Times New Roman"/>
              <a:sym typeface="Times New Roman"/>
            </a:endParaRPr>
          </a:p>
        </p:txBody>
      </p:sp>
      <p:pic>
        <p:nvPicPr>
          <p:cNvPr id="243" name="Google Shape;243;p37"/>
          <p:cNvPicPr preferRelativeResize="0"/>
          <p:nvPr/>
        </p:nvPicPr>
        <p:blipFill>
          <a:blip r:embed="rId3">
            <a:alphaModFix/>
          </a:blip>
          <a:stretch>
            <a:fillRect/>
          </a:stretch>
        </p:blipFill>
        <p:spPr>
          <a:xfrm>
            <a:off x="5284150" y="1160750"/>
            <a:ext cx="3391775" cy="2239850"/>
          </a:xfrm>
          <a:prstGeom prst="rect">
            <a:avLst/>
          </a:prstGeom>
          <a:noFill/>
          <a:ln>
            <a:noFill/>
          </a:ln>
        </p:spPr>
      </p:pic>
      <p:sp>
        <p:nvSpPr>
          <p:cNvPr id="244" name="Google Shape;244;p37"/>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nvSpPr>
        <p:spPr>
          <a:xfrm>
            <a:off x="710775" y="310150"/>
            <a:ext cx="8128800" cy="4530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b="1" lang="en" sz="1600">
                <a:solidFill>
                  <a:schemeClr val="dk1"/>
                </a:solidFill>
                <a:latin typeface="Times New Roman"/>
                <a:ea typeface="Times New Roman"/>
                <a:cs typeface="Times New Roman"/>
                <a:sym typeface="Times New Roman"/>
              </a:rPr>
              <a:t>4. K Nearest Neighbour Classifier</a:t>
            </a:r>
            <a:endParaRPr b="1" sz="1600">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t/>
            </a:r>
            <a:endParaRPr b="1" sz="1600">
              <a:solidFill>
                <a:schemeClr val="dk1"/>
              </a:solidFill>
              <a:latin typeface="Times New Roman"/>
              <a:ea typeface="Times New Roman"/>
              <a:cs typeface="Times New Roman"/>
              <a:sym typeface="Times New Roman"/>
            </a:endParaRPr>
          </a:p>
          <a:p>
            <a:pPr indent="-317500" lvl="0" marL="457200" rtl="0" algn="l">
              <a:lnSpc>
                <a:spcPct val="90000"/>
              </a:lnSpc>
              <a:spcBef>
                <a:spcPts val="8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Default Parameters:</a:t>
            </a:r>
            <a:endParaRPr>
              <a:solidFill>
                <a:schemeClr val="dk1"/>
              </a:solidFill>
              <a:latin typeface="Times New Roman"/>
              <a:ea typeface="Times New Roman"/>
              <a:cs typeface="Times New Roman"/>
              <a:sym typeface="Times New Roman"/>
            </a:endParaRPr>
          </a:p>
          <a:p>
            <a:pPr indent="457200" lvl="0" marL="0" rtl="0" algn="l">
              <a:lnSpc>
                <a:spcPct val="90000"/>
              </a:lnSpc>
              <a:spcBef>
                <a:spcPts val="800"/>
              </a:spcBef>
              <a:spcAft>
                <a:spcPts val="0"/>
              </a:spcAft>
              <a:buNone/>
            </a:pPr>
            <a:r>
              <a:rPr lang="en">
                <a:solidFill>
                  <a:schemeClr val="dk1"/>
                </a:solidFill>
                <a:latin typeface="Times New Roman"/>
                <a:ea typeface="Times New Roman"/>
                <a:cs typeface="Times New Roman"/>
                <a:sym typeface="Times New Roman"/>
              </a:rPr>
              <a:t>Test Accuracy = 0.76</a:t>
            </a:r>
            <a:endParaRPr>
              <a:solidFill>
                <a:schemeClr val="dk1"/>
              </a:solidFill>
              <a:latin typeface="Times New Roman"/>
              <a:ea typeface="Times New Roman"/>
              <a:cs typeface="Times New Roman"/>
              <a:sym typeface="Times New Roman"/>
            </a:endParaRPr>
          </a:p>
          <a:p>
            <a:pPr indent="0" lvl="0" marL="0" rtl="0" algn="l">
              <a:lnSpc>
                <a:spcPct val="90000"/>
              </a:lnSpc>
              <a:spcBef>
                <a:spcPts val="80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90000"/>
              </a:lnSpc>
              <a:spcBef>
                <a:spcPts val="8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After Finding Optimal K Value :</a:t>
            </a:r>
            <a:endParaRPr>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a:solidFill>
                  <a:schemeClr val="dk1"/>
                </a:solidFill>
                <a:latin typeface="Times New Roman"/>
                <a:ea typeface="Times New Roman"/>
                <a:cs typeface="Times New Roman"/>
                <a:sym typeface="Times New Roman"/>
              </a:rPr>
              <a:t>Accuracy = 0.862</a:t>
            </a:r>
            <a:endParaRPr>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recall = 0.835</a:t>
            </a:r>
            <a:endParaRPr>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a:solidFill>
                  <a:schemeClr val="dk1"/>
                </a:solidFill>
                <a:latin typeface="Times New Roman"/>
                <a:ea typeface="Times New Roman"/>
                <a:cs typeface="Times New Roman"/>
                <a:sym typeface="Times New Roman"/>
              </a:rPr>
              <a:t>precision = 0.89</a:t>
            </a:r>
            <a:endParaRPr>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lang="en">
                <a:solidFill>
                  <a:schemeClr val="dk1"/>
                </a:solidFill>
                <a:latin typeface="Times New Roman"/>
                <a:ea typeface="Times New Roman"/>
                <a:cs typeface="Times New Roman"/>
                <a:sym typeface="Times New Roman"/>
              </a:rPr>
              <a:t>F1_score = 0.86</a:t>
            </a:r>
            <a:endParaRPr>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500">
              <a:solidFill>
                <a:schemeClr val="dk1"/>
              </a:solidFill>
              <a:latin typeface="Times New Roman"/>
              <a:ea typeface="Times New Roman"/>
              <a:cs typeface="Times New Roman"/>
              <a:sym typeface="Times New Roman"/>
            </a:endParaRPr>
          </a:p>
          <a:p>
            <a:pPr indent="-317500" lvl="0" marL="457200" rtl="0" algn="l">
              <a:lnSpc>
                <a:spcPct val="90000"/>
              </a:lnSpc>
              <a:spcBef>
                <a:spcPts val="8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Confusion Matrix</a:t>
            </a:r>
            <a:endParaRPr>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rPr b="1" lang="en" sz="1050">
                <a:solidFill>
                  <a:schemeClr val="dk1"/>
                </a:solidFill>
                <a:highlight>
                  <a:srgbClr val="FFFFFF"/>
                </a:highlight>
                <a:latin typeface="Courier New"/>
                <a:ea typeface="Courier New"/>
                <a:cs typeface="Courier New"/>
                <a:sym typeface="Courier New"/>
              </a:rPr>
              <a:t>[[9819 1099]</a:t>
            </a:r>
            <a:endParaRPr b="1" sz="1050">
              <a:solidFill>
                <a:schemeClr val="dk1"/>
              </a:solidFill>
              <a:highlight>
                <a:srgbClr val="FFFFFF"/>
              </a:highlight>
              <a:latin typeface="Courier New"/>
              <a:ea typeface="Courier New"/>
              <a:cs typeface="Courier New"/>
              <a:sym typeface="Courier New"/>
            </a:endParaRPr>
          </a:p>
          <a:p>
            <a:pPr indent="0" lvl="0" marL="457200" rtl="0" algn="l">
              <a:lnSpc>
                <a:spcPct val="90000"/>
              </a:lnSpc>
              <a:spcBef>
                <a:spcPts val="800"/>
              </a:spcBef>
              <a:spcAft>
                <a:spcPts val="0"/>
              </a:spcAft>
              <a:buNone/>
            </a:pPr>
            <a:r>
              <a:rPr b="1" lang="en" sz="1050">
                <a:solidFill>
                  <a:schemeClr val="dk1"/>
                </a:solidFill>
                <a:highlight>
                  <a:srgbClr val="FFFFFF"/>
                </a:highlight>
                <a:latin typeface="Courier New"/>
                <a:ea typeface="Courier New"/>
                <a:cs typeface="Courier New"/>
                <a:sym typeface="Courier New"/>
              </a:rPr>
              <a:t> [1934 9129]]</a:t>
            </a:r>
            <a:endParaRPr b="1" sz="1600">
              <a:solidFill>
                <a:schemeClr val="dk1"/>
              </a:solidFill>
              <a:latin typeface="Times New Roman"/>
              <a:ea typeface="Times New Roman"/>
              <a:cs typeface="Times New Roman"/>
              <a:sym typeface="Times New Roman"/>
            </a:endParaRPr>
          </a:p>
          <a:p>
            <a:pPr indent="0" lvl="0" marL="457200" rtl="0" algn="l">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250" name="Google Shape;250;p3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251" name="Google Shape;251;p38"/>
          <p:cNvPicPr preferRelativeResize="0"/>
          <p:nvPr/>
        </p:nvPicPr>
        <p:blipFill>
          <a:blip r:embed="rId3">
            <a:alphaModFix/>
          </a:blip>
          <a:stretch>
            <a:fillRect/>
          </a:stretch>
        </p:blipFill>
        <p:spPr>
          <a:xfrm>
            <a:off x="5726150" y="310150"/>
            <a:ext cx="2248800" cy="2201325"/>
          </a:xfrm>
          <a:prstGeom prst="rect">
            <a:avLst/>
          </a:prstGeom>
          <a:noFill/>
          <a:ln>
            <a:noFill/>
          </a:ln>
        </p:spPr>
      </p:pic>
      <p:pic>
        <p:nvPicPr>
          <p:cNvPr id="252" name="Google Shape;252;p38"/>
          <p:cNvPicPr preferRelativeResize="0"/>
          <p:nvPr/>
        </p:nvPicPr>
        <p:blipFill>
          <a:blip r:embed="rId4">
            <a:alphaModFix/>
          </a:blip>
          <a:stretch>
            <a:fillRect/>
          </a:stretch>
        </p:blipFill>
        <p:spPr>
          <a:xfrm>
            <a:off x="2866525" y="2461250"/>
            <a:ext cx="5923625" cy="2044150"/>
          </a:xfrm>
          <a:prstGeom prst="rect">
            <a:avLst/>
          </a:prstGeom>
          <a:noFill/>
          <a:ln>
            <a:noFill/>
          </a:ln>
        </p:spPr>
      </p:pic>
      <p:sp>
        <p:nvSpPr>
          <p:cNvPr id="253" name="Google Shape;253;p38"/>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nvSpPr>
        <p:spPr>
          <a:xfrm>
            <a:off x="332850" y="331525"/>
            <a:ext cx="8478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rgbClr val="C00000"/>
                </a:solidFill>
                <a:latin typeface="Times New Roman"/>
                <a:ea typeface="Times New Roman"/>
                <a:cs typeface="Times New Roman"/>
                <a:sym typeface="Times New Roman"/>
              </a:rPr>
              <a:t>Results</a:t>
            </a:r>
            <a:endParaRPr/>
          </a:p>
        </p:txBody>
      </p:sp>
      <p:graphicFrame>
        <p:nvGraphicFramePr>
          <p:cNvPr id="259" name="Google Shape;259;p39"/>
          <p:cNvGraphicFramePr/>
          <p:nvPr/>
        </p:nvGraphicFramePr>
        <p:xfrm>
          <a:off x="1709738" y="1381200"/>
          <a:ext cx="3000000" cy="3000000"/>
        </p:xfrm>
        <a:graphic>
          <a:graphicData uri="http://schemas.openxmlformats.org/drawingml/2006/table">
            <a:tbl>
              <a:tblPr>
                <a:noFill/>
                <a:tableStyleId>{B4E27032-D0FB-4699-828B-FEC2C8474C7C}</a:tableStyleId>
              </a:tblPr>
              <a:tblGrid>
                <a:gridCol w="1181100"/>
                <a:gridCol w="1095375"/>
                <a:gridCol w="1162050"/>
                <a:gridCol w="1114425"/>
                <a:gridCol w="1171575"/>
              </a:tblGrid>
              <a:tr h="533400">
                <a:tc>
                  <a:txBody>
                    <a:bodyPr/>
                    <a:lstStyle/>
                    <a:p>
                      <a:pPr indent="0" lvl="0" marL="0" rtl="0" algn="ctr">
                        <a:lnSpc>
                          <a:spcPct val="115000"/>
                        </a:lnSpc>
                        <a:spcBef>
                          <a:spcPts val="0"/>
                        </a:spcBef>
                        <a:spcAft>
                          <a:spcPts val="0"/>
                        </a:spcAft>
                        <a:buNone/>
                      </a:pPr>
                      <a:r>
                        <a:rPr b="1" lang="en" sz="1100"/>
                        <a:t>Parameters</a:t>
                      </a:r>
                      <a:endParaRPr b="1" sz="1100"/>
                    </a:p>
                  </a:txBody>
                  <a:tcPr marT="91425" marB="91425" marR="73025" marL="126375">
                    <a:lnL cap="flat" cmpd="sng" w="12650">
                      <a:solidFill>
                        <a:srgbClr val="FFFFFF"/>
                      </a:solidFill>
                      <a:prstDash val="solid"/>
                      <a:round/>
                      <a:headEnd len="sm" w="sm" type="none"/>
                      <a:tailEnd len="sm" w="sm" type="none"/>
                    </a:lnL>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5A5A5"/>
                    </a:solidFill>
                  </a:tcPr>
                </a:tc>
                <a:tc>
                  <a:txBody>
                    <a:bodyPr/>
                    <a:lstStyle/>
                    <a:p>
                      <a:pPr indent="0" lvl="0" marL="0" rtl="0" algn="l">
                        <a:lnSpc>
                          <a:spcPct val="115000"/>
                        </a:lnSpc>
                        <a:spcBef>
                          <a:spcPts val="0"/>
                        </a:spcBef>
                        <a:spcAft>
                          <a:spcPts val="0"/>
                        </a:spcAft>
                        <a:buNone/>
                      </a:pPr>
                      <a:r>
                        <a:rPr b="1" lang="en" sz="1100"/>
                        <a:t>Decision Tree</a:t>
                      </a:r>
                      <a:endParaRPr b="1" sz="1100"/>
                    </a:p>
                  </a:txBody>
                  <a:tcPr marT="91425" marB="91425" marR="73025" marL="126375">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5A5A5"/>
                    </a:solidFill>
                  </a:tcPr>
                </a:tc>
                <a:tc>
                  <a:txBody>
                    <a:bodyPr/>
                    <a:lstStyle/>
                    <a:p>
                      <a:pPr indent="0" lvl="0" marL="0" rtl="0" algn="ctr">
                        <a:lnSpc>
                          <a:spcPct val="115000"/>
                        </a:lnSpc>
                        <a:spcBef>
                          <a:spcPts val="0"/>
                        </a:spcBef>
                        <a:spcAft>
                          <a:spcPts val="0"/>
                        </a:spcAft>
                        <a:buNone/>
                      </a:pPr>
                      <a:r>
                        <a:rPr b="1" lang="en" sz="1100"/>
                        <a:t>K Nearest Neighbour</a:t>
                      </a:r>
                      <a:endParaRPr b="1" sz="1100"/>
                    </a:p>
                  </a:txBody>
                  <a:tcPr marT="91425" marB="91425" marR="73025" marL="126375">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5A5A5"/>
                    </a:solidFill>
                  </a:tcPr>
                </a:tc>
                <a:tc>
                  <a:txBody>
                    <a:bodyPr/>
                    <a:lstStyle/>
                    <a:p>
                      <a:pPr indent="0" lvl="0" marL="0" rtl="0" algn="ctr">
                        <a:lnSpc>
                          <a:spcPct val="115000"/>
                        </a:lnSpc>
                        <a:spcBef>
                          <a:spcPts val="0"/>
                        </a:spcBef>
                        <a:spcAft>
                          <a:spcPts val="0"/>
                        </a:spcAft>
                        <a:buNone/>
                      </a:pPr>
                      <a:r>
                        <a:rPr b="1" lang="en" sz="1100"/>
                        <a:t>Random</a:t>
                      </a:r>
                      <a:endParaRPr b="1" sz="1100"/>
                    </a:p>
                    <a:p>
                      <a:pPr indent="0" lvl="0" marL="0" rtl="0" algn="ctr">
                        <a:lnSpc>
                          <a:spcPct val="115000"/>
                        </a:lnSpc>
                        <a:spcBef>
                          <a:spcPts val="700"/>
                        </a:spcBef>
                        <a:spcAft>
                          <a:spcPts val="0"/>
                        </a:spcAft>
                        <a:buNone/>
                      </a:pPr>
                      <a:r>
                        <a:rPr b="1" lang="en" sz="1100"/>
                        <a:t>Forest</a:t>
                      </a:r>
                      <a:endParaRPr b="1" sz="1100"/>
                    </a:p>
                  </a:txBody>
                  <a:tcPr marT="91425" marB="91425" marR="73025" marL="126375">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5A5A5"/>
                    </a:solidFill>
                  </a:tcPr>
                </a:tc>
                <a:tc>
                  <a:txBody>
                    <a:bodyPr/>
                    <a:lstStyle/>
                    <a:p>
                      <a:pPr indent="0" lvl="0" marL="0" rtl="0" algn="ctr">
                        <a:lnSpc>
                          <a:spcPct val="115000"/>
                        </a:lnSpc>
                        <a:spcBef>
                          <a:spcPts val="0"/>
                        </a:spcBef>
                        <a:spcAft>
                          <a:spcPts val="0"/>
                        </a:spcAft>
                        <a:buNone/>
                      </a:pPr>
                      <a:r>
                        <a:rPr b="1" lang="en" sz="1100"/>
                        <a:t>Logistic Regression</a:t>
                      </a:r>
                      <a:endParaRPr b="1" sz="1100"/>
                    </a:p>
                  </a:txBody>
                  <a:tcPr marT="91425" marB="91425" marR="73025" marL="126375">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5A5A5"/>
                    </a:solidFill>
                  </a:tcPr>
                </a:tc>
              </a:tr>
              <a:tr h="266700">
                <a:tc>
                  <a:txBody>
                    <a:bodyPr/>
                    <a:lstStyle/>
                    <a:p>
                      <a:pPr indent="0" lvl="0" marL="0" rtl="0" algn="ctr">
                        <a:lnSpc>
                          <a:spcPct val="115000"/>
                        </a:lnSpc>
                        <a:spcBef>
                          <a:spcPts val="0"/>
                        </a:spcBef>
                        <a:spcAft>
                          <a:spcPts val="0"/>
                        </a:spcAft>
                        <a:buNone/>
                      </a:pPr>
                      <a:r>
                        <a:rPr b="1" lang="en" sz="1100"/>
                        <a:t>Accuracy</a:t>
                      </a:r>
                      <a:endParaRPr b="1" sz="1100"/>
                    </a:p>
                  </a:txBody>
                  <a:tcPr marT="91425" marB="91425" marR="73025" marL="1263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5A5A5"/>
                    </a:solidFill>
                  </a:tcPr>
                </a:tc>
                <a:tc>
                  <a:txBody>
                    <a:bodyPr/>
                    <a:lstStyle/>
                    <a:p>
                      <a:pPr indent="0" lvl="0" marL="0" rtl="0" algn="ctr">
                        <a:lnSpc>
                          <a:spcPct val="115000"/>
                        </a:lnSpc>
                        <a:spcBef>
                          <a:spcPts val="0"/>
                        </a:spcBef>
                        <a:spcAft>
                          <a:spcPts val="0"/>
                        </a:spcAft>
                        <a:buNone/>
                      </a:pPr>
                      <a:r>
                        <a:rPr lang="en"/>
                        <a:t>83.7</a:t>
                      </a:r>
                      <a:endParaRPr/>
                    </a:p>
                  </a:txBody>
                  <a:tcPr marT="91425" marB="91425" marR="73025" marL="126375">
                    <a:lnL cap="flat" cmpd="sng" w="12650">
                      <a:solidFill>
                        <a:srgbClr val="FFFFFF"/>
                      </a:solidFill>
                      <a:prstDash val="solid"/>
                      <a:round/>
                      <a:headEnd len="sm" w="sm" type="none"/>
                      <a:tailEnd len="sm" w="sm" type="none"/>
                    </a:lnL>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BDBDB"/>
                    </a:solidFill>
                  </a:tcPr>
                </a:tc>
                <a:tc>
                  <a:txBody>
                    <a:bodyPr/>
                    <a:lstStyle/>
                    <a:p>
                      <a:pPr indent="0" lvl="0" marL="0" rtl="0" algn="ctr">
                        <a:lnSpc>
                          <a:spcPct val="115000"/>
                        </a:lnSpc>
                        <a:spcBef>
                          <a:spcPts val="0"/>
                        </a:spcBef>
                        <a:spcAft>
                          <a:spcPts val="0"/>
                        </a:spcAft>
                        <a:buNone/>
                      </a:pPr>
                      <a:r>
                        <a:rPr lang="en"/>
                        <a:t>86.2</a:t>
                      </a:r>
                      <a:endParaRPr/>
                    </a:p>
                  </a:txBody>
                  <a:tcPr marT="91425" marB="91425" marR="73025" marL="126375">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BDBDB"/>
                    </a:solidFill>
                  </a:tcPr>
                </a:tc>
                <a:tc>
                  <a:txBody>
                    <a:bodyPr/>
                    <a:lstStyle/>
                    <a:p>
                      <a:pPr indent="0" lvl="0" marL="0" rtl="0" algn="ctr">
                        <a:lnSpc>
                          <a:spcPct val="115000"/>
                        </a:lnSpc>
                        <a:spcBef>
                          <a:spcPts val="0"/>
                        </a:spcBef>
                        <a:spcAft>
                          <a:spcPts val="0"/>
                        </a:spcAft>
                        <a:buNone/>
                      </a:pPr>
                      <a:r>
                        <a:rPr lang="en"/>
                        <a:t>89.16</a:t>
                      </a:r>
                      <a:endParaRPr/>
                    </a:p>
                  </a:txBody>
                  <a:tcPr marT="91425" marB="91425" marR="73025" marL="1263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BDBDB"/>
                    </a:solidFill>
                  </a:tcPr>
                </a:tc>
                <a:tc>
                  <a:txBody>
                    <a:bodyPr/>
                    <a:lstStyle/>
                    <a:p>
                      <a:pPr indent="0" lvl="0" marL="0" rtl="0" algn="ctr">
                        <a:lnSpc>
                          <a:spcPct val="115000"/>
                        </a:lnSpc>
                        <a:spcBef>
                          <a:spcPts val="0"/>
                        </a:spcBef>
                        <a:spcAft>
                          <a:spcPts val="0"/>
                        </a:spcAft>
                        <a:buNone/>
                      </a:pPr>
                      <a:r>
                        <a:rPr lang="en"/>
                        <a:t>91.3</a:t>
                      </a:r>
                      <a:endParaRPr/>
                    </a:p>
                  </a:txBody>
                  <a:tcPr marT="91425" marB="91425" marR="73025" marL="126375">
                    <a:lnL cap="flat" cmpd="sng" w="12650">
                      <a:solidFill>
                        <a:srgbClr val="FFFFFF"/>
                      </a:solidFill>
                      <a:prstDash val="solid"/>
                      <a:round/>
                      <a:headEnd len="sm" w="sm" type="none"/>
                      <a:tailEnd len="sm" w="sm" type="none"/>
                    </a:lnL>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BDBDB"/>
                    </a:solidFill>
                  </a:tcPr>
                </a:tc>
              </a:tr>
              <a:tr h="266700">
                <a:tc>
                  <a:txBody>
                    <a:bodyPr/>
                    <a:lstStyle/>
                    <a:p>
                      <a:pPr indent="0" lvl="0" marL="0" rtl="0" algn="ctr">
                        <a:lnSpc>
                          <a:spcPct val="115000"/>
                        </a:lnSpc>
                        <a:spcBef>
                          <a:spcPts val="0"/>
                        </a:spcBef>
                        <a:spcAft>
                          <a:spcPts val="0"/>
                        </a:spcAft>
                        <a:buNone/>
                      </a:pPr>
                      <a:r>
                        <a:rPr b="1" lang="en" sz="1100"/>
                        <a:t>Precision</a:t>
                      </a:r>
                      <a:endParaRPr b="1" sz="1100"/>
                    </a:p>
                  </a:txBody>
                  <a:tcPr marT="91425" marB="91425" marR="73025" marL="1263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5A5A5"/>
                    </a:solidFill>
                  </a:tcPr>
                </a:tc>
                <a:tc>
                  <a:txBody>
                    <a:bodyPr/>
                    <a:lstStyle/>
                    <a:p>
                      <a:pPr indent="0" lvl="0" marL="0" rtl="0" algn="ctr">
                        <a:lnSpc>
                          <a:spcPct val="115000"/>
                        </a:lnSpc>
                        <a:spcBef>
                          <a:spcPts val="0"/>
                        </a:spcBef>
                        <a:spcAft>
                          <a:spcPts val="0"/>
                        </a:spcAft>
                        <a:buNone/>
                      </a:pPr>
                      <a:r>
                        <a:rPr lang="en"/>
                        <a:t>85.3</a:t>
                      </a:r>
                      <a:endParaRPr/>
                    </a:p>
                  </a:txBody>
                  <a:tcPr marT="91425" marB="91425" marR="73025" marL="126375">
                    <a:lnL cap="flat" cmpd="sng" w="12650">
                      <a:solidFill>
                        <a:srgbClr val="FFFFFF"/>
                      </a:solidFill>
                      <a:prstDash val="solid"/>
                      <a:round/>
                      <a:headEnd len="sm" w="sm" type="none"/>
                      <a:tailEnd len="sm" w="sm" type="none"/>
                    </a:lnL>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DEDED"/>
                    </a:solidFill>
                  </a:tcPr>
                </a:tc>
                <a:tc>
                  <a:txBody>
                    <a:bodyPr/>
                    <a:lstStyle/>
                    <a:p>
                      <a:pPr indent="0" lvl="0" marL="0" rtl="0" algn="ctr">
                        <a:lnSpc>
                          <a:spcPct val="115000"/>
                        </a:lnSpc>
                        <a:spcBef>
                          <a:spcPts val="0"/>
                        </a:spcBef>
                        <a:spcAft>
                          <a:spcPts val="0"/>
                        </a:spcAft>
                        <a:buNone/>
                      </a:pPr>
                      <a:r>
                        <a:rPr lang="en"/>
                        <a:t>89.93</a:t>
                      </a:r>
                      <a:endParaRPr/>
                    </a:p>
                  </a:txBody>
                  <a:tcPr marT="91425" marB="91425" marR="73025" marL="126375">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DEDED"/>
                    </a:solidFill>
                  </a:tcPr>
                </a:tc>
                <a:tc>
                  <a:txBody>
                    <a:bodyPr/>
                    <a:lstStyle/>
                    <a:p>
                      <a:pPr indent="0" lvl="0" marL="0" rtl="0" algn="ctr">
                        <a:lnSpc>
                          <a:spcPct val="115000"/>
                        </a:lnSpc>
                        <a:spcBef>
                          <a:spcPts val="0"/>
                        </a:spcBef>
                        <a:spcAft>
                          <a:spcPts val="0"/>
                        </a:spcAft>
                        <a:buNone/>
                      </a:pPr>
                      <a:r>
                        <a:rPr lang="en"/>
                        <a:t>90.1</a:t>
                      </a:r>
                      <a:endParaRPr/>
                    </a:p>
                  </a:txBody>
                  <a:tcPr marT="91425" marB="91425" marR="73025" marL="1263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DEDED"/>
                    </a:solidFill>
                  </a:tcPr>
                </a:tc>
                <a:tc>
                  <a:txBody>
                    <a:bodyPr/>
                    <a:lstStyle/>
                    <a:p>
                      <a:pPr indent="0" lvl="0" marL="0" rtl="0" algn="ctr">
                        <a:lnSpc>
                          <a:spcPct val="115000"/>
                        </a:lnSpc>
                        <a:spcBef>
                          <a:spcPts val="0"/>
                        </a:spcBef>
                        <a:spcAft>
                          <a:spcPts val="0"/>
                        </a:spcAft>
                        <a:buNone/>
                      </a:pPr>
                      <a:r>
                        <a:rPr lang="en"/>
                        <a:t>91.2</a:t>
                      </a:r>
                      <a:endParaRPr/>
                    </a:p>
                  </a:txBody>
                  <a:tcPr marT="91425" marB="91425" marR="73025" marL="126375">
                    <a:lnL cap="flat" cmpd="sng" w="12650">
                      <a:solidFill>
                        <a:srgbClr val="FFFFFF"/>
                      </a:solidFill>
                      <a:prstDash val="solid"/>
                      <a:round/>
                      <a:headEnd len="sm" w="sm" type="none"/>
                      <a:tailEnd len="sm" w="sm" type="none"/>
                    </a:lnL>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EDEDED"/>
                    </a:solidFill>
                  </a:tcPr>
                </a:tc>
              </a:tr>
              <a:tr h="266700">
                <a:tc>
                  <a:txBody>
                    <a:bodyPr/>
                    <a:lstStyle/>
                    <a:p>
                      <a:pPr indent="0" lvl="0" marL="0" rtl="0" algn="ctr">
                        <a:lnSpc>
                          <a:spcPct val="115000"/>
                        </a:lnSpc>
                        <a:spcBef>
                          <a:spcPts val="0"/>
                        </a:spcBef>
                        <a:spcAft>
                          <a:spcPts val="0"/>
                        </a:spcAft>
                        <a:buNone/>
                      </a:pPr>
                      <a:r>
                        <a:rPr b="1" lang="en" sz="1100"/>
                        <a:t>F1</a:t>
                      </a:r>
                      <a:endParaRPr b="1" sz="1100"/>
                    </a:p>
                  </a:txBody>
                  <a:tcPr marT="91425" marB="91425" marR="73025" marL="1263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A5A5A5"/>
                    </a:solidFill>
                  </a:tcPr>
                </a:tc>
                <a:tc>
                  <a:txBody>
                    <a:bodyPr/>
                    <a:lstStyle/>
                    <a:p>
                      <a:pPr indent="0" lvl="0" marL="0" rtl="0" algn="ctr">
                        <a:lnSpc>
                          <a:spcPct val="115000"/>
                        </a:lnSpc>
                        <a:spcBef>
                          <a:spcPts val="0"/>
                        </a:spcBef>
                        <a:spcAft>
                          <a:spcPts val="0"/>
                        </a:spcAft>
                        <a:buNone/>
                      </a:pPr>
                      <a:r>
                        <a:rPr lang="en"/>
                        <a:t>83.7</a:t>
                      </a:r>
                      <a:endParaRPr/>
                    </a:p>
                  </a:txBody>
                  <a:tcPr marT="91425" marB="91425" marR="73025" marL="126375">
                    <a:lnL cap="flat" cmpd="sng" w="12650">
                      <a:solidFill>
                        <a:srgbClr val="FFFFFF"/>
                      </a:solidFill>
                      <a:prstDash val="solid"/>
                      <a:round/>
                      <a:headEnd len="sm" w="sm" type="none"/>
                      <a:tailEnd len="sm" w="sm" type="none"/>
                    </a:lnL>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BDBDB"/>
                    </a:solidFill>
                  </a:tcPr>
                </a:tc>
                <a:tc>
                  <a:txBody>
                    <a:bodyPr/>
                    <a:lstStyle/>
                    <a:p>
                      <a:pPr indent="0" lvl="0" marL="0" rtl="0" algn="ctr">
                        <a:lnSpc>
                          <a:spcPct val="115000"/>
                        </a:lnSpc>
                        <a:spcBef>
                          <a:spcPts val="0"/>
                        </a:spcBef>
                        <a:spcAft>
                          <a:spcPts val="0"/>
                        </a:spcAft>
                        <a:buNone/>
                      </a:pPr>
                      <a:r>
                        <a:rPr lang="en"/>
                        <a:t>86.62</a:t>
                      </a:r>
                      <a:endParaRPr/>
                    </a:p>
                  </a:txBody>
                  <a:tcPr marT="91425" marB="91425" marR="73025" marL="126375">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BDBDB"/>
                    </a:solidFill>
                  </a:tcPr>
                </a:tc>
                <a:tc>
                  <a:txBody>
                    <a:bodyPr/>
                    <a:lstStyle/>
                    <a:p>
                      <a:pPr indent="0" lvl="0" marL="0" rtl="0" algn="ctr">
                        <a:lnSpc>
                          <a:spcPct val="115000"/>
                        </a:lnSpc>
                        <a:spcBef>
                          <a:spcPts val="0"/>
                        </a:spcBef>
                        <a:spcAft>
                          <a:spcPts val="0"/>
                        </a:spcAft>
                        <a:buNone/>
                      </a:pPr>
                      <a:r>
                        <a:rPr lang="en"/>
                        <a:t>89.28</a:t>
                      </a:r>
                      <a:endParaRPr/>
                    </a:p>
                  </a:txBody>
                  <a:tcPr marT="91425" marB="91425" marR="73025" marL="1263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BDBDB"/>
                    </a:solidFill>
                  </a:tcPr>
                </a:tc>
                <a:tc>
                  <a:txBody>
                    <a:bodyPr/>
                    <a:lstStyle/>
                    <a:p>
                      <a:pPr indent="0" lvl="0" marL="0" rtl="0" algn="ctr">
                        <a:lnSpc>
                          <a:spcPct val="115000"/>
                        </a:lnSpc>
                        <a:spcBef>
                          <a:spcPts val="0"/>
                        </a:spcBef>
                        <a:spcAft>
                          <a:spcPts val="0"/>
                        </a:spcAft>
                        <a:buNone/>
                      </a:pPr>
                      <a:r>
                        <a:rPr lang="en"/>
                        <a:t>90.9</a:t>
                      </a:r>
                      <a:endParaRPr/>
                    </a:p>
                  </a:txBody>
                  <a:tcPr marT="91425" marB="91425" marR="73025" marL="126375">
                    <a:lnL cap="flat" cmpd="sng" w="12650">
                      <a:solidFill>
                        <a:srgbClr val="FFFFFF"/>
                      </a:solidFill>
                      <a:prstDash val="solid"/>
                      <a:round/>
                      <a:headEnd len="sm" w="sm" type="none"/>
                      <a:tailEnd len="sm" w="sm" type="none"/>
                    </a:lnL>
                    <a:lnT cap="flat" cmpd="sng" w="12650">
                      <a:solidFill>
                        <a:srgbClr val="FFFFFF"/>
                      </a:solidFill>
                      <a:prstDash val="solid"/>
                      <a:round/>
                      <a:headEnd len="sm" w="sm" type="none"/>
                      <a:tailEnd len="sm" w="sm" type="none"/>
                    </a:lnT>
                    <a:lnB cap="flat" cmpd="sng" w="12650">
                      <a:solidFill>
                        <a:srgbClr val="FFFFFF"/>
                      </a:solidFill>
                      <a:prstDash val="solid"/>
                      <a:round/>
                      <a:headEnd len="sm" w="sm" type="none"/>
                      <a:tailEnd len="sm" w="sm" type="none"/>
                    </a:lnB>
                    <a:solidFill>
                      <a:srgbClr val="DBDBDB"/>
                    </a:solidFill>
                  </a:tcPr>
                </a:tc>
              </a:tr>
              <a:tr h="266700">
                <a:tc>
                  <a:txBody>
                    <a:bodyPr/>
                    <a:lstStyle/>
                    <a:p>
                      <a:pPr indent="0" lvl="0" marL="0" rtl="0" algn="ctr">
                        <a:lnSpc>
                          <a:spcPct val="115000"/>
                        </a:lnSpc>
                        <a:spcBef>
                          <a:spcPts val="0"/>
                        </a:spcBef>
                        <a:spcAft>
                          <a:spcPts val="0"/>
                        </a:spcAft>
                        <a:buNone/>
                      </a:pPr>
                      <a:r>
                        <a:rPr b="1" lang="en" sz="1100"/>
                        <a:t>Recall</a:t>
                      </a:r>
                      <a:endParaRPr b="1" sz="1100"/>
                    </a:p>
                  </a:txBody>
                  <a:tcPr marT="91425" marB="91425" marR="73025" marL="1263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solidFill>
                      <a:srgbClr val="A5A5A5"/>
                    </a:solidFill>
                  </a:tcPr>
                </a:tc>
                <a:tc>
                  <a:txBody>
                    <a:bodyPr/>
                    <a:lstStyle/>
                    <a:p>
                      <a:pPr indent="0" lvl="0" marL="0" rtl="0" algn="ctr">
                        <a:lnSpc>
                          <a:spcPct val="115000"/>
                        </a:lnSpc>
                        <a:spcBef>
                          <a:spcPts val="0"/>
                        </a:spcBef>
                        <a:spcAft>
                          <a:spcPts val="0"/>
                        </a:spcAft>
                        <a:buNone/>
                      </a:pPr>
                      <a:r>
                        <a:rPr lang="en"/>
                        <a:t>82.3</a:t>
                      </a:r>
                      <a:endParaRPr/>
                    </a:p>
                  </a:txBody>
                  <a:tcPr marT="91425" marB="91425" marR="73025" marL="126375">
                    <a:lnL cap="flat" cmpd="sng" w="12650">
                      <a:solidFill>
                        <a:srgbClr val="FFFFFF"/>
                      </a:solidFill>
                      <a:prstDash val="solid"/>
                      <a:round/>
                      <a:headEnd len="sm" w="sm" type="none"/>
                      <a:tailEnd len="sm" w="sm" type="none"/>
                    </a:lnL>
                    <a:lnT cap="flat" cmpd="sng" w="12650">
                      <a:solidFill>
                        <a:srgbClr val="FFFFFF"/>
                      </a:solidFill>
                      <a:prstDash val="solid"/>
                      <a:round/>
                      <a:headEnd len="sm" w="sm" type="none"/>
                      <a:tailEnd len="sm" w="sm" type="none"/>
                    </a:lnT>
                    <a:solidFill>
                      <a:srgbClr val="EDEDED"/>
                    </a:solidFill>
                  </a:tcPr>
                </a:tc>
                <a:tc>
                  <a:txBody>
                    <a:bodyPr/>
                    <a:lstStyle/>
                    <a:p>
                      <a:pPr indent="0" lvl="0" marL="0" rtl="0" algn="ctr">
                        <a:lnSpc>
                          <a:spcPct val="115000"/>
                        </a:lnSpc>
                        <a:spcBef>
                          <a:spcPts val="0"/>
                        </a:spcBef>
                        <a:spcAft>
                          <a:spcPts val="0"/>
                        </a:spcAft>
                        <a:buNone/>
                      </a:pPr>
                      <a:r>
                        <a:rPr lang="en"/>
                        <a:t>83.54</a:t>
                      </a:r>
                      <a:endParaRPr/>
                    </a:p>
                  </a:txBody>
                  <a:tcPr marT="91425" marB="91425" marR="73025" marL="126375">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solidFill>
                      <a:srgbClr val="EDEDED"/>
                    </a:solidFill>
                  </a:tcPr>
                </a:tc>
                <a:tc>
                  <a:txBody>
                    <a:bodyPr/>
                    <a:lstStyle/>
                    <a:p>
                      <a:pPr indent="0" lvl="0" marL="0" rtl="0" algn="ctr">
                        <a:lnSpc>
                          <a:spcPct val="115000"/>
                        </a:lnSpc>
                        <a:spcBef>
                          <a:spcPts val="0"/>
                        </a:spcBef>
                        <a:spcAft>
                          <a:spcPts val="0"/>
                        </a:spcAft>
                        <a:buNone/>
                      </a:pPr>
                      <a:r>
                        <a:rPr lang="en"/>
                        <a:t>88.45</a:t>
                      </a:r>
                      <a:endParaRPr/>
                    </a:p>
                  </a:txBody>
                  <a:tcPr marT="91425" marB="91425" marR="73025" marL="126375">
                    <a:lnL cap="flat" cmpd="sng" w="12650">
                      <a:solidFill>
                        <a:srgbClr val="FFFFFF"/>
                      </a:solidFill>
                      <a:prstDash val="solid"/>
                      <a:round/>
                      <a:headEnd len="sm" w="sm" type="none"/>
                      <a:tailEnd len="sm" w="sm" type="none"/>
                    </a:lnL>
                    <a:lnR cap="flat" cmpd="sng" w="12650">
                      <a:solidFill>
                        <a:srgbClr val="FFFFFF"/>
                      </a:solidFill>
                      <a:prstDash val="solid"/>
                      <a:round/>
                      <a:headEnd len="sm" w="sm" type="none"/>
                      <a:tailEnd len="sm" w="sm" type="none"/>
                    </a:lnR>
                    <a:lnT cap="flat" cmpd="sng" w="12650">
                      <a:solidFill>
                        <a:srgbClr val="FFFFFF"/>
                      </a:solidFill>
                      <a:prstDash val="solid"/>
                      <a:round/>
                      <a:headEnd len="sm" w="sm" type="none"/>
                      <a:tailEnd len="sm" w="sm" type="none"/>
                    </a:lnT>
                    <a:solidFill>
                      <a:srgbClr val="EDEDED"/>
                    </a:solidFill>
                  </a:tcPr>
                </a:tc>
                <a:tc>
                  <a:txBody>
                    <a:bodyPr/>
                    <a:lstStyle/>
                    <a:p>
                      <a:pPr indent="0" lvl="0" marL="0" rtl="0" algn="ctr">
                        <a:lnSpc>
                          <a:spcPct val="115000"/>
                        </a:lnSpc>
                        <a:spcBef>
                          <a:spcPts val="0"/>
                        </a:spcBef>
                        <a:spcAft>
                          <a:spcPts val="0"/>
                        </a:spcAft>
                        <a:buNone/>
                      </a:pPr>
                      <a:r>
                        <a:rPr lang="en"/>
                        <a:t>90.7</a:t>
                      </a:r>
                      <a:endParaRPr/>
                    </a:p>
                  </a:txBody>
                  <a:tcPr marT="91425" marB="91425" marR="73025" marL="126375">
                    <a:lnL cap="flat" cmpd="sng" w="12650">
                      <a:solidFill>
                        <a:srgbClr val="FFFFFF"/>
                      </a:solidFill>
                      <a:prstDash val="solid"/>
                      <a:round/>
                      <a:headEnd len="sm" w="sm" type="none"/>
                      <a:tailEnd len="sm" w="sm" type="none"/>
                    </a:lnL>
                    <a:lnT cap="flat" cmpd="sng" w="12650">
                      <a:solidFill>
                        <a:srgbClr val="FFFFFF"/>
                      </a:solidFill>
                      <a:prstDash val="solid"/>
                      <a:round/>
                      <a:headEnd len="sm" w="sm" type="none"/>
                      <a:tailEnd len="sm" w="sm" type="none"/>
                    </a:lnT>
                    <a:solidFill>
                      <a:srgbClr val="EDEDED"/>
                    </a:solidFill>
                  </a:tcPr>
                </a:tc>
              </a:tr>
            </a:tbl>
          </a:graphicData>
        </a:graphic>
      </p:graphicFrame>
      <p:sp>
        <p:nvSpPr>
          <p:cNvPr id="260" name="Google Shape;260;p39"/>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0"/>
          <p:cNvPicPr preferRelativeResize="0"/>
          <p:nvPr/>
        </p:nvPicPr>
        <p:blipFill>
          <a:blip r:embed="rId3">
            <a:alphaModFix/>
          </a:blip>
          <a:stretch>
            <a:fillRect/>
          </a:stretch>
        </p:blipFill>
        <p:spPr>
          <a:xfrm>
            <a:off x="1585913" y="985825"/>
            <a:ext cx="5972175" cy="3171825"/>
          </a:xfrm>
          <a:prstGeom prst="rect">
            <a:avLst/>
          </a:prstGeom>
          <a:noFill/>
          <a:ln>
            <a:noFill/>
          </a:ln>
        </p:spPr>
      </p:pic>
      <p:sp>
        <p:nvSpPr>
          <p:cNvPr id="266" name="Google Shape;266;p40"/>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267" name="Google Shape;267;p40"/>
          <p:cNvSpPr txBox="1"/>
          <p:nvPr>
            <p:ph type="title"/>
          </p:nvPr>
        </p:nvSpPr>
        <p:spPr>
          <a:xfrm>
            <a:off x="628650" y="273844"/>
            <a:ext cx="7886700" cy="9942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sz="3100">
                <a:solidFill>
                  <a:srgbClr val="930B0B"/>
                </a:solidFill>
                <a:latin typeface="Times New Roman"/>
                <a:ea typeface="Times New Roman"/>
                <a:cs typeface="Times New Roman"/>
                <a:sym typeface="Times New Roman"/>
              </a:rPr>
              <a:t>Comparison</a:t>
            </a:r>
            <a:r>
              <a:rPr b="1" lang="en" sz="3100">
                <a:solidFill>
                  <a:srgbClr val="930B0B"/>
                </a:solidFill>
                <a:latin typeface="Times New Roman"/>
                <a:ea typeface="Times New Roman"/>
                <a:cs typeface="Times New Roman"/>
                <a:sym typeface="Times New Roman"/>
              </a:rPr>
              <a:t> of all four Models used</a:t>
            </a:r>
            <a:endParaRPr b="1" sz="3100">
              <a:solidFill>
                <a:srgbClr val="930B0B"/>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870598" y="402187"/>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Analysis of Results</a:t>
            </a:r>
            <a:endParaRPr b="1"/>
          </a:p>
        </p:txBody>
      </p:sp>
      <p:sp>
        <p:nvSpPr>
          <p:cNvPr id="273" name="Google Shape;273;p41"/>
          <p:cNvSpPr txBox="1"/>
          <p:nvPr>
            <p:ph idx="1" type="body"/>
          </p:nvPr>
        </p:nvSpPr>
        <p:spPr>
          <a:xfrm>
            <a:off x="817325" y="993475"/>
            <a:ext cx="7822500" cy="3394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1900"/>
          </a:p>
          <a:p>
            <a:pPr indent="-349250" lvl="0" marL="457200" rtl="0" algn="l">
              <a:spcBef>
                <a:spcPts val="1000"/>
              </a:spcBef>
              <a:spcAft>
                <a:spcPts val="0"/>
              </a:spcAft>
              <a:buSzPts val="1900"/>
              <a:buAutoNum type="arabicPeriod"/>
            </a:pPr>
            <a:r>
              <a:rPr lang="en" sz="1900"/>
              <a:t>For </a:t>
            </a:r>
            <a:r>
              <a:rPr lang="en" sz="1900"/>
              <a:t>this we separate out tweets of two candidates (Donald Trump and Joe Biden) into two data frames.</a:t>
            </a:r>
            <a:endParaRPr sz="1900"/>
          </a:p>
          <a:p>
            <a:pPr indent="0" lvl="0" marL="0" rtl="0" algn="l">
              <a:spcBef>
                <a:spcPts val="1000"/>
              </a:spcBef>
              <a:spcAft>
                <a:spcPts val="0"/>
              </a:spcAft>
              <a:buNone/>
            </a:pPr>
            <a:r>
              <a:t/>
            </a:r>
            <a:endParaRPr sz="1900"/>
          </a:p>
          <a:p>
            <a:pPr indent="-349250" lvl="0" marL="457200" rtl="0" algn="l">
              <a:spcBef>
                <a:spcPts val="1000"/>
              </a:spcBef>
              <a:spcAft>
                <a:spcPts val="0"/>
              </a:spcAft>
              <a:buSzPts val="1900"/>
              <a:buAutoNum type="arabicPeriod"/>
            </a:pPr>
            <a:r>
              <a:rPr lang="en" sz="1900"/>
              <a:t>Then we determine number of tweets of each candidate for each an every state. The output for the same is shown below.</a:t>
            </a:r>
            <a:endParaRPr sz="1900"/>
          </a:p>
          <a:p>
            <a:pPr indent="0" lvl="0" marL="0" rtl="0" algn="l">
              <a:spcBef>
                <a:spcPts val="1000"/>
              </a:spcBef>
              <a:spcAft>
                <a:spcPts val="0"/>
              </a:spcAft>
              <a:buNone/>
            </a:pPr>
            <a:r>
              <a:t/>
            </a:r>
            <a:endParaRPr/>
          </a:p>
        </p:txBody>
      </p:sp>
      <p:sp>
        <p:nvSpPr>
          <p:cNvPr id="274" name="Google Shape;274;p41"/>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t/>
            </a:r>
            <a:endParaRPr/>
          </a:p>
        </p:txBody>
      </p:sp>
      <p:sp>
        <p:nvSpPr>
          <p:cNvPr id="280" name="Google Shape;280;p42"/>
          <p:cNvSpPr txBox="1"/>
          <p:nvPr>
            <p:ph idx="1" type="body"/>
          </p:nvPr>
        </p:nvSpPr>
        <p:spPr>
          <a:xfrm>
            <a:off x="410228" y="993471"/>
            <a:ext cx="8229600" cy="3394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81" name="Google Shape;281;p42"/>
          <p:cNvPicPr preferRelativeResize="0"/>
          <p:nvPr/>
        </p:nvPicPr>
        <p:blipFill rotWithShape="1">
          <a:blip r:embed="rId3">
            <a:alphaModFix/>
          </a:blip>
          <a:srcRect b="39257" l="0" r="0" t="0"/>
          <a:stretch/>
        </p:blipFill>
        <p:spPr>
          <a:xfrm>
            <a:off x="-50225" y="0"/>
            <a:ext cx="9352725" cy="5143500"/>
          </a:xfrm>
          <a:prstGeom prst="rect">
            <a:avLst/>
          </a:prstGeom>
          <a:noFill/>
          <a:ln>
            <a:noFill/>
          </a:ln>
          <a:effectLst>
            <a:outerShdw blurRad="57150" rotWithShape="0" algn="bl" dir="5400000" dist="19050">
              <a:srgbClr val="000000">
                <a:alpha val="50000"/>
              </a:srgbClr>
            </a:outerShdw>
          </a:effectLst>
        </p:spPr>
      </p:pic>
      <p:sp>
        <p:nvSpPr>
          <p:cNvPr id="282" name="Google Shape;282;p42"/>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3"/>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t/>
            </a:r>
            <a:endParaRPr/>
          </a:p>
        </p:txBody>
      </p:sp>
      <p:sp>
        <p:nvSpPr>
          <p:cNvPr id="288" name="Google Shape;288;p43"/>
          <p:cNvSpPr txBox="1"/>
          <p:nvPr>
            <p:ph idx="1" type="body"/>
          </p:nvPr>
        </p:nvSpPr>
        <p:spPr>
          <a:xfrm>
            <a:off x="410228" y="993471"/>
            <a:ext cx="8229600" cy="3394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289" name="Google Shape;289;p43"/>
          <p:cNvPicPr preferRelativeResize="0"/>
          <p:nvPr/>
        </p:nvPicPr>
        <p:blipFill rotWithShape="1">
          <a:blip r:embed="rId3">
            <a:alphaModFix/>
          </a:blip>
          <a:srcRect b="0" l="0" r="0" t="37464"/>
          <a:stretch/>
        </p:blipFill>
        <p:spPr>
          <a:xfrm>
            <a:off x="0" y="0"/>
            <a:ext cx="9144000" cy="5185400"/>
          </a:xfrm>
          <a:prstGeom prst="rect">
            <a:avLst/>
          </a:prstGeom>
          <a:noFill/>
          <a:ln>
            <a:noFill/>
          </a:ln>
        </p:spPr>
      </p:pic>
      <p:sp>
        <p:nvSpPr>
          <p:cNvPr id="290" name="Google Shape;290;p43"/>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228600" lvl="0" marL="0" rtl="0" algn="ctr">
              <a:lnSpc>
                <a:spcPct val="150000"/>
              </a:lnSpc>
              <a:spcBef>
                <a:spcPts val="1200"/>
              </a:spcBef>
              <a:spcAft>
                <a:spcPts val="0"/>
              </a:spcAft>
              <a:buClr>
                <a:schemeClr val="dk1"/>
              </a:buClr>
              <a:buSzPts val="1100"/>
              <a:buFont typeface="Arial"/>
              <a:buNone/>
            </a:pPr>
            <a:r>
              <a:rPr lang="en" sz="700">
                <a:solidFill>
                  <a:srgbClr val="930B0B"/>
                </a:solidFill>
              </a:rPr>
              <a:t> </a:t>
            </a:r>
            <a:r>
              <a:rPr lang="en" sz="1600">
                <a:solidFill>
                  <a:srgbClr val="930B0B"/>
                </a:solidFill>
              </a:rPr>
              <a:t>Number of positive and negative tweets statewise for each candidate</a:t>
            </a:r>
            <a:endParaRPr sz="1600">
              <a:solidFill>
                <a:srgbClr val="930B0B"/>
              </a:solidFill>
            </a:endParaRPr>
          </a:p>
          <a:p>
            <a:pPr indent="0" lvl="0" marL="0" rtl="0" algn="ctr">
              <a:spcBef>
                <a:spcPts val="0"/>
              </a:spcBef>
              <a:spcAft>
                <a:spcPts val="0"/>
              </a:spcAft>
              <a:buNone/>
            </a:pPr>
            <a:r>
              <a:t/>
            </a:r>
            <a:endParaRPr/>
          </a:p>
        </p:txBody>
      </p:sp>
      <p:pic>
        <p:nvPicPr>
          <p:cNvPr id="296" name="Google Shape;296;p44"/>
          <p:cNvPicPr preferRelativeResize="0"/>
          <p:nvPr/>
        </p:nvPicPr>
        <p:blipFill>
          <a:blip r:embed="rId3">
            <a:alphaModFix/>
          </a:blip>
          <a:stretch>
            <a:fillRect/>
          </a:stretch>
        </p:blipFill>
        <p:spPr>
          <a:xfrm>
            <a:off x="924225" y="817200"/>
            <a:ext cx="6834850" cy="3570775"/>
          </a:xfrm>
          <a:prstGeom prst="rect">
            <a:avLst/>
          </a:prstGeom>
          <a:noFill/>
          <a:ln>
            <a:noFill/>
          </a:ln>
        </p:spPr>
      </p:pic>
      <p:sp>
        <p:nvSpPr>
          <p:cNvPr id="297" name="Google Shape;297;p44"/>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Prediction for each State</a:t>
            </a:r>
            <a:endParaRPr b="1"/>
          </a:p>
        </p:txBody>
      </p:sp>
      <p:sp>
        <p:nvSpPr>
          <p:cNvPr id="303" name="Google Shape;303;p45"/>
          <p:cNvSpPr txBox="1"/>
          <p:nvPr>
            <p:ph idx="1" type="body"/>
          </p:nvPr>
        </p:nvSpPr>
        <p:spPr>
          <a:xfrm>
            <a:off x="817325" y="993475"/>
            <a:ext cx="7822500" cy="3394500"/>
          </a:xfrm>
          <a:prstGeom prst="rect">
            <a:avLst/>
          </a:prstGeom>
        </p:spPr>
        <p:txBody>
          <a:bodyPr anchorCtr="0" anchor="t" bIns="34275" lIns="68575" spcFirstLastPara="1" rIns="68575" wrap="square" tIns="34275">
            <a:noAutofit/>
          </a:bodyPr>
          <a:lstStyle/>
          <a:p>
            <a:pPr indent="-361950" lvl="0" marL="457200" rtl="0" algn="just">
              <a:spcBef>
                <a:spcPts val="800"/>
              </a:spcBef>
              <a:spcAft>
                <a:spcPts val="0"/>
              </a:spcAft>
              <a:buSzPts val="2100"/>
              <a:buChar char="•"/>
            </a:pPr>
            <a:r>
              <a:rPr lang="en"/>
              <a:t>In a particular state if the number of positive tweets for a candidate surpasses the same for other candidate and the number of negative tweets are also less than other the candidate is strongly leading in that state. </a:t>
            </a:r>
            <a:endParaRPr/>
          </a:p>
          <a:p>
            <a:pPr indent="-361950" lvl="0" marL="457200" rtl="0" algn="just">
              <a:spcBef>
                <a:spcPts val="0"/>
              </a:spcBef>
              <a:spcAft>
                <a:spcPts val="0"/>
              </a:spcAft>
              <a:buSzPts val="2100"/>
              <a:buChar char="•"/>
            </a:pPr>
            <a:r>
              <a:rPr lang="en"/>
              <a:t>If the margin between positive tweets is more than the margin for negative tweets then there is mixed public opinion for both candidate for the particular state. </a:t>
            </a:r>
            <a:endParaRPr/>
          </a:p>
          <a:p>
            <a:pPr indent="-361950" lvl="0" marL="457200" rtl="0" algn="just">
              <a:spcBef>
                <a:spcPts val="0"/>
              </a:spcBef>
              <a:spcAft>
                <a:spcPts val="0"/>
              </a:spcAft>
              <a:buSzPts val="2100"/>
              <a:buChar char="•"/>
            </a:pPr>
            <a:r>
              <a:rPr lang="en"/>
              <a:t>For state where there are less than 15 tweets then the data is insufficient.</a:t>
            </a:r>
            <a:endParaRPr/>
          </a:p>
        </p:txBody>
      </p:sp>
      <p:sp>
        <p:nvSpPr>
          <p:cNvPr id="304" name="Google Shape;304;p45"/>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b="1" lang="en" sz="3400">
                <a:solidFill>
                  <a:srgbClr val="C00000"/>
                </a:solidFill>
              </a:rPr>
              <a:t>Problem Statement</a:t>
            </a:r>
            <a:endParaRPr b="1" sz="3200">
              <a:solidFill>
                <a:srgbClr val="C00000"/>
              </a:solidFill>
            </a:endParaRPr>
          </a:p>
          <a:p>
            <a:pPr indent="0" lvl="0" marL="0" rtl="0" algn="ctr">
              <a:spcBef>
                <a:spcPts val="0"/>
              </a:spcBef>
              <a:spcAft>
                <a:spcPts val="0"/>
              </a:spcAft>
              <a:buNone/>
            </a:pPr>
            <a:r>
              <a:t/>
            </a:r>
            <a:endParaRPr/>
          </a:p>
        </p:txBody>
      </p:sp>
      <p:sp>
        <p:nvSpPr>
          <p:cNvPr id="117" name="Google Shape;117;p19"/>
          <p:cNvSpPr txBox="1"/>
          <p:nvPr>
            <p:ph idx="1" type="body"/>
          </p:nvPr>
        </p:nvSpPr>
        <p:spPr>
          <a:xfrm>
            <a:off x="817325" y="993475"/>
            <a:ext cx="7822500" cy="3394500"/>
          </a:xfrm>
          <a:prstGeom prst="rect">
            <a:avLst/>
          </a:prstGeom>
        </p:spPr>
        <p:txBody>
          <a:bodyPr anchorCtr="0" anchor="t" bIns="34275" lIns="68575" spcFirstLastPara="1" rIns="68575" wrap="square" tIns="34275">
            <a:noAutofit/>
          </a:bodyPr>
          <a:lstStyle/>
          <a:p>
            <a:pPr indent="-342900" lvl="0" marL="457200" rtl="0" algn="just">
              <a:spcBef>
                <a:spcPts val="1000"/>
              </a:spcBef>
              <a:spcAft>
                <a:spcPts val="0"/>
              </a:spcAft>
              <a:buSzPts val="1800"/>
              <a:buChar char="•"/>
            </a:pPr>
            <a:r>
              <a:rPr lang="en" sz="1800">
                <a:highlight>
                  <a:schemeClr val="lt1"/>
                </a:highlight>
              </a:rPr>
              <a:t>There is an increasing need to understand the opinions and suggestions of the citizens in regards to the policies implemented by their respective government to understand how well they have been accepted. Twitter, is a platform which the users can use to voice their opinions on topics of importance. </a:t>
            </a:r>
            <a:endParaRPr sz="1800">
              <a:highlight>
                <a:schemeClr val="lt1"/>
              </a:highlight>
            </a:endParaRPr>
          </a:p>
          <a:p>
            <a:pPr indent="0" lvl="0" marL="457200" rtl="0" algn="just">
              <a:spcBef>
                <a:spcPts val="1000"/>
              </a:spcBef>
              <a:spcAft>
                <a:spcPts val="0"/>
              </a:spcAft>
              <a:buNone/>
            </a:pPr>
            <a:r>
              <a:t/>
            </a:r>
            <a:endParaRPr sz="1800">
              <a:highlight>
                <a:schemeClr val="lt1"/>
              </a:highlight>
            </a:endParaRPr>
          </a:p>
          <a:p>
            <a:pPr indent="-342900" lvl="0" marL="457200" rtl="0" algn="just">
              <a:spcBef>
                <a:spcPts val="1000"/>
              </a:spcBef>
              <a:spcAft>
                <a:spcPts val="0"/>
              </a:spcAft>
              <a:buSzPts val="1800"/>
              <a:buChar char="•"/>
            </a:pPr>
            <a:r>
              <a:rPr lang="en" sz="1800">
                <a:highlight>
                  <a:schemeClr val="lt1"/>
                </a:highlight>
              </a:rPr>
              <a:t>Our aim of this project is to build a program to perform Twitter Sentiment Analysis using machine learning algorithms and which filters the tweets based on the subject and location, classify them and provide us a general analysis of what the people are feeling about the USA 2020 Elections.</a:t>
            </a:r>
            <a:endParaRPr sz="1800">
              <a:highlight>
                <a:schemeClr val="lt1"/>
              </a:highlight>
            </a:endParaRPr>
          </a:p>
        </p:txBody>
      </p:sp>
      <p:sp>
        <p:nvSpPr>
          <p:cNvPr id="118" name="Google Shape;118;p19"/>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Predicted Results</a:t>
            </a:r>
            <a:endParaRPr b="1"/>
          </a:p>
        </p:txBody>
      </p:sp>
      <p:sp>
        <p:nvSpPr>
          <p:cNvPr id="310" name="Google Shape;310;p46"/>
          <p:cNvSpPr txBox="1"/>
          <p:nvPr>
            <p:ph idx="1" type="body"/>
          </p:nvPr>
        </p:nvSpPr>
        <p:spPr>
          <a:xfrm>
            <a:off x="410228" y="993471"/>
            <a:ext cx="8229600" cy="3394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311" name="Google Shape;311;p46"/>
          <p:cNvPicPr preferRelativeResize="0"/>
          <p:nvPr/>
        </p:nvPicPr>
        <p:blipFill>
          <a:blip r:embed="rId3">
            <a:alphaModFix/>
          </a:blip>
          <a:stretch>
            <a:fillRect/>
          </a:stretch>
        </p:blipFill>
        <p:spPr>
          <a:xfrm>
            <a:off x="642950" y="817200"/>
            <a:ext cx="8229601" cy="3570775"/>
          </a:xfrm>
          <a:prstGeom prst="rect">
            <a:avLst/>
          </a:prstGeom>
          <a:noFill/>
          <a:ln>
            <a:noFill/>
          </a:ln>
        </p:spPr>
      </p:pic>
      <p:sp>
        <p:nvSpPr>
          <p:cNvPr id="312" name="Google Shape;312;p46"/>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a:t>Continued...</a:t>
            </a:r>
            <a:endParaRPr b="1"/>
          </a:p>
        </p:txBody>
      </p:sp>
      <p:sp>
        <p:nvSpPr>
          <p:cNvPr id="318" name="Google Shape;318;p47"/>
          <p:cNvSpPr txBox="1"/>
          <p:nvPr>
            <p:ph idx="1" type="body"/>
          </p:nvPr>
        </p:nvSpPr>
        <p:spPr>
          <a:xfrm>
            <a:off x="410228" y="993471"/>
            <a:ext cx="8229600" cy="3394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
        <p:nvSpPr>
          <p:cNvPr id="319" name="Google Shape;319;p47"/>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pic>
        <p:nvPicPr>
          <p:cNvPr id="320" name="Google Shape;320;p47"/>
          <p:cNvPicPr preferRelativeResize="0"/>
          <p:nvPr/>
        </p:nvPicPr>
        <p:blipFill>
          <a:blip r:embed="rId3">
            <a:alphaModFix/>
          </a:blip>
          <a:stretch>
            <a:fillRect/>
          </a:stretch>
        </p:blipFill>
        <p:spPr>
          <a:xfrm>
            <a:off x="628350" y="561525"/>
            <a:ext cx="8229601" cy="2884250"/>
          </a:xfrm>
          <a:prstGeom prst="rect">
            <a:avLst/>
          </a:prstGeom>
          <a:noFill/>
          <a:ln>
            <a:noFill/>
          </a:ln>
        </p:spPr>
      </p:pic>
      <p:pic>
        <p:nvPicPr>
          <p:cNvPr id="321" name="Google Shape;321;p47"/>
          <p:cNvPicPr preferRelativeResize="0"/>
          <p:nvPr/>
        </p:nvPicPr>
        <p:blipFill>
          <a:blip r:embed="rId4">
            <a:alphaModFix/>
          </a:blip>
          <a:stretch>
            <a:fillRect/>
          </a:stretch>
        </p:blipFill>
        <p:spPr>
          <a:xfrm>
            <a:off x="628350" y="3445775"/>
            <a:ext cx="8131675" cy="10191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Predicted Results</a:t>
            </a:r>
            <a:endParaRPr b="1"/>
          </a:p>
        </p:txBody>
      </p:sp>
      <p:sp>
        <p:nvSpPr>
          <p:cNvPr id="327" name="Google Shape;327;p48"/>
          <p:cNvSpPr txBox="1"/>
          <p:nvPr>
            <p:ph idx="1" type="body"/>
          </p:nvPr>
        </p:nvSpPr>
        <p:spPr>
          <a:xfrm>
            <a:off x="410228" y="993471"/>
            <a:ext cx="8229600" cy="3394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328" name="Google Shape;328;p48"/>
          <p:cNvPicPr preferRelativeResize="0"/>
          <p:nvPr/>
        </p:nvPicPr>
        <p:blipFill>
          <a:blip r:embed="rId3">
            <a:alphaModFix/>
          </a:blip>
          <a:stretch>
            <a:fillRect/>
          </a:stretch>
        </p:blipFill>
        <p:spPr>
          <a:xfrm>
            <a:off x="1071563" y="1362075"/>
            <a:ext cx="7000875" cy="2419350"/>
          </a:xfrm>
          <a:prstGeom prst="rect">
            <a:avLst/>
          </a:prstGeom>
          <a:noFill/>
          <a:ln>
            <a:noFill/>
          </a:ln>
        </p:spPr>
      </p:pic>
      <p:sp>
        <p:nvSpPr>
          <p:cNvPr id="329" name="Google Shape;329;p48"/>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Actual Results</a:t>
            </a:r>
            <a:endParaRPr b="1"/>
          </a:p>
        </p:txBody>
      </p:sp>
      <p:sp>
        <p:nvSpPr>
          <p:cNvPr id="335" name="Google Shape;335;p49"/>
          <p:cNvSpPr txBox="1"/>
          <p:nvPr>
            <p:ph idx="1" type="body"/>
          </p:nvPr>
        </p:nvSpPr>
        <p:spPr>
          <a:xfrm>
            <a:off x="817325" y="993475"/>
            <a:ext cx="7822500" cy="3394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pic>
        <p:nvPicPr>
          <p:cNvPr id="336" name="Google Shape;336;p49"/>
          <p:cNvPicPr preferRelativeResize="0"/>
          <p:nvPr/>
        </p:nvPicPr>
        <p:blipFill>
          <a:blip r:embed="rId3">
            <a:alphaModFix/>
          </a:blip>
          <a:stretch>
            <a:fillRect/>
          </a:stretch>
        </p:blipFill>
        <p:spPr>
          <a:xfrm>
            <a:off x="863950" y="894075"/>
            <a:ext cx="7735349" cy="3556250"/>
          </a:xfrm>
          <a:prstGeom prst="rect">
            <a:avLst/>
          </a:prstGeom>
          <a:noFill/>
          <a:ln>
            <a:noFill/>
          </a:ln>
        </p:spPr>
      </p:pic>
      <p:sp>
        <p:nvSpPr>
          <p:cNvPr id="337" name="Google Shape;337;p49"/>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aphicFrame>
        <p:nvGraphicFramePr>
          <p:cNvPr id="342" name="Google Shape;342;p50"/>
          <p:cNvGraphicFramePr/>
          <p:nvPr/>
        </p:nvGraphicFramePr>
        <p:xfrm>
          <a:off x="1871200" y="891650"/>
          <a:ext cx="3000000" cy="3000000"/>
        </p:xfrm>
        <a:graphic>
          <a:graphicData uri="http://schemas.openxmlformats.org/drawingml/2006/table">
            <a:tbl>
              <a:tblPr>
                <a:noFill/>
                <a:tableStyleId>{B4E27032-D0FB-4699-828B-FEC2C8474C7C}</a:tableStyleId>
              </a:tblPr>
              <a:tblGrid>
                <a:gridCol w="2886075"/>
                <a:gridCol w="2895600"/>
              </a:tblGrid>
              <a:tr h="321025">
                <a:tc>
                  <a:txBody>
                    <a:bodyPr/>
                    <a:lstStyle/>
                    <a:p>
                      <a:pPr indent="0" lvl="0" marL="0" rtl="0" algn="ctr">
                        <a:lnSpc>
                          <a:spcPct val="115000"/>
                        </a:lnSpc>
                        <a:spcBef>
                          <a:spcPts val="0"/>
                        </a:spcBef>
                        <a:spcAft>
                          <a:spcPts val="0"/>
                        </a:spcAft>
                        <a:buNone/>
                      </a:pPr>
                      <a:r>
                        <a:rPr b="1" lang="en" sz="1100"/>
                        <a:t>Actual Results</a:t>
                      </a:r>
                      <a:endParaRPr b="1" sz="11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Predicted Results</a:t>
                      </a:r>
                      <a:endParaRPr b="1" sz="11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435925">
                <a:tc>
                  <a:txBody>
                    <a:bodyPr/>
                    <a:lstStyle/>
                    <a:p>
                      <a:pPr indent="0" lvl="0" marL="0" rtl="0" algn="just">
                        <a:lnSpc>
                          <a:spcPct val="115000"/>
                        </a:lnSpc>
                        <a:spcBef>
                          <a:spcPts val="0"/>
                        </a:spcBef>
                        <a:spcAft>
                          <a:spcPts val="0"/>
                        </a:spcAft>
                        <a:buNone/>
                      </a:pPr>
                      <a:r>
                        <a:rPr lang="en" sz="1200"/>
                        <a:t>California, Colorado, Connecticut, Delaware, Hawaii, Illinois, Maryland, Massachusetts, Minnesota, New Hampshire, New Jersey, New Mexico, New York, Oregon, Rhode Island, Virginia, Vermont, Washington</a:t>
                      </a:r>
                      <a:endParaRPr sz="12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700"/>
                        </a:spcAft>
                        <a:buNone/>
                      </a:pPr>
                      <a:r>
                        <a:rPr lang="en" sz="1200"/>
                        <a:t>California, Connecticut, Delaware, Hawaii, Illinois, Maryland, Massachusetts, New Jersey,</a:t>
                      </a:r>
                      <a:r>
                        <a:rPr lang="en" sz="1200">
                          <a:solidFill>
                            <a:schemeClr val="dk1"/>
                          </a:solidFill>
                        </a:rPr>
                        <a:t> </a:t>
                      </a:r>
                      <a:r>
                        <a:rPr lang="en" sz="1200">
                          <a:solidFill>
                            <a:schemeClr val="dk1"/>
                          </a:solidFill>
                        </a:rPr>
                        <a:t>New Mexico, </a:t>
                      </a:r>
                      <a:r>
                        <a:rPr lang="en" sz="1200"/>
                        <a:t>New York, Oregon, Vermont, Washington</a:t>
                      </a:r>
                      <a:endParaRPr sz="12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343" name="Google Shape;343;p50"/>
          <p:cNvSpPr txBox="1"/>
          <p:nvPr/>
        </p:nvSpPr>
        <p:spPr>
          <a:xfrm>
            <a:off x="3072000" y="25025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Somewhat Democratic</a:t>
            </a:r>
            <a:endParaRPr b="1"/>
          </a:p>
        </p:txBody>
      </p:sp>
      <p:graphicFrame>
        <p:nvGraphicFramePr>
          <p:cNvPr id="344" name="Google Shape;344;p50"/>
          <p:cNvGraphicFramePr/>
          <p:nvPr/>
        </p:nvGraphicFramePr>
        <p:xfrm>
          <a:off x="1871200" y="2986325"/>
          <a:ext cx="3000000" cy="3000000"/>
        </p:xfrm>
        <a:graphic>
          <a:graphicData uri="http://schemas.openxmlformats.org/drawingml/2006/table">
            <a:tbl>
              <a:tblPr>
                <a:noFill/>
                <a:tableStyleId>{B4E27032-D0FB-4699-828B-FEC2C8474C7C}</a:tableStyleId>
              </a:tblPr>
              <a:tblGrid>
                <a:gridCol w="2886075"/>
                <a:gridCol w="2895600"/>
              </a:tblGrid>
              <a:tr h="152350">
                <a:tc>
                  <a:txBody>
                    <a:bodyPr/>
                    <a:lstStyle/>
                    <a:p>
                      <a:pPr indent="0" lvl="0" marL="0" rtl="0" algn="ctr">
                        <a:lnSpc>
                          <a:spcPct val="115000"/>
                        </a:lnSpc>
                        <a:spcBef>
                          <a:spcPts val="0"/>
                        </a:spcBef>
                        <a:spcAft>
                          <a:spcPts val="0"/>
                        </a:spcAft>
                        <a:buNone/>
                      </a:pPr>
                      <a:r>
                        <a:rPr b="1" lang="en" sz="1100"/>
                        <a:t>Actual Results</a:t>
                      </a:r>
                      <a:endParaRPr b="1" sz="11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Predicted Results</a:t>
                      </a:r>
                      <a:endParaRPr b="1" sz="11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304300">
                <a:tc>
                  <a:txBody>
                    <a:bodyPr/>
                    <a:lstStyle/>
                    <a:p>
                      <a:pPr indent="0" lvl="0" marL="0" rtl="0" algn="l">
                        <a:lnSpc>
                          <a:spcPct val="115000"/>
                        </a:lnSpc>
                        <a:spcBef>
                          <a:spcPts val="0"/>
                        </a:spcBef>
                        <a:spcAft>
                          <a:spcPts val="0"/>
                        </a:spcAft>
                        <a:buNone/>
                      </a:pPr>
                      <a:r>
                        <a:rPr lang="en" sz="1200"/>
                        <a:t>Arizona, Georgia, Maine, Michigan, Nevada, Pennsylvania, Wisconsin</a:t>
                      </a:r>
                      <a:endParaRPr sz="1200"/>
                    </a:p>
                    <a:p>
                      <a:pPr indent="0" lvl="0" marL="0" rtl="0" algn="l">
                        <a:lnSpc>
                          <a:spcPct val="115000"/>
                        </a:lnSpc>
                        <a:spcBef>
                          <a:spcPts val="700"/>
                        </a:spcBef>
                        <a:spcAft>
                          <a:spcPts val="700"/>
                        </a:spcAft>
                        <a:buNone/>
                      </a:pPr>
                      <a:r>
                        <a:t/>
                      </a:r>
                      <a:endParaRPr sz="12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rPr>
                        <a:t>Arizona, Colorado, Georgia, Maine, Michigan, Minnesota, Nevada, New Hampshire, North Carolina, Pennsylvania, Rhode Island, Virginia, Wisconsin</a:t>
                      </a:r>
                      <a:endParaRPr sz="12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345" name="Google Shape;345;p50"/>
          <p:cNvSpPr txBox="1"/>
          <p:nvPr/>
        </p:nvSpPr>
        <p:spPr>
          <a:xfrm>
            <a:off x="308863" y="604475"/>
            <a:ext cx="8002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                                                                                                   Strongly Democratic</a:t>
            </a:r>
            <a:endParaRPr/>
          </a:p>
        </p:txBody>
      </p:sp>
      <p:sp>
        <p:nvSpPr>
          <p:cNvPr id="346" name="Google Shape;346;p50"/>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47" name="Google Shape;347;p50"/>
          <p:cNvSpPr txBox="1"/>
          <p:nvPr>
            <p:ph type="title"/>
          </p:nvPr>
        </p:nvSpPr>
        <p:spPr>
          <a:xfrm>
            <a:off x="565025" y="208869"/>
            <a:ext cx="7886700" cy="9942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sz="2900">
                <a:solidFill>
                  <a:srgbClr val="930B0B"/>
                </a:solidFill>
                <a:latin typeface="Times New Roman"/>
                <a:ea typeface="Times New Roman"/>
                <a:cs typeface="Times New Roman"/>
                <a:sym typeface="Times New Roman"/>
              </a:rPr>
              <a:t>Comparison</a:t>
            </a:r>
            <a:r>
              <a:rPr b="1" lang="en" sz="2900">
                <a:solidFill>
                  <a:srgbClr val="930B0B"/>
                </a:solidFill>
                <a:latin typeface="Times New Roman"/>
                <a:ea typeface="Times New Roman"/>
                <a:cs typeface="Times New Roman"/>
                <a:sym typeface="Times New Roman"/>
              </a:rPr>
              <a:t> with Actual Results</a:t>
            </a:r>
            <a:endParaRPr b="1" sz="2700">
              <a:solidFill>
                <a:srgbClr val="930B0B"/>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graphicFrame>
        <p:nvGraphicFramePr>
          <p:cNvPr id="352" name="Google Shape;352;p51"/>
          <p:cNvGraphicFramePr/>
          <p:nvPr/>
        </p:nvGraphicFramePr>
        <p:xfrm>
          <a:off x="1871200" y="742725"/>
          <a:ext cx="3000000" cy="3000000"/>
        </p:xfrm>
        <a:graphic>
          <a:graphicData uri="http://schemas.openxmlformats.org/drawingml/2006/table">
            <a:tbl>
              <a:tblPr>
                <a:noFill/>
                <a:tableStyleId>{B4E27032-D0FB-4699-828B-FEC2C8474C7C}</a:tableStyleId>
              </a:tblPr>
              <a:tblGrid>
                <a:gridCol w="2886075"/>
                <a:gridCol w="2895600"/>
              </a:tblGrid>
              <a:tr h="311400">
                <a:tc>
                  <a:txBody>
                    <a:bodyPr/>
                    <a:lstStyle/>
                    <a:p>
                      <a:pPr indent="0" lvl="0" marL="0" rtl="0" algn="ctr">
                        <a:lnSpc>
                          <a:spcPct val="115000"/>
                        </a:lnSpc>
                        <a:spcBef>
                          <a:spcPts val="0"/>
                        </a:spcBef>
                        <a:spcAft>
                          <a:spcPts val="0"/>
                        </a:spcAft>
                        <a:buNone/>
                      </a:pPr>
                      <a:r>
                        <a:rPr b="1" lang="en" sz="1100"/>
                        <a:t>Actual Results</a:t>
                      </a:r>
                      <a:endParaRPr b="1" sz="11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Predicted Results</a:t>
                      </a:r>
                      <a:endParaRPr b="1" sz="11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669900">
                <a:tc>
                  <a:txBody>
                    <a:bodyPr/>
                    <a:lstStyle/>
                    <a:p>
                      <a:pPr indent="0" lvl="0" marL="0" rtl="0" algn="just">
                        <a:lnSpc>
                          <a:spcPct val="112000"/>
                        </a:lnSpc>
                        <a:spcBef>
                          <a:spcPts val="0"/>
                        </a:spcBef>
                        <a:spcAft>
                          <a:spcPts val="200"/>
                        </a:spcAft>
                        <a:buNone/>
                      </a:pPr>
                      <a:r>
                        <a:rPr lang="en" sz="1200">
                          <a:solidFill>
                            <a:schemeClr val="dk1"/>
                          </a:solidFill>
                        </a:rPr>
                        <a:t>Alaska, Arkansas, Idaho, Indiana, Kansas, Kentucky, Missouri, Montana, Montana, Nebraska, North Dakota, Oklahoma, South Carolina, South Dakota, Tennessee, Utah, West Virginia</a:t>
                      </a:r>
                      <a:endParaRPr sz="12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700"/>
                        </a:spcAft>
                        <a:buClr>
                          <a:schemeClr val="dk1"/>
                        </a:buClr>
                        <a:buSzPts val="1100"/>
                        <a:buFont typeface="Arial"/>
                        <a:buNone/>
                      </a:pPr>
                      <a:r>
                        <a:rPr lang="en" sz="1200">
                          <a:solidFill>
                            <a:schemeClr val="dk1"/>
                          </a:solidFill>
                        </a:rPr>
                        <a:t>Arkansas, Arkansas, Idaho, Kansas, Kentucky, Missouri, Montana, Montana, Oklahoma, South Carolina, Tennessee, Utah, West Virginia</a:t>
                      </a:r>
                      <a:endParaRPr sz="12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353" name="Google Shape;353;p51"/>
          <p:cNvSpPr txBox="1"/>
          <p:nvPr/>
        </p:nvSpPr>
        <p:spPr>
          <a:xfrm>
            <a:off x="3072000" y="25717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                        Somewhat Republic</a:t>
            </a:r>
            <a:endParaRPr b="1"/>
          </a:p>
        </p:txBody>
      </p:sp>
      <p:graphicFrame>
        <p:nvGraphicFramePr>
          <p:cNvPr id="354" name="Google Shape;354;p51"/>
          <p:cNvGraphicFramePr/>
          <p:nvPr/>
        </p:nvGraphicFramePr>
        <p:xfrm>
          <a:off x="1871200" y="3044563"/>
          <a:ext cx="3000000" cy="3000000"/>
        </p:xfrm>
        <a:graphic>
          <a:graphicData uri="http://schemas.openxmlformats.org/drawingml/2006/table">
            <a:tbl>
              <a:tblPr>
                <a:noFill/>
                <a:tableStyleId>{B4E27032-D0FB-4699-828B-FEC2C8474C7C}</a:tableStyleId>
              </a:tblPr>
              <a:tblGrid>
                <a:gridCol w="2886075"/>
                <a:gridCol w="2895600"/>
              </a:tblGrid>
              <a:tr h="335050">
                <a:tc>
                  <a:txBody>
                    <a:bodyPr/>
                    <a:lstStyle/>
                    <a:p>
                      <a:pPr indent="0" lvl="0" marL="0" rtl="0" algn="ctr">
                        <a:lnSpc>
                          <a:spcPct val="115000"/>
                        </a:lnSpc>
                        <a:spcBef>
                          <a:spcPts val="0"/>
                        </a:spcBef>
                        <a:spcAft>
                          <a:spcPts val="0"/>
                        </a:spcAft>
                        <a:buNone/>
                      </a:pPr>
                      <a:r>
                        <a:rPr b="1" lang="en" sz="1100"/>
                        <a:t>Actual Results</a:t>
                      </a:r>
                      <a:endParaRPr b="1" sz="11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Predicted Results</a:t>
                      </a:r>
                      <a:endParaRPr b="1" sz="11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1304300">
                <a:tc>
                  <a:txBody>
                    <a:bodyPr/>
                    <a:lstStyle/>
                    <a:p>
                      <a:pPr indent="0" lvl="0" marL="0" rtl="0" algn="l">
                        <a:lnSpc>
                          <a:spcPct val="112000"/>
                        </a:lnSpc>
                        <a:spcBef>
                          <a:spcPts val="0"/>
                        </a:spcBef>
                        <a:spcAft>
                          <a:spcPts val="200"/>
                        </a:spcAft>
                        <a:buClr>
                          <a:schemeClr val="dk1"/>
                        </a:buClr>
                        <a:buSzPts val="1100"/>
                        <a:buFont typeface="Arial"/>
                        <a:buNone/>
                      </a:pPr>
                      <a:r>
                        <a:rPr lang="en" sz="1200">
                          <a:solidFill>
                            <a:schemeClr val="dk1"/>
                          </a:solidFill>
                        </a:rPr>
                        <a:t>Florida, Iowa, North Calorina, Ohio, Texas, Wyoming</a:t>
                      </a:r>
                      <a:endParaRPr sz="12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700"/>
                        </a:spcAft>
                        <a:buNone/>
                      </a:pPr>
                      <a:r>
                        <a:rPr lang="en" sz="1200">
                          <a:solidFill>
                            <a:schemeClr val="dk1"/>
                          </a:solidFill>
                        </a:rPr>
                        <a:t>Alabama, Florida, </a:t>
                      </a:r>
                      <a:r>
                        <a:rPr lang="en" sz="1200">
                          <a:solidFill>
                            <a:schemeClr val="dk1"/>
                          </a:solidFill>
                        </a:rPr>
                        <a:t>Iowa</a:t>
                      </a:r>
                      <a:r>
                        <a:rPr lang="en" sz="1200">
                          <a:solidFill>
                            <a:schemeClr val="dk1"/>
                          </a:solidFill>
                        </a:rPr>
                        <a:t>, Nebraska, Ohio, Texas, Wyoming</a:t>
                      </a:r>
                      <a:endParaRPr sz="1200"/>
                    </a:p>
                  </a:txBody>
                  <a:tcPr marT="91425" marB="91425" marR="73025" marL="673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
        <p:nvSpPr>
          <p:cNvPr id="355" name="Google Shape;355;p51"/>
          <p:cNvSpPr txBox="1"/>
          <p:nvPr/>
        </p:nvSpPr>
        <p:spPr>
          <a:xfrm>
            <a:off x="152400" y="373425"/>
            <a:ext cx="8002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                                                                                                   Strongly Republic</a:t>
            </a:r>
            <a:endParaRPr/>
          </a:p>
        </p:txBody>
      </p:sp>
      <p:sp>
        <p:nvSpPr>
          <p:cNvPr id="356" name="Google Shape;356;p51"/>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57" name="Google Shape;357;p51"/>
          <p:cNvSpPr txBox="1"/>
          <p:nvPr>
            <p:ph type="title"/>
          </p:nvPr>
        </p:nvSpPr>
        <p:spPr>
          <a:xfrm>
            <a:off x="628650" y="163344"/>
            <a:ext cx="7886700" cy="9942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b="1" lang="en" sz="2900">
                <a:solidFill>
                  <a:srgbClr val="930B0B"/>
                </a:solidFill>
                <a:latin typeface="Times New Roman"/>
                <a:ea typeface="Times New Roman"/>
                <a:cs typeface="Times New Roman"/>
                <a:sym typeface="Times New Roman"/>
              </a:rPr>
              <a:t>Continued...</a:t>
            </a:r>
            <a:endParaRPr b="1" sz="2900">
              <a:solidFill>
                <a:srgbClr val="930B0B"/>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p:cNvSpPr txBox="1"/>
          <p:nvPr/>
        </p:nvSpPr>
        <p:spPr>
          <a:xfrm>
            <a:off x="0" y="251150"/>
            <a:ext cx="8852400" cy="6558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3400">
                <a:solidFill>
                  <a:srgbClr val="C00000"/>
                </a:solidFill>
                <a:latin typeface="Times New Roman"/>
                <a:ea typeface="Times New Roman"/>
                <a:cs typeface="Times New Roman"/>
                <a:sym typeface="Times New Roman"/>
              </a:rPr>
              <a:t>Conclusion</a:t>
            </a:r>
            <a:endParaRPr/>
          </a:p>
        </p:txBody>
      </p:sp>
      <p:sp>
        <p:nvSpPr>
          <p:cNvPr id="363" name="Google Shape;363;p52"/>
          <p:cNvSpPr txBox="1"/>
          <p:nvPr/>
        </p:nvSpPr>
        <p:spPr>
          <a:xfrm>
            <a:off x="656225" y="1107850"/>
            <a:ext cx="8141700" cy="2622900"/>
          </a:xfrm>
          <a:prstGeom prst="rect">
            <a:avLst/>
          </a:prstGeom>
          <a:noFill/>
          <a:ln>
            <a:noFill/>
          </a:ln>
        </p:spPr>
        <p:txBody>
          <a:bodyPr anchorCtr="0" anchor="t" bIns="91425" lIns="91425" spcFirstLastPara="1" rIns="91425" wrap="square" tIns="91425">
            <a:spAutoFit/>
          </a:bodyPr>
          <a:lstStyle/>
          <a:p>
            <a:pPr indent="-330200" lvl="0" marL="457200" rtl="0" algn="just">
              <a:lnSpc>
                <a:spcPct val="90000"/>
              </a:lnSpc>
              <a:spcBef>
                <a:spcPts val="80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The objective to analyse twitter information on a 2020 USA elections with the help on user tweets the same topic is successfully completed.</a:t>
            </a:r>
            <a:r>
              <a:rPr lang="en" sz="1600">
                <a:solidFill>
                  <a:schemeClr val="dk1"/>
                </a:solidFill>
                <a:latin typeface="Calibri"/>
                <a:ea typeface="Calibri"/>
                <a:cs typeface="Calibri"/>
                <a:sym typeface="Calibri"/>
              </a:rPr>
              <a:t> </a:t>
            </a:r>
            <a:r>
              <a:rPr lang="en" sz="1600">
                <a:solidFill>
                  <a:schemeClr val="dk1"/>
                </a:solidFill>
                <a:latin typeface="Times New Roman"/>
                <a:ea typeface="Times New Roman"/>
                <a:cs typeface="Times New Roman"/>
                <a:sym typeface="Times New Roman"/>
              </a:rPr>
              <a:t>Various libraries like numpy, matplotlib, nltk and pandas are moreover utilized for easier examination and visualization of the results obtained. </a:t>
            </a:r>
            <a:endParaRPr sz="1600">
              <a:solidFill>
                <a:schemeClr val="dk1"/>
              </a:solidFill>
              <a:latin typeface="Times New Roman"/>
              <a:ea typeface="Times New Roman"/>
              <a:cs typeface="Times New Roman"/>
              <a:sym typeface="Times New Roman"/>
            </a:endParaRPr>
          </a:p>
          <a:p>
            <a:pPr indent="-330200" lvl="0" marL="4572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 this project we compared the results of four supervised classification algorithms. We inferred that Logistic Regression Algorithm was well performing among the four on our dataset. Tweets were accurately classified into positive and negative and filtered according to its subject and location. </a:t>
            </a:r>
            <a:endParaRPr sz="1600">
              <a:solidFill>
                <a:schemeClr val="dk1"/>
              </a:solidFill>
              <a:latin typeface="Times New Roman"/>
              <a:ea typeface="Times New Roman"/>
              <a:cs typeface="Times New Roman"/>
              <a:sym typeface="Times New Roman"/>
            </a:endParaRPr>
          </a:p>
          <a:p>
            <a:pPr indent="-330200" lvl="0" marL="457200" rtl="0" algn="just">
              <a:lnSpc>
                <a:spcPct val="9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Public opinion was predicted for the USA 2020 </a:t>
            </a:r>
            <a:r>
              <a:rPr lang="en" sz="1600">
                <a:solidFill>
                  <a:schemeClr val="dk1"/>
                </a:solidFill>
                <a:latin typeface="Times New Roman"/>
                <a:ea typeface="Times New Roman"/>
                <a:cs typeface="Times New Roman"/>
                <a:sym typeface="Times New Roman"/>
              </a:rPr>
              <a:t>presidential</a:t>
            </a:r>
            <a:r>
              <a:rPr lang="en" sz="1600">
                <a:solidFill>
                  <a:schemeClr val="dk1"/>
                </a:solidFill>
                <a:latin typeface="Times New Roman"/>
                <a:ea typeface="Times New Roman"/>
                <a:cs typeface="Times New Roman"/>
                <a:sym typeface="Times New Roman"/>
              </a:rPr>
              <a:t> elections for each state and it was inferred that the democratic party has greater chance of winning than the Republic party. The democratic party is leading in the battleground states with a small margin. </a:t>
            </a:r>
            <a:endParaRPr sz="1600"/>
          </a:p>
        </p:txBody>
      </p:sp>
      <p:sp>
        <p:nvSpPr>
          <p:cNvPr id="364" name="Google Shape;364;p52"/>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3"/>
          <p:cNvSpPr txBox="1"/>
          <p:nvPr/>
        </p:nvSpPr>
        <p:spPr>
          <a:xfrm>
            <a:off x="87600" y="291325"/>
            <a:ext cx="8968800" cy="6558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3400">
                <a:solidFill>
                  <a:srgbClr val="C00000"/>
                </a:solidFill>
                <a:latin typeface="Times New Roman"/>
                <a:ea typeface="Times New Roman"/>
                <a:cs typeface="Times New Roman"/>
                <a:sym typeface="Times New Roman"/>
              </a:rPr>
              <a:t>Future Scope</a:t>
            </a:r>
            <a:endParaRPr/>
          </a:p>
        </p:txBody>
      </p:sp>
      <p:sp>
        <p:nvSpPr>
          <p:cNvPr id="370" name="Google Shape;370;p53"/>
          <p:cNvSpPr txBox="1"/>
          <p:nvPr/>
        </p:nvSpPr>
        <p:spPr>
          <a:xfrm>
            <a:off x="620325" y="1399200"/>
            <a:ext cx="8206200" cy="2799300"/>
          </a:xfrm>
          <a:prstGeom prst="rect">
            <a:avLst/>
          </a:prstGeom>
          <a:noFill/>
          <a:ln>
            <a:noFill/>
          </a:ln>
        </p:spPr>
        <p:txBody>
          <a:bodyPr anchorCtr="0" anchor="t" bIns="91425" lIns="91425" spcFirstLastPara="1" rIns="91425" wrap="square" tIns="91425">
            <a:spAutoFit/>
          </a:bodyPr>
          <a:lstStyle/>
          <a:p>
            <a:pPr indent="-228600" lvl="0" marL="292100" rtl="0" algn="just">
              <a:lnSpc>
                <a:spcPct val="115000"/>
              </a:lnSpc>
              <a:spcBef>
                <a:spcPts val="1200"/>
              </a:spcBef>
              <a:spcAft>
                <a:spcPts val="0"/>
              </a:spcAft>
              <a:buNone/>
            </a:pPr>
            <a:r>
              <a:rPr lang="en" sz="1600">
                <a:solidFill>
                  <a:schemeClr val="dk1"/>
                </a:solidFill>
                <a:latin typeface="Times New Roman"/>
                <a:ea typeface="Times New Roman"/>
                <a:cs typeface="Times New Roman"/>
                <a:sym typeface="Times New Roman"/>
              </a:rPr>
              <a:t>•  	Extending the project sentiment analysis can be done on similar social-media platforms like Instagram, Facebook, Snapchat, etc can be done. </a:t>
            </a:r>
            <a:endParaRPr sz="1600">
              <a:solidFill>
                <a:schemeClr val="dk1"/>
              </a:solidFill>
              <a:latin typeface="Times New Roman"/>
              <a:ea typeface="Times New Roman"/>
              <a:cs typeface="Times New Roman"/>
              <a:sym typeface="Times New Roman"/>
            </a:endParaRPr>
          </a:p>
          <a:p>
            <a:pPr indent="-228600" lvl="0" marL="292100" rtl="0" algn="just">
              <a:lnSpc>
                <a:spcPct val="115000"/>
              </a:lnSpc>
              <a:spcBef>
                <a:spcPts val="1200"/>
              </a:spcBef>
              <a:spcAft>
                <a:spcPts val="0"/>
              </a:spcAft>
              <a:buNone/>
            </a:pPr>
            <a:r>
              <a:rPr lang="en" sz="1600">
                <a:solidFill>
                  <a:schemeClr val="dk1"/>
                </a:solidFill>
                <a:latin typeface="Times New Roman"/>
                <a:ea typeface="Times New Roman"/>
                <a:cs typeface="Times New Roman"/>
                <a:sym typeface="Times New Roman"/>
              </a:rPr>
              <a:t>•  	Image Sentiment Analysis is another challenging research in this domain. </a:t>
            </a:r>
            <a:endParaRPr sz="1600">
              <a:solidFill>
                <a:schemeClr val="dk1"/>
              </a:solidFill>
              <a:latin typeface="Times New Roman"/>
              <a:ea typeface="Times New Roman"/>
              <a:cs typeface="Times New Roman"/>
              <a:sym typeface="Times New Roman"/>
            </a:endParaRPr>
          </a:p>
          <a:p>
            <a:pPr indent="-228600" lvl="0" marL="292100" marR="304800" rtl="0" algn="just">
              <a:lnSpc>
                <a:spcPct val="115000"/>
              </a:lnSpc>
              <a:spcBef>
                <a:spcPts val="1200"/>
              </a:spcBef>
              <a:spcAft>
                <a:spcPts val="0"/>
              </a:spcAft>
              <a:buNone/>
            </a:pPr>
            <a:r>
              <a:rPr lang="en" sz="1600">
                <a:solidFill>
                  <a:schemeClr val="dk1"/>
                </a:solidFill>
                <a:latin typeface="Times New Roman"/>
                <a:ea typeface="Times New Roman"/>
                <a:cs typeface="Times New Roman"/>
                <a:sym typeface="Times New Roman"/>
              </a:rPr>
              <a:t>•  	Thirdly, dataset should have same number of tweets for all states for both candidates. But within the real world, this can be troublesome to attain in the event that not incomprehensible. Be that as it may,</a:t>
            </a:r>
            <a:r>
              <a:rPr lang="en" sz="1600">
                <a:solidFill>
                  <a:srgbClr val="292929"/>
                </a:solidFill>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some distribution models should be included for a uniform distribution of states.</a:t>
            </a:r>
            <a:endParaRPr sz="1600">
              <a:solidFill>
                <a:schemeClr val="dk1"/>
              </a:solidFill>
              <a:latin typeface="Times New Roman"/>
              <a:ea typeface="Times New Roman"/>
              <a:cs typeface="Times New Roman"/>
              <a:sym typeface="Times New Roman"/>
            </a:endParaRPr>
          </a:p>
          <a:p>
            <a:pPr indent="0" lvl="0" marL="0" rtl="0" algn="just">
              <a:lnSpc>
                <a:spcPct val="90000"/>
              </a:lnSpc>
              <a:spcBef>
                <a:spcPts val="80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371" name="Google Shape;371;p53"/>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nvSpPr>
        <p:spPr>
          <a:xfrm>
            <a:off x="0" y="0"/>
            <a:ext cx="9033300" cy="378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t/>
            </a:r>
            <a:endParaRPr/>
          </a:p>
        </p:txBody>
      </p:sp>
      <p:sp>
        <p:nvSpPr>
          <p:cNvPr id="377" name="Google Shape;377;p54"/>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b="1" lang="en" sz="3400">
                <a:solidFill>
                  <a:srgbClr val="C00000"/>
                </a:solidFill>
              </a:rPr>
              <a:t>References</a:t>
            </a:r>
            <a:endParaRPr/>
          </a:p>
        </p:txBody>
      </p:sp>
      <p:sp>
        <p:nvSpPr>
          <p:cNvPr id="378" name="Google Shape;378;p54"/>
          <p:cNvSpPr txBox="1"/>
          <p:nvPr>
            <p:ph idx="1" type="body"/>
          </p:nvPr>
        </p:nvSpPr>
        <p:spPr>
          <a:xfrm>
            <a:off x="736625" y="993475"/>
            <a:ext cx="7903200" cy="3394500"/>
          </a:xfrm>
          <a:prstGeom prst="rect">
            <a:avLst/>
          </a:prstGeom>
        </p:spPr>
        <p:txBody>
          <a:bodyPr anchorCtr="0" anchor="t" bIns="34275" lIns="68575" spcFirstLastPara="1" rIns="68575" wrap="square" tIns="34275">
            <a:noAutofit/>
          </a:bodyPr>
          <a:lstStyle/>
          <a:p>
            <a:pPr indent="0" lvl="0" marL="0" rtl="0" algn="just">
              <a:lnSpc>
                <a:spcPct val="115000"/>
              </a:lnSpc>
              <a:spcBef>
                <a:spcPts val="1200"/>
              </a:spcBef>
              <a:spcAft>
                <a:spcPts val="0"/>
              </a:spcAft>
              <a:buClr>
                <a:schemeClr val="dk1"/>
              </a:buClr>
              <a:buSzPts val="1100"/>
              <a:buFont typeface="Arial"/>
              <a:buNone/>
            </a:pPr>
            <a:r>
              <a:rPr lang="en" sz="1200"/>
              <a:t>1.Prakruthi V, Sindhu D and Dr  S Anupama, “Real Time Sentiment Analysis of Twitter Posts ” In the Proceedings of 3</a:t>
            </a:r>
            <a:r>
              <a:rPr baseline="30000" lang="en" sz="1200"/>
              <a:t>rd</a:t>
            </a:r>
            <a:r>
              <a:rPr lang="en" sz="1200"/>
              <a:t> International Conference on Computational Systems and Information Technology for Sustainable Solutions. (CSITSS), IEEE Explore, December 2018.</a:t>
            </a:r>
            <a:endParaRPr sz="1200"/>
          </a:p>
          <a:p>
            <a:pPr indent="0" lvl="0" marL="0" rtl="0" algn="just">
              <a:lnSpc>
                <a:spcPct val="115000"/>
              </a:lnSpc>
              <a:spcBef>
                <a:spcPts val="1900"/>
              </a:spcBef>
              <a:spcAft>
                <a:spcPts val="0"/>
              </a:spcAft>
              <a:buNone/>
            </a:pPr>
            <a:r>
              <a:rPr lang="en" sz="1200"/>
              <a:t>2. Agarwal, B. Xie, I. Vovsha, O. Rambow, R. Passonneau, “Sentiment Analysis of Twitter Data", In Proceedings of the ACL 2011Workshop on Languages in Social Media,2011 , pp. 30-38</a:t>
            </a:r>
            <a:endParaRPr sz="1200"/>
          </a:p>
          <a:p>
            <a:pPr indent="0" lvl="0" marL="0" rtl="0" algn="just">
              <a:lnSpc>
                <a:spcPct val="115000"/>
              </a:lnSpc>
              <a:spcBef>
                <a:spcPts val="1200"/>
              </a:spcBef>
              <a:spcAft>
                <a:spcPts val="0"/>
              </a:spcAft>
              <a:buNone/>
            </a:pPr>
            <a:r>
              <a:rPr lang="en" sz="1200"/>
              <a:t>3.Po-Wei Liang, Bi-Ru Dai,”Opinion Mining on Social Media Data”, IEEE 14</a:t>
            </a:r>
            <a:r>
              <a:rPr baseline="30000" lang="en" sz="1200"/>
              <a:t>th</a:t>
            </a:r>
            <a:r>
              <a:rPr lang="en" sz="1200"/>
              <a:t> International Conference on Mobile Data Management Milan, Italy, June 3-6, 2013, ISBN:978-494673-6068-5. </a:t>
            </a:r>
            <a:endParaRPr sz="1200"/>
          </a:p>
          <a:p>
            <a:pPr indent="0" lvl="0" marL="0" rtl="0" algn="just">
              <a:lnSpc>
                <a:spcPct val="115000"/>
              </a:lnSpc>
              <a:spcBef>
                <a:spcPts val="1900"/>
              </a:spcBef>
              <a:spcAft>
                <a:spcPts val="0"/>
              </a:spcAft>
              <a:buNone/>
            </a:pPr>
            <a:r>
              <a:rPr lang="en" sz="1200"/>
              <a:t>4.Pablo Gamallo, Marcos Garcia, “Citius: A Naïve Bayes Strategy for Sentiment Analysis on English Tweets”,8</a:t>
            </a:r>
            <a:r>
              <a:rPr baseline="30000" lang="en" sz="1200"/>
              <a:t>th</a:t>
            </a:r>
            <a:r>
              <a:rPr lang="en" sz="1200"/>
              <a:t> International Workshop on Semantic Evaluation, Dublin, August 2014. </a:t>
            </a:r>
            <a:endParaRPr sz="1200"/>
          </a:p>
          <a:p>
            <a:pPr indent="0" lvl="0" marL="0" rtl="0" algn="just">
              <a:lnSpc>
                <a:spcPct val="115000"/>
              </a:lnSpc>
              <a:spcBef>
                <a:spcPts val="1200"/>
              </a:spcBef>
              <a:spcAft>
                <a:spcPts val="0"/>
              </a:spcAft>
              <a:buNone/>
            </a:pPr>
            <a:r>
              <a:rPr lang="en" sz="1200"/>
              <a:t>5.R Xia, C Zong and S Li, “Ensemble of feature sets and classification algorithms for Sentiment Classification”, Information Sciences: an International Journal, Vol. 181. </a:t>
            </a:r>
            <a:endParaRPr sz="1200"/>
          </a:p>
          <a:p>
            <a:pPr indent="0" lvl="0" marL="0" rtl="0" algn="l">
              <a:lnSpc>
                <a:spcPct val="115000"/>
              </a:lnSpc>
              <a:spcBef>
                <a:spcPts val="1200"/>
              </a:spcBef>
              <a:spcAft>
                <a:spcPts val="0"/>
              </a:spcAft>
              <a:buClr>
                <a:schemeClr val="dk1"/>
              </a:buClr>
              <a:buSzPts val="1100"/>
              <a:buFont typeface="Arial"/>
              <a:buNone/>
            </a:pPr>
            <a:r>
              <a:t/>
            </a:r>
            <a:endParaRPr sz="1200"/>
          </a:p>
          <a:p>
            <a:pPr indent="0" lvl="0" marL="0" rtl="0" algn="l">
              <a:spcBef>
                <a:spcPts val="1200"/>
              </a:spcBef>
              <a:spcAft>
                <a:spcPts val="0"/>
              </a:spcAft>
              <a:buNone/>
            </a:pPr>
            <a:r>
              <a:t/>
            </a:r>
            <a:endParaRPr/>
          </a:p>
        </p:txBody>
      </p:sp>
      <p:sp>
        <p:nvSpPr>
          <p:cNvPr id="379" name="Google Shape;379;p54"/>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nvSpPr>
        <p:spPr>
          <a:xfrm>
            <a:off x="684950" y="400625"/>
            <a:ext cx="7999500" cy="6199500"/>
          </a:xfrm>
          <a:prstGeom prst="rect">
            <a:avLst/>
          </a:prstGeom>
          <a:noFill/>
          <a:ln>
            <a:noFill/>
          </a:ln>
        </p:spPr>
        <p:txBody>
          <a:bodyPr anchorCtr="0" anchor="t" bIns="91425" lIns="91425" spcFirstLastPara="1" rIns="91425" wrap="square" tIns="91425">
            <a:spAutoFit/>
          </a:bodyPr>
          <a:lstStyle/>
          <a:p>
            <a:pPr indent="-292100" lvl="0" marL="355600" marR="304800" rtl="0" algn="just">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6. Go, R Bhayani, L huang, “Twitter Sentiment Classification Using Distant Supervision”, Stanford University, Technical Paper 2009. </a:t>
            </a:r>
            <a:endParaRPr sz="1200">
              <a:solidFill>
                <a:schemeClr val="dk1"/>
              </a:solidFill>
              <a:latin typeface="Times New Roman"/>
              <a:ea typeface="Times New Roman"/>
              <a:cs typeface="Times New Roman"/>
              <a:sym typeface="Times New Roman"/>
            </a:endParaRPr>
          </a:p>
          <a:p>
            <a:pPr indent="-292100" lvl="0" marL="355600" marR="304800" rtl="0" algn="just">
              <a:lnSpc>
                <a:spcPct val="115000"/>
              </a:lnSpc>
              <a:spcBef>
                <a:spcPts val="1700"/>
              </a:spcBef>
              <a:spcAft>
                <a:spcPts val="0"/>
              </a:spcAft>
              <a:buNone/>
            </a:pPr>
            <a:r>
              <a:rPr lang="en" sz="1200">
                <a:solidFill>
                  <a:schemeClr val="dk1"/>
                </a:solidFill>
                <a:latin typeface="Times New Roman"/>
                <a:ea typeface="Times New Roman"/>
                <a:cs typeface="Times New Roman"/>
                <a:sym typeface="Times New Roman"/>
              </a:rPr>
              <a:t>7. Dmitry Davidov, Ari Rappoport , “Enhanced Sentiment Learning Using Twitter Hashtags and Smileys”, Coling 2010: Poster VolumePages 241, August 2010.</a:t>
            </a:r>
            <a:endParaRPr sz="1200">
              <a:solidFill>
                <a:schemeClr val="dk1"/>
              </a:solidFill>
              <a:latin typeface="Times New Roman"/>
              <a:ea typeface="Times New Roman"/>
              <a:cs typeface="Times New Roman"/>
              <a:sym typeface="Times New Roman"/>
            </a:endParaRPr>
          </a:p>
          <a:p>
            <a:pPr indent="-292100" lvl="0" marL="355600" rtl="0" algn="just">
              <a:lnSpc>
                <a:spcPct val="115000"/>
              </a:lnSpc>
              <a:spcBef>
                <a:spcPts val="1900"/>
              </a:spcBef>
              <a:spcAft>
                <a:spcPts val="0"/>
              </a:spcAft>
              <a:buNone/>
            </a:pPr>
            <a:r>
              <a:rPr lang="en" sz="1200">
                <a:solidFill>
                  <a:schemeClr val="dk1"/>
                </a:solidFill>
                <a:latin typeface="Times New Roman"/>
                <a:ea typeface="Times New Roman"/>
                <a:cs typeface="Times New Roman"/>
                <a:sym typeface="Times New Roman"/>
              </a:rPr>
              <a:t>8. Bifet and E Frank, “Sentiment Knowledge Discovery in Twitter Streaming Data”, In Proceedings of the 13</a:t>
            </a:r>
            <a:r>
              <a:rPr baseline="30000" lang="en" sz="1200">
                <a:solidFill>
                  <a:schemeClr val="dk1"/>
                </a:solidFill>
                <a:latin typeface="Times New Roman"/>
                <a:ea typeface="Times New Roman"/>
                <a:cs typeface="Times New Roman"/>
                <a:sym typeface="Times New Roman"/>
              </a:rPr>
              <a:t>th</a:t>
            </a:r>
            <a:r>
              <a:rPr lang="en" sz="1200">
                <a:solidFill>
                  <a:schemeClr val="dk1"/>
                </a:solidFill>
                <a:latin typeface="Times New Roman"/>
                <a:ea typeface="Times New Roman"/>
                <a:cs typeface="Times New Roman"/>
                <a:sym typeface="Times New Roman"/>
              </a:rPr>
              <a:t> International Conference on Discovery Science, Berlin, Germany: Springer 2010.</a:t>
            </a:r>
            <a:endParaRPr sz="1200">
              <a:solidFill>
                <a:schemeClr val="dk1"/>
              </a:solidFill>
              <a:latin typeface="Times New Roman"/>
              <a:ea typeface="Times New Roman"/>
              <a:cs typeface="Times New Roman"/>
              <a:sym typeface="Times New Roman"/>
            </a:endParaRPr>
          </a:p>
          <a:p>
            <a:pPr indent="-292100" lvl="0" marL="355600" marR="304800" rtl="0" algn="just">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9. Zhao Jianqiang and Gui Xiaolin,”Comparison Research on Text Pre Processing Methods on Twitter Sentiment Analysis” , In IEEE Research Journal., 22 February 2017, DOI: 1109/ACCESS.2017.2672677. </a:t>
            </a:r>
            <a:endParaRPr sz="1200">
              <a:solidFill>
                <a:schemeClr val="dk1"/>
              </a:solidFill>
              <a:latin typeface="Times New Roman"/>
              <a:ea typeface="Times New Roman"/>
              <a:cs typeface="Times New Roman"/>
              <a:sym typeface="Times New Roman"/>
            </a:endParaRPr>
          </a:p>
          <a:p>
            <a:pPr indent="-292100" lvl="0" marL="355600" marR="304800" rtl="0" algn="just">
              <a:lnSpc>
                <a:spcPct val="115000"/>
              </a:lnSpc>
              <a:spcBef>
                <a:spcPts val="1800"/>
              </a:spcBef>
              <a:spcAft>
                <a:spcPts val="0"/>
              </a:spcAft>
              <a:buNone/>
            </a:pPr>
            <a:r>
              <a:rPr lang="en" sz="1200">
                <a:solidFill>
                  <a:schemeClr val="dk1"/>
                </a:solidFill>
                <a:latin typeface="Times New Roman"/>
                <a:ea typeface="Times New Roman"/>
                <a:cs typeface="Times New Roman"/>
                <a:sym typeface="Times New Roman"/>
              </a:rPr>
              <a:t>10. Rasika Wagh and Payal Punde, “Survey on Sentiment Analysis using Twitter Dataset”, In Proceedings of 2018 Second International Conference on Electronics, Communication and Aerospace Technology (ICECA), IEEE, October 2018.</a:t>
            </a:r>
            <a:endParaRPr sz="1200">
              <a:solidFill>
                <a:schemeClr val="dk1"/>
              </a:solidFill>
              <a:latin typeface="Times New Roman"/>
              <a:ea typeface="Times New Roman"/>
              <a:cs typeface="Times New Roman"/>
              <a:sym typeface="Times New Roman"/>
            </a:endParaRPr>
          </a:p>
          <a:p>
            <a:pPr indent="-292100" lvl="0" marL="355600" marR="304800" rtl="0" algn="just">
              <a:lnSpc>
                <a:spcPct val="115000"/>
              </a:lnSpc>
              <a:spcBef>
                <a:spcPts val="1800"/>
              </a:spcBef>
              <a:spcAft>
                <a:spcPts val="0"/>
              </a:spcAft>
              <a:buNone/>
            </a:pPr>
            <a:r>
              <a:rPr lang="en" sz="1200">
                <a:solidFill>
                  <a:schemeClr val="dk1"/>
                </a:solidFill>
                <a:latin typeface="Times New Roman"/>
                <a:ea typeface="Times New Roman"/>
                <a:cs typeface="Times New Roman"/>
                <a:sym typeface="Times New Roman"/>
              </a:rPr>
              <a:t>11. P. D. Turney, “Thumbs up or thumbs down ?: semantic orientation applied to unsupervised classification of reviews,” In Proceedings of the 40</a:t>
            </a:r>
            <a:r>
              <a:rPr baseline="30000" lang="en" sz="1200">
                <a:solidFill>
                  <a:schemeClr val="dk1"/>
                </a:solidFill>
                <a:latin typeface="Times New Roman"/>
                <a:ea typeface="Times New Roman"/>
                <a:cs typeface="Times New Roman"/>
                <a:sym typeface="Times New Roman"/>
              </a:rPr>
              <a:t>th</a:t>
            </a:r>
            <a:r>
              <a:rPr lang="en" sz="1200">
                <a:solidFill>
                  <a:schemeClr val="dk1"/>
                </a:solidFill>
                <a:latin typeface="Times New Roman"/>
                <a:ea typeface="Times New Roman"/>
                <a:cs typeface="Times New Roman"/>
                <a:sym typeface="Times New Roman"/>
              </a:rPr>
              <a:t> Annual Meeting on  Association for Computational Linguistics, 2002.</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800"/>
              </a:spcBef>
              <a:spcAft>
                <a:spcPts val="0"/>
              </a:spcAft>
              <a:buNone/>
            </a:pPr>
            <a:r>
              <a:t/>
            </a:r>
            <a:endParaRPr sz="1200">
              <a:solidFill>
                <a:schemeClr val="dk1"/>
              </a:solidFill>
              <a:latin typeface="Times New Roman"/>
              <a:ea typeface="Times New Roman"/>
              <a:cs typeface="Times New Roman"/>
              <a:sym typeface="Times New Roman"/>
            </a:endParaRPr>
          </a:p>
          <a:p>
            <a:pPr indent="-292100" lvl="0" marL="355600" marR="304800" rtl="0" algn="just">
              <a:lnSpc>
                <a:spcPct val="115000"/>
              </a:lnSpc>
              <a:spcBef>
                <a:spcPts val="1900"/>
              </a:spcBef>
              <a:spcAft>
                <a:spcPts val="0"/>
              </a:spcAft>
              <a:buNone/>
            </a:pPr>
            <a:r>
              <a:t/>
            </a:r>
            <a:endParaRPr sz="1200">
              <a:solidFill>
                <a:schemeClr val="dk1"/>
              </a:solidFill>
              <a:latin typeface="Times New Roman"/>
              <a:ea typeface="Times New Roman"/>
              <a:cs typeface="Times New Roman"/>
              <a:sym typeface="Times New Roman"/>
            </a:endParaRPr>
          </a:p>
          <a:p>
            <a:pPr indent="-292100" lvl="0" marL="355600" marR="304800" rtl="0" algn="just">
              <a:lnSpc>
                <a:spcPct val="115000"/>
              </a:lnSpc>
              <a:spcBef>
                <a:spcPts val="1800"/>
              </a:spcBef>
              <a:spcAft>
                <a:spcPts val="0"/>
              </a:spcAft>
              <a:buNone/>
            </a:pPr>
            <a:r>
              <a:t/>
            </a:r>
            <a:endParaRPr sz="1200">
              <a:solidFill>
                <a:schemeClr val="dk1"/>
              </a:solidFill>
              <a:latin typeface="Times New Roman"/>
              <a:ea typeface="Times New Roman"/>
              <a:cs typeface="Times New Roman"/>
              <a:sym typeface="Times New Roman"/>
            </a:endParaRPr>
          </a:p>
          <a:p>
            <a:pPr indent="-292100" lvl="0" marL="355600" marR="304800" rtl="0" algn="just">
              <a:lnSpc>
                <a:spcPct val="115000"/>
              </a:lnSpc>
              <a:spcBef>
                <a:spcPts val="17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15000"/>
              </a:lnSpc>
              <a:spcBef>
                <a:spcPts val="1700"/>
              </a:spcBef>
              <a:spcAft>
                <a:spcPts val="1200"/>
              </a:spcAft>
              <a:buNone/>
            </a:pPr>
            <a:r>
              <a:t/>
            </a:r>
            <a:endParaRPr sz="1200">
              <a:solidFill>
                <a:schemeClr val="dk1"/>
              </a:solidFill>
              <a:latin typeface="Times New Roman"/>
              <a:ea typeface="Times New Roman"/>
              <a:cs typeface="Times New Roman"/>
              <a:sym typeface="Times New Roman"/>
            </a:endParaRPr>
          </a:p>
        </p:txBody>
      </p:sp>
      <p:sp>
        <p:nvSpPr>
          <p:cNvPr id="385" name="Google Shape;385;p55"/>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b="1" lang="en" sz="3400">
                <a:solidFill>
                  <a:srgbClr val="C00000"/>
                </a:solidFill>
              </a:rPr>
              <a:t>Introduction</a:t>
            </a:r>
            <a:r>
              <a:rPr lang="en" sz="3400"/>
              <a:t> </a:t>
            </a:r>
            <a:endParaRPr sz="3400"/>
          </a:p>
          <a:p>
            <a:pPr indent="0" lvl="0" marL="0" rtl="0" algn="ctr">
              <a:spcBef>
                <a:spcPts val="0"/>
              </a:spcBef>
              <a:spcAft>
                <a:spcPts val="0"/>
              </a:spcAft>
              <a:buNone/>
            </a:pPr>
            <a:r>
              <a:t/>
            </a:r>
            <a:endParaRPr sz="2600"/>
          </a:p>
        </p:txBody>
      </p:sp>
      <p:sp>
        <p:nvSpPr>
          <p:cNvPr id="124" name="Google Shape;124;p20"/>
          <p:cNvSpPr txBox="1"/>
          <p:nvPr>
            <p:ph idx="1" type="body"/>
          </p:nvPr>
        </p:nvSpPr>
        <p:spPr>
          <a:xfrm>
            <a:off x="817325" y="993475"/>
            <a:ext cx="7822500" cy="3394500"/>
          </a:xfrm>
          <a:prstGeom prst="rect">
            <a:avLst/>
          </a:prstGeom>
        </p:spPr>
        <p:txBody>
          <a:bodyPr anchorCtr="0" anchor="t" bIns="34275" lIns="68575" spcFirstLastPara="1" rIns="68575" wrap="square" tIns="34275">
            <a:noAutofit/>
          </a:bodyPr>
          <a:lstStyle/>
          <a:p>
            <a:pPr indent="-323850" lvl="0" marL="457200" rtl="0" algn="just">
              <a:lnSpc>
                <a:spcPct val="115000"/>
              </a:lnSpc>
              <a:spcBef>
                <a:spcPts val="1000"/>
              </a:spcBef>
              <a:spcAft>
                <a:spcPts val="0"/>
              </a:spcAft>
              <a:buSzPts val="1500"/>
              <a:buChar char="●"/>
            </a:pPr>
            <a:r>
              <a:rPr lang="en" sz="1500"/>
              <a:t>Sentiment analysis is the analysis of feelings in text, videos or images. Accurately, it may be a opinion of public.</a:t>
            </a:r>
            <a:endParaRPr sz="1500"/>
          </a:p>
          <a:p>
            <a:pPr indent="-323850" lvl="0" marL="457200" rtl="0" algn="just">
              <a:lnSpc>
                <a:spcPct val="115000"/>
              </a:lnSpc>
              <a:spcBef>
                <a:spcPts val="1000"/>
              </a:spcBef>
              <a:spcAft>
                <a:spcPts val="0"/>
              </a:spcAft>
              <a:buSzPts val="1500"/>
              <a:buChar char="●"/>
            </a:pPr>
            <a:r>
              <a:rPr lang="en" sz="1500"/>
              <a:t>Individuals connect with other individuals and to remain well aware with news and current occasions. Social media has become a stage to individuals to voice their suppositions. Of all social media twitter is platform were most users share their opinion on current affairs.</a:t>
            </a:r>
            <a:endParaRPr sz="1500"/>
          </a:p>
          <a:p>
            <a:pPr indent="-323850" lvl="0" marL="457200" rtl="0" algn="just">
              <a:lnSpc>
                <a:spcPct val="115000"/>
              </a:lnSpc>
              <a:spcBef>
                <a:spcPts val="1000"/>
              </a:spcBef>
              <a:spcAft>
                <a:spcPts val="0"/>
              </a:spcAft>
              <a:buSzPts val="1500"/>
              <a:buChar char="●"/>
            </a:pPr>
            <a:r>
              <a:rPr lang="en" sz="1500"/>
              <a:t>Emotion on social media have its wide effect on various industries. Twitter Sentiment Analysis is used in industries for:</a:t>
            </a:r>
            <a:endParaRPr sz="1500"/>
          </a:p>
          <a:p>
            <a:pPr indent="0" lvl="0" marL="914400" rtl="0" algn="just">
              <a:lnSpc>
                <a:spcPct val="115000"/>
              </a:lnSpc>
              <a:spcBef>
                <a:spcPts val="1000"/>
              </a:spcBef>
              <a:spcAft>
                <a:spcPts val="0"/>
              </a:spcAft>
              <a:buNone/>
            </a:pPr>
            <a:r>
              <a:rPr lang="en" sz="1500"/>
              <a:t>• Improving Customer Experience (CX) and digital marketing.</a:t>
            </a:r>
            <a:endParaRPr sz="1500"/>
          </a:p>
          <a:p>
            <a:pPr indent="0" lvl="0" marL="914400" rtl="0" algn="just">
              <a:lnSpc>
                <a:spcPct val="115000"/>
              </a:lnSpc>
              <a:spcBef>
                <a:spcPts val="1000"/>
              </a:spcBef>
              <a:spcAft>
                <a:spcPts val="0"/>
              </a:spcAft>
              <a:buNone/>
            </a:pPr>
            <a:r>
              <a:rPr lang="en" sz="1500"/>
              <a:t>• Monitor various sentiments in real-time and over-time.</a:t>
            </a:r>
            <a:endParaRPr sz="1500"/>
          </a:p>
          <a:p>
            <a:pPr indent="0" lvl="0" marL="914400" rtl="0" algn="just">
              <a:lnSpc>
                <a:spcPct val="115000"/>
              </a:lnSpc>
              <a:spcBef>
                <a:spcPts val="1000"/>
              </a:spcBef>
              <a:spcAft>
                <a:spcPts val="0"/>
              </a:spcAft>
              <a:buNone/>
            </a:pPr>
            <a:r>
              <a:rPr lang="en" sz="1500"/>
              <a:t>• Identifying fake news and automatically blocking/reporting them.</a:t>
            </a:r>
            <a:endParaRPr sz="1500"/>
          </a:p>
          <a:p>
            <a:pPr indent="0" lvl="0" marL="457200" rtl="0" algn="just">
              <a:lnSpc>
                <a:spcPct val="115000"/>
              </a:lnSpc>
              <a:spcBef>
                <a:spcPts val="0"/>
              </a:spcBef>
              <a:spcAft>
                <a:spcPts val="0"/>
              </a:spcAft>
              <a:buNone/>
            </a:pPr>
            <a:r>
              <a:t/>
            </a:r>
            <a:endParaRPr sz="1800"/>
          </a:p>
        </p:txBody>
      </p:sp>
      <p:sp>
        <p:nvSpPr>
          <p:cNvPr id="125" name="Google Shape;125;p20"/>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6"/>
          <p:cNvSpPr txBox="1"/>
          <p:nvPr/>
        </p:nvSpPr>
        <p:spPr>
          <a:xfrm>
            <a:off x="594475" y="219700"/>
            <a:ext cx="8335800" cy="5373000"/>
          </a:xfrm>
          <a:prstGeom prst="rect">
            <a:avLst/>
          </a:prstGeom>
          <a:noFill/>
          <a:ln>
            <a:noFill/>
          </a:ln>
        </p:spPr>
        <p:txBody>
          <a:bodyPr anchorCtr="0" anchor="t" bIns="91425" lIns="91425" spcFirstLastPara="1" rIns="91425" wrap="square" tIns="91425">
            <a:spAutoFit/>
          </a:bodyPr>
          <a:lstStyle/>
          <a:p>
            <a:pPr indent="0" lvl="0" marL="63500" rtl="0" algn="just">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12. </a:t>
            </a:r>
            <a:r>
              <a:rPr lang="en" sz="1200">
                <a:solidFill>
                  <a:schemeClr val="dk1"/>
                </a:solidFill>
                <a:latin typeface="Times New Roman"/>
                <a:ea typeface="Times New Roman"/>
                <a:cs typeface="Times New Roman"/>
                <a:sym typeface="Times New Roman"/>
              </a:rPr>
              <a:t>A Pak and P. Paaroubek, “Twitter as a Corpus for Sentiment Analysis and Opinion Mining”, In Proceedings of the Seventh Conference on International Language Resources and Evaluation, 2010. </a:t>
            </a:r>
            <a:endParaRPr sz="1200">
              <a:solidFill>
                <a:schemeClr val="dk1"/>
              </a:solidFill>
              <a:latin typeface="Times New Roman"/>
              <a:ea typeface="Times New Roman"/>
              <a:cs typeface="Times New Roman"/>
              <a:sym typeface="Times New Roman"/>
            </a:endParaRPr>
          </a:p>
          <a:p>
            <a:pPr indent="0" lvl="0" marL="63500" rtl="0" algn="just">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13. </a:t>
            </a:r>
            <a:r>
              <a:rPr lang="en" sz="1200">
                <a:solidFill>
                  <a:schemeClr val="dk1"/>
                </a:solidFill>
                <a:latin typeface="Times New Roman"/>
                <a:ea typeface="Times New Roman"/>
                <a:cs typeface="Times New Roman"/>
                <a:sym typeface="Times New Roman"/>
              </a:rPr>
              <a:t>R Parikh and M Movassate, “Sentiment Analysis of User Generated Twitter Updates using Various Classification Techniques” CS224N Final Report, 2009. </a:t>
            </a:r>
            <a:endParaRPr sz="1200">
              <a:solidFill>
                <a:schemeClr val="dk1"/>
              </a:solidFill>
              <a:latin typeface="Times New Roman"/>
              <a:ea typeface="Times New Roman"/>
              <a:cs typeface="Times New Roman"/>
              <a:sym typeface="Times New Roman"/>
            </a:endParaRPr>
          </a:p>
          <a:p>
            <a:pPr indent="-292100" lvl="0" marL="35560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14. Lokesh Mandloi and Ruchi Patel, “Twitter Sentiment Analysis using Machine LearningMethods”, In Proceedings of2020International Conference for Emerging Technology (INCET), IEEE, August 2020.</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 15.https://scikitlearn.org/stable/modules/generated/sklearn.tree.DecisionTreeClassifier.ht ml.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700"/>
              </a:spcBef>
              <a:spcAft>
                <a:spcPts val="0"/>
              </a:spcAft>
              <a:buNone/>
            </a:pPr>
            <a:r>
              <a:rPr lang="en" sz="1200">
                <a:solidFill>
                  <a:schemeClr val="dk1"/>
                </a:solidFill>
                <a:latin typeface="Times New Roman"/>
                <a:ea typeface="Times New Roman"/>
                <a:cs typeface="Times New Roman"/>
                <a:sym typeface="Times New Roman"/>
              </a:rPr>
              <a:t> 16.https://scikitlearn.org/stable/modules/generated/sklearn.neighbors.KNeighborsClassifi er.html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700"/>
              </a:spcBef>
              <a:spcAft>
                <a:spcPts val="0"/>
              </a:spcAft>
              <a:buNone/>
            </a:pPr>
            <a:r>
              <a:rPr lang="en" sz="1200">
                <a:solidFill>
                  <a:schemeClr val="dk1"/>
                </a:solidFill>
                <a:latin typeface="Times New Roman"/>
                <a:ea typeface="Times New Roman"/>
                <a:cs typeface="Times New Roman"/>
                <a:sym typeface="Times New Roman"/>
              </a:rPr>
              <a:t> 17.https://scikitlearn.org/stable/modules/generated/sklearn.ensemble.RandomForestClassi fier.html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700"/>
              </a:spcBef>
              <a:spcAft>
                <a:spcPts val="0"/>
              </a:spcAft>
              <a:buNone/>
            </a:pPr>
            <a:r>
              <a:rPr lang="en" sz="1200">
                <a:solidFill>
                  <a:schemeClr val="dk1"/>
                </a:solidFill>
                <a:latin typeface="Times New Roman"/>
                <a:ea typeface="Times New Roman"/>
                <a:cs typeface="Times New Roman"/>
                <a:sym typeface="Times New Roman"/>
              </a:rPr>
              <a:t> 18.https://scikitlearn.org/stable/modules/generated/sklearn.linear_model.LogisticRegressi on.html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 19.https://www.tutorialspoint.com/python_text_processing/python_tokenization.html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 20.https://www.tutorialspoint.com/python_data_science/python_stemming_and_lemmatiz ation.html</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700"/>
              </a:spcBef>
              <a:spcAft>
                <a:spcPts val="0"/>
              </a:spcAft>
              <a:buNone/>
            </a:pPr>
            <a:r>
              <a:t/>
            </a:r>
            <a:endParaRPr sz="1100">
              <a:solidFill>
                <a:schemeClr val="dk1"/>
              </a:solidFill>
            </a:endParaRPr>
          </a:p>
          <a:p>
            <a:pPr indent="0" lvl="0" marL="63500" rtl="0" algn="just">
              <a:lnSpc>
                <a:spcPct val="115000"/>
              </a:lnSpc>
              <a:spcBef>
                <a:spcPts val="1700"/>
              </a:spcBef>
              <a:spcAft>
                <a:spcPts val="0"/>
              </a:spcAft>
              <a:buNone/>
            </a:pPr>
            <a:r>
              <a:t/>
            </a:r>
            <a:endParaRPr sz="1100">
              <a:solidFill>
                <a:schemeClr val="dk1"/>
              </a:solidFill>
            </a:endParaRPr>
          </a:p>
          <a:p>
            <a:pPr indent="0" lvl="0" marL="63500" rtl="0" algn="just">
              <a:lnSpc>
                <a:spcPct val="115000"/>
              </a:lnSpc>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
        <p:nvSpPr>
          <p:cNvPr id="391" name="Google Shape;391;p56"/>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7"/>
          <p:cNvSpPr txBox="1"/>
          <p:nvPr/>
        </p:nvSpPr>
        <p:spPr>
          <a:xfrm>
            <a:off x="2972375" y="1835100"/>
            <a:ext cx="3000000" cy="6558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3400">
                <a:solidFill>
                  <a:srgbClr val="C00000"/>
                </a:solidFill>
                <a:latin typeface="Times New Roman"/>
                <a:ea typeface="Times New Roman"/>
                <a:cs typeface="Times New Roman"/>
                <a:sym typeface="Times New Roman"/>
              </a:rPr>
              <a:t>Thank You</a:t>
            </a:r>
            <a:endParaRPr/>
          </a:p>
        </p:txBody>
      </p:sp>
      <p:sp>
        <p:nvSpPr>
          <p:cNvPr id="397" name="Google Shape;397;p57"/>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817325" y="1084950"/>
            <a:ext cx="7822500" cy="3303300"/>
          </a:xfrm>
          <a:prstGeom prst="rect">
            <a:avLst/>
          </a:prstGeom>
        </p:spPr>
        <p:txBody>
          <a:bodyPr anchorCtr="0" anchor="t" bIns="34275" lIns="68575" spcFirstLastPara="1" rIns="68575" wrap="square" tIns="34275">
            <a:noAutofit/>
          </a:bodyPr>
          <a:lstStyle/>
          <a:p>
            <a:pPr indent="-323850" lvl="0" marL="457200" rtl="0" algn="just">
              <a:lnSpc>
                <a:spcPct val="95000"/>
              </a:lnSpc>
              <a:spcBef>
                <a:spcPts val="1400"/>
              </a:spcBef>
              <a:spcAft>
                <a:spcPts val="0"/>
              </a:spcAft>
              <a:buSzPts val="1500"/>
              <a:buFont typeface="Times New Roman"/>
              <a:buChar char="●"/>
            </a:pPr>
            <a:r>
              <a:rPr lang="en" sz="1500"/>
              <a:t>Understanding people’s emotions is essential since users are able to express their thoughts and feelings more openly than ever before. By analyzing tweets various predictions can be made.</a:t>
            </a:r>
            <a:endParaRPr sz="1500"/>
          </a:p>
          <a:p>
            <a:pPr indent="-323850" lvl="0" marL="457200" rtl="0" algn="just">
              <a:lnSpc>
                <a:spcPct val="95000"/>
              </a:lnSpc>
              <a:spcBef>
                <a:spcPts val="1000"/>
              </a:spcBef>
              <a:spcAft>
                <a:spcPts val="200"/>
              </a:spcAft>
              <a:buSzPts val="1500"/>
              <a:buChar char="●"/>
            </a:pPr>
            <a:r>
              <a:rPr lang="en" sz="1500"/>
              <a:t>In this project we have classified tweets from twitter into ‘positive’ or ‘negative’ sentiment by building different machine learning model to understand the emotions of people towards ‘Donald Trump’ and ‘Joe Biden’ for US Elections 2020.</a:t>
            </a:r>
            <a:endParaRPr sz="1500"/>
          </a:p>
        </p:txBody>
      </p:sp>
      <p:sp>
        <p:nvSpPr>
          <p:cNvPr id="131" name="Google Shape;131;p21"/>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132" name="Google Shape;132;p21"/>
          <p:cNvSpPr txBox="1"/>
          <p:nvPr/>
        </p:nvSpPr>
        <p:spPr>
          <a:xfrm>
            <a:off x="944325" y="200925"/>
            <a:ext cx="7571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930B0B"/>
                </a:solidFill>
                <a:latin typeface="Times New Roman"/>
                <a:ea typeface="Times New Roman"/>
                <a:cs typeface="Times New Roman"/>
                <a:sym typeface="Times New Roman"/>
              </a:rPr>
              <a:t>Continued...</a:t>
            </a:r>
            <a:endParaRPr b="1" sz="3000">
              <a:solidFill>
                <a:srgbClr val="930B0B"/>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138" name="Google Shape;138;p22"/>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b="1" lang="en"/>
              <a:t>Literature Survey</a:t>
            </a:r>
            <a:endParaRPr/>
          </a:p>
        </p:txBody>
      </p:sp>
      <p:sp>
        <p:nvSpPr>
          <p:cNvPr id="139" name="Google Shape;139;p22"/>
          <p:cNvSpPr txBox="1"/>
          <p:nvPr>
            <p:ph idx="1" type="body"/>
          </p:nvPr>
        </p:nvSpPr>
        <p:spPr>
          <a:xfrm>
            <a:off x="723475" y="993475"/>
            <a:ext cx="7916400" cy="3394500"/>
          </a:xfrm>
          <a:prstGeom prst="rect">
            <a:avLst/>
          </a:prstGeom>
        </p:spPr>
        <p:txBody>
          <a:bodyPr anchorCtr="0" anchor="t" bIns="34275" lIns="68575" spcFirstLastPara="1" rIns="68575" wrap="square" tIns="34275">
            <a:noAutofit/>
          </a:bodyPr>
          <a:lstStyle/>
          <a:p>
            <a:pPr indent="-342900" lvl="0" marL="457200" rtl="0" algn="just">
              <a:lnSpc>
                <a:spcPct val="115000"/>
              </a:lnSpc>
              <a:spcBef>
                <a:spcPts val="1200"/>
              </a:spcBef>
              <a:spcAft>
                <a:spcPts val="0"/>
              </a:spcAft>
              <a:buSzPts val="1800"/>
              <a:buChar char="➔"/>
            </a:pPr>
            <a:r>
              <a:rPr lang="en" sz="1800"/>
              <a:t>“</a:t>
            </a:r>
            <a:r>
              <a:rPr i="1" lang="en" sz="1800"/>
              <a:t>Twitter as a Corpus for Sentiment Analysis and Opinion Mining</a:t>
            </a:r>
            <a:r>
              <a:rPr lang="en" sz="1800"/>
              <a:t>” by A Pak and P. Paaroubek, In Proceedings of the Seventh Conference on International Language Resources and Evaluation, 2010. </a:t>
            </a:r>
            <a:endParaRPr sz="1800"/>
          </a:p>
          <a:p>
            <a:pPr indent="0" lvl="0" marL="457200" rtl="0" algn="just">
              <a:lnSpc>
                <a:spcPct val="115000"/>
              </a:lnSpc>
              <a:spcBef>
                <a:spcPts val="1200"/>
              </a:spcBef>
              <a:spcAft>
                <a:spcPts val="0"/>
              </a:spcAft>
              <a:buNone/>
            </a:pPr>
            <a:r>
              <a:t/>
            </a:r>
            <a:endParaRPr sz="1800"/>
          </a:p>
          <a:p>
            <a:pPr indent="-330200" lvl="0" marL="457200" rtl="0" algn="just">
              <a:lnSpc>
                <a:spcPct val="115000"/>
              </a:lnSpc>
              <a:spcBef>
                <a:spcPts val="1200"/>
              </a:spcBef>
              <a:spcAft>
                <a:spcPts val="0"/>
              </a:spcAft>
              <a:buSzPts val="1600"/>
              <a:buChar char="❖"/>
            </a:pPr>
            <a:r>
              <a:rPr lang="en" sz="1600"/>
              <a:t>Created Twitter Corpus using Twitter Api to gather data.</a:t>
            </a:r>
            <a:endParaRPr sz="1600"/>
          </a:p>
          <a:p>
            <a:pPr indent="-330200" lvl="0" marL="457200" rtl="0" algn="just">
              <a:lnSpc>
                <a:spcPct val="115000"/>
              </a:lnSpc>
              <a:spcBef>
                <a:spcPts val="0"/>
              </a:spcBef>
              <a:spcAft>
                <a:spcPts val="0"/>
              </a:spcAft>
              <a:buSzPts val="1600"/>
              <a:buChar char="❖"/>
            </a:pPr>
            <a:r>
              <a:rPr lang="en" sz="1600"/>
              <a:t>Naive Bayes Classifier along with features like Ngram, POs was used to classify tweets.</a:t>
            </a:r>
            <a:endParaRPr sz="1600"/>
          </a:p>
          <a:p>
            <a:pPr indent="-330200" lvl="0" marL="457200" rtl="0" algn="just">
              <a:lnSpc>
                <a:spcPct val="115000"/>
              </a:lnSpc>
              <a:spcBef>
                <a:spcPts val="0"/>
              </a:spcBef>
              <a:spcAft>
                <a:spcPts val="0"/>
              </a:spcAft>
              <a:buSzPts val="1600"/>
              <a:buChar char="❖"/>
            </a:pPr>
            <a:r>
              <a:rPr lang="en" sz="1600"/>
              <a:t>Model did not achieve better accuracy as the trained data contained tweets that only includes emojis</a:t>
            </a:r>
            <a:endParaRPr sz="1600"/>
          </a:p>
          <a:p>
            <a:pPr indent="0" lvl="0" marL="914400" rtl="0" algn="just">
              <a:lnSpc>
                <a:spcPct val="115000"/>
              </a:lnSpc>
              <a:spcBef>
                <a:spcPts val="1900"/>
              </a:spcBef>
              <a:spcAft>
                <a:spcPts val="19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None/>
            </a:pPr>
            <a:r>
              <a:rPr b="1" lang="en"/>
              <a:t>Literature Survey</a:t>
            </a:r>
            <a:endParaRPr b="1"/>
          </a:p>
        </p:txBody>
      </p:sp>
      <p:sp>
        <p:nvSpPr>
          <p:cNvPr id="145" name="Google Shape;145;p23"/>
          <p:cNvSpPr txBox="1"/>
          <p:nvPr>
            <p:ph idx="1" type="body"/>
          </p:nvPr>
        </p:nvSpPr>
        <p:spPr>
          <a:xfrm>
            <a:off x="817325" y="993475"/>
            <a:ext cx="7822500" cy="3394500"/>
          </a:xfrm>
          <a:prstGeom prst="rect">
            <a:avLst/>
          </a:prstGeom>
        </p:spPr>
        <p:txBody>
          <a:bodyPr anchorCtr="0" anchor="t" bIns="34275" lIns="68575" spcFirstLastPara="1" rIns="68575" wrap="square" tIns="34275">
            <a:noAutofit/>
          </a:bodyPr>
          <a:lstStyle/>
          <a:p>
            <a:pPr indent="-342900" lvl="0" marL="457200" rtl="0" algn="just">
              <a:lnSpc>
                <a:spcPct val="115000"/>
              </a:lnSpc>
              <a:spcBef>
                <a:spcPts val="1200"/>
              </a:spcBef>
              <a:spcAft>
                <a:spcPts val="0"/>
              </a:spcAft>
              <a:buSzPts val="1800"/>
              <a:buChar char="➔"/>
            </a:pPr>
            <a:r>
              <a:rPr lang="en" sz="1800"/>
              <a:t>”</a:t>
            </a:r>
            <a:r>
              <a:rPr i="1" lang="en" sz="1800"/>
              <a:t>Opinion Mining on Social Media Data</a:t>
            </a:r>
            <a:r>
              <a:rPr lang="en" sz="1800"/>
              <a:t>” by Po-Wei Liang, Bi-Ru Dai, IEEE 14</a:t>
            </a:r>
            <a:r>
              <a:rPr baseline="30000" lang="en" sz="1800"/>
              <a:t>th</a:t>
            </a:r>
            <a:r>
              <a:rPr lang="en" sz="1800"/>
              <a:t> International Conference on Mobile Data Management Milan, Italy, June 3-6, 2013, ISBN:978-494673-6068-5. </a:t>
            </a:r>
            <a:endParaRPr sz="1800"/>
          </a:p>
          <a:p>
            <a:pPr indent="0" lvl="0" marL="457200" rtl="0" algn="just">
              <a:lnSpc>
                <a:spcPct val="115000"/>
              </a:lnSpc>
              <a:spcBef>
                <a:spcPts val="1900"/>
              </a:spcBef>
              <a:spcAft>
                <a:spcPts val="0"/>
              </a:spcAft>
              <a:buNone/>
            </a:pPr>
            <a:r>
              <a:t/>
            </a:r>
            <a:endParaRPr sz="1700"/>
          </a:p>
          <a:p>
            <a:pPr indent="-330200" lvl="0" marL="457200" rtl="0" algn="just">
              <a:lnSpc>
                <a:spcPct val="115000"/>
              </a:lnSpc>
              <a:spcBef>
                <a:spcPts val="1900"/>
              </a:spcBef>
              <a:spcAft>
                <a:spcPts val="0"/>
              </a:spcAft>
              <a:buSzPts val="1600"/>
              <a:buChar char="❖"/>
            </a:pPr>
            <a:r>
              <a:rPr lang="en" sz="1600"/>
              <a:t>Real life data was extracted from twitter in the form of hashtags.</a:t>
            </a:r>
            <a:endParaRPr sz="1600"/>
          </a:p>
          <a:p>
            <a:pPr indent="-330200" lvl="0" marL="457200" rtl="0" algn="just">
              <a:lnSpc>
                <a:spcPct val="115000"/>
              </a:lnSpc>
              <a:spcBef>
                <a:spcPts val="0"/>
              </a:spcBef>
              <a:spcAft>
                <a:spcPts val="0"/>
              </a:spcAft>
              <a:buSzPts val="1600"/>
              <a:buChar char="❖"/>
            </a:pPr>
            <a:r>
              <a:rPr lang="en" sz="1600"/>
              <a:t>Preprocessing of data was done using Stemming and Tokenization.</a:t>
            </a:r>
            <a:endParaRPr sz="1600"/>
          </a:p>
          <a:p>
            <a:pPr indent="-330200" lvl="0" marL="457200" rtl="0" algn="just">
              <a:lnSpc>
                <a:spcPct val="115000"/>
              </a:lnSpc>
              <a:spcBef>
                <a:spcPts val="0"/>
              </a:spcBef>
              <a:spcAft>
                <a:spcPts val="0"/>
              </a:spcAft>
              <a:buSzPts val="1600"/>
              <a:buChar char="❖"/>
            </a:pPr>
            <a:r>
              <a:rPr lang="en" sz="1600"/>
              <a:t>Naive Bayes Classifier was used to classify sentiments</a:t>
            </a:r>
            <a:endParaRPr sz="1600"/>
          </a:p>
          <a:p>
            <a:pPr indent="-330200" lvl="0" marL="457200" rtl="0" algn="just">
              <a:lnSpc>
                <a:spcPct val="115000"/>
              </a:lnSpc>
              <a:spcBef>
                <a:spcPts val="0"/>
              </a:spcBef>
              <a:spcAft>
                <a:spcPts val="0"/>
              </a:spcAft>
              <a:buSzPts val="1600"/>
              <a:buChar char="❖"/>
            </a:pPr>
            <a:r>
              <a:rPr lang="en" sz="1600"/>
              <a:t>Visualization was done using histogram and pie charts.</a:t>
            </a:r>
            <a:endParaRPr sz="1600"/>
          </a:p>
        </p:txBody>
      </p:sp>
      <p:sp>
        <p:nvSpPr>
          <p:cNvPr id="146" name="Google Shape;146;p23"/>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152" name="Google Shape;152;p24"/>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b="1" lang="en"/>
              <a:t>Literature Survey</a:t>
            </a:r>
            <a:endParaRPr/>
          </a:p>
        </p:txBody>
      </p:sp>
      <p:sp>
        <p:nvSpPr>
          <p:cNvPr id="153" name="Google Shape;153;p24"/>
          <p:cNvSpPr txBox="1"/>
          <p:nvPr>
            <p:ph idx="1" type="body"/>
          </p:nvPr>
        </p:nvSpPr>
        <p:spPr>
          <a:xfrm>
            <a:off x="734775" y="872925"/>
            <a:ext cx="7905000" cy="3568500"/>
          </a:xfrm>
          <a:prstGeom prst="rect">
            <a:avLst/>
          </a:prstGeom>
        </p:spPr>
        <p:txBody>
          <a:bodyPr anchorCtr="0" anchor="t" bIns="34275" lIns="68575" spcFirstLastPara="1" rIns="68575" wrap="square" tIns="34275">
            <a:noAutofit/>
          </a:bodyPr>
          <a:lstStyle/>
          <a:p>
            <a:pPr indent="-342900" lvl="0" marL="457200" marR="304800" rtl="0" algn="just">
              <a:lnSpc>
                <a:spcPct val="115000"/>
              </a:lnSpc>
              <a:spcBef>
                <a:spcPts val="0"/>
              </a:spcBef>
              <a:spcAft>
                <a:spcPts val="0"/>
              </a:spcAft>
              <a:buSzPts val="1800"/>
              <a:buChar char="➔"/>
            </a:pPr>
            <a:r>
              <a:rPr lang="en" sz="1800"/>
              <a:t>”</a:t>
            </a:r>
            <a:r>
              <a:rPr i="1" lang="en" sz="1800"/>
              <a:t>Comparison Research on Text Pre Processing Methods on Twitter Sentiment Analysis</a:t>
            </a:r>
            <a:r>
              <a:rPr lang="en" sz="1800"/>
              <a:t>” by Zhao Jianqiang and Gui Xiaolin, In IEEE Research Journal., 22 February 2017, DOI: 1109/ACCESS.2017.2672677. </a:t>
            </a:r>
            <a:endParaRPr sz="1800"/>
          </a:p>
          <a:p>
            <a:pPr indent="0" lvl="0" marL="457200" marR="304800" rtl="0" algn="just">
              <a:lnSpc>
                <a:spcPct val="115000"/>
              </a:lnSpc>
              <a:spcBef>
                <a:spcPts val="1800"/>
              </a:spcBef>
              <a:spcAft>
                <a:spcPts val="0"/>
              </a:spcAft>
              <a:buNone/>
            </a:pPr>
            <a:r>
              <a:t/>
            </a:r>
            <a:endParaRPr sz="1800"/>
          </a:p>
          <a:p>
            <a:pPr indent="-317500" lvl="0" marL="457200" rtl="0" algn="just">
              <a:lnSpc>
                <a:spcPct val="115000"/>
              </a:lnSpc>
              <a:spcBef>
                <a:spcPts val="1800"/>
              </a:spcBef>
              <a:spcAft>
                <a:spcPts val="0"/>
              </a:spcAft>
              <a:buSzPts val="1400"/>
              <a:buChar char="❖"/>
            </a:pPr>
            <a:r>
              <a:rPr lang="en" sz="1400"/>
              <a:t>Preprocessing methods- </a:t>
            </a:r>
            <a:r>
              <a:rPr lang="en" sz="1400">
                <a:solidFill>
                  <a:srgbClr val="333333"/>
                </a:solidFill>
                <a:highlight>
                  <a:srgbClr val="FFFFFF"/>
                </a:highlight>
              </a:rPr>
              <a:t>Replacing negative mentions, Removing URL links in the corpus, Reverting words that contain repeated letters to their original English form, Removing numbers, Removing stop words, Expanding acronyms to their original words by using an acronym dictionary</a:t>
            </a:r>
            <a:endParaRPr sz="1400">
              <a:solidFill>
                <a:srgbClr val="333333"/>
              </a:solidFill>
              <a:highlight>
                <a:srgbClr val="FFFFFF"/>
              </a:highlight>
            </a:endParaRPr>
          </a:p>
          <a:p>
            <a:pPr indent="-317500" lvl="0" marL="457200" rtl="0" algn="just">
              <a:lnSpc>
                <a:spcPct val="115000"/>
              </a:lnSpc>
              <a:spcBef>
                <a:spcPts val="0"/>
              </a:spcBef>
              <a:spcAft>
                <a:spcPts val="0"/>
              </a:spcAft>
              <a:buClr>
                <a:srgbClr val="333333"/>
              </a:buClr>
              <a:buSzPts val="1400"/>
              <a:buChar char="❖"/>
            </a:pPr>
            <a:r>
              <a:rPr lang="en" sz="1400">
                <a:solidFill>
                  <a:srgbClr val="333333"/>
                </a:solidFill>
                <a:highlight>
                  <a:srgbClr val="FFFFFF"/>
                </a:highlight>
              </a:rPr>
              <a:t>ML algorithms like SVM, Naive Bayes, Logistic Regression, Random Forest were used to classify tweets.</a:t>
            </a:r>
            <a:endParaRPr sz="1400">
              <a:solidFill>
                <a:srgbClr val="333333"/>
              </a:solidFill>
              <a:highlight>
                <a:srgbClr val="FFFFFF"/>
              </a:highlight>
            </a:endParaRPr>
          </a:p>
          <a:p>
            <a:pPr indent="-317500" lvl="0" marL="457200" rtl="0" algn="just">
              <a:lnSpc>
                <a:spcPct val="115000"/>
              </a:lnSpc>
              <a:spcBef>
                <a:spcPts val="0"/>
              </a:spcBef>
              <a:spcAft>
                <a:spcPts val="0"/>
              </a:spcAft>
              <a:buClr>
                <a:srgbClr val="333333"/>
              </a:buClr>
              <a:buSzPts val="1400"/>
              <a:buChar char="❖"/>
            </a:pPr>
            <a:r>
              <a:rPr lang="en" sz="1400">
                <a:solidFill>
                  <a:srgbClr val="333333"/>
                </a:solidFill>
                <a:highlight>
                  <a:srgbClr val="FFFFFF"/>
                </a:highlight>
              </a:rPr>
              <a:t>Precision and F1 score was improved with preprocessing techniques</a:t>
            </a:r>
            <a:endParaRPr sz="1400">
              <a:solidFill>
                <a:srgbClr val="333333"/>
              </a:solidFill>
              <a:highlight>
                <a:srgbClr val="FFFFFF"/>
              </a:highlight>
            </a:endParaRPr>
          </a:p>
          <a:p>
            <a:pPr indent="-317500" lvl="0" marL="457200" rtl="0" algn="just">
              <a:lnSpc>
                <a:spcPct val="115000"/>
              </a:lnSpc>
              <a:spcBef>
                <a:spcPts val="0"/>
              </a:spcBef>
              <a:spcAft>
                <a:spcPts val="0"/>
              </a:spcAft>
              <a:buClr>
                <a:srgbClr val="333333"/>
              </a:buClr>
              <a:buSzPts val="1400"/>
              <a:buChar char="❖"/>
            </a:pPr>
            <a:r>
              <a:rPr lang="en" sz="1400">
                <a:solidFill>
                  <a:srgbClr val="333333"/>
                </a:solidFill>
                <a:highlight>
                  <a:srgbClr val="FFFFFF"/>
                </a:highlight>
              </a:rPr>
              <a:t>Naive Bayes and Random Forest classifier are sensitive to preprocessing techniques.</a:t>
            </a:r>
            <a:endParaRPr sz="1400">
              <a:solidFill>
                <a:srgbClr val="333333"/>
              </a:solidFill>
              <a:highlight>
                <a:srgbClr val="FFFFFF"/>
              </a:highlight>
            </a:endParaRPr>
          </a:p>
          <a:p>
            <a:pPr indent="0" lvl="0" marL="914400" rtl="0" algn="just">
              <a:lnSpc>
                <a:spcPct val="115000"/>
              </a:lnSpc>
              <a:spcBef>
                <a:spcPts val="1900"/>
              </a:spcBef>
              <a:spcAft>
                <a:spcPts val="1900"/>
              </a:spcAft>
              <a:buNone/>
            </a:pPr>
            <a:r>
              <a:t/>
            </a:r>
            <a:endParaRPr sz="1150">
              <a:solidFill>
                <a:srgbClr val="333333"/>
              </a:solidFill>
              <a:highlight>
                <a:srgbClr val="FFFFFF"/>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2" type="sldNum"/>
          </p:nvPr>
        </p:nvSpPr>
        <p:spPr>
          <a:xfrm>
            <a:off x="6457950" y="4767263"/>
            <a:ext cx="2057400" cy="2739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159" name="Google Shape;159;p25"/>
          <p:cNvSpPr txBox="1"/>
          <p:nvPr>
            <p:ph type="title"/>
          </p:nvPr>
        </p:nvSpPr>
        <p:spPr>
          <a:xfrm>
            <a:off x="817323" y="161112"/>
            <a:ext cx="7402800" cy="6561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b="1" lang="en"/>
              <a:t>Literature Survey</a:t>
            </a:r>
            <a:endParaRPr/>
          </a:p>
        </p:txBody>
      </p:sp>
      <p:sp>
        <p:nvSpPr>
          <p:cNvPr id="160" name="Google Shape;160;p25"/>
          <p:cNvSpPr txBox="1"/>
          <p:nvPr>
            <p:ph idx="1" type="body"/>
          </p:nvPr>
        </p:nvSpPr>
        <p:spPr>
          <a:xfrm>
            <a:off x="678275" y="993475"/>
            <a:ext cx="7961700" cy="3394500"/>
          </a:xfrm>
          <a:prstGeom prst="rect">
            <a:avLst/>
          </a:prstGeom>
        </p:spPr>
        <p:txBody>
          <a:bodyPr anchorCtr="0" anchor="t" bIns="34275" lIns="68575" spcFirstLastPara="1" rIns="68575" wrap="square" tIns="34275">
            <a:noAutofit/>
          </a:bodyPr>
          <a:lstStyle/>
          <a:p>
            <a:pPr indent="-330200" lvl="0" marL="457200" rtl="0" algn="l">
              <a:lnSpc>
                <a:spcPct val="120000"/>
              </a:lnSpc>
              <a:spcBef>
                <a:spcPts val="0"/>
              </a:spcBef>
              <a:spcAft>
                <a:spcPts val="0"/>
              </a:spcAft>
              <a:buSzPts val="1600"/>
              <a:buFont typeface="Times New Roman"/>
              <a:buChar char="➔"/>
            </a:pPr>
            <a:r>
              <a:rPr lang="en" sz="1800">
                <a:highlight>
                  <a:srgbClr val="FFFFFF"/>
                </a:highlight>
              </a:rPr>
              <a:t>USA Nov.2020 Election. Tweets (with Sentiment and Party Name Labels) Dataset by Ibrahim sabuncu- Kaggle</a:t>
            </a:r>
            <a:endParaRPr sz="1800">
              <a:highlight>
                <a:srgbClr val="FFFFFF"/>
              </a:highlight>
            </a:endParaRPr>
          </a:p>
          <a:p>
            <a:pPr indent="0" lvl="0" marL="457200" rtl="0" algn="l">
              <a:lnSpc>
                <a:spcPct val="120000"/>
              </a:lnSpc>
              <a:spcBef>
                <a:spcPts val="0"/>
              </a:spcBef>
              <a:spcAft>
                <a:spcPts val="0"/>
              </a:spcAft>
              <a:buNone/>
            </a:pPr>
            <a:r>
              <a:t/>
            </a:r>
            <a:endParaRPr sz="2300">
              <a:solidFill>
                <a:srgbClr val="111111"/>
              </a:solidFill>
              <a:highlight>
                <a:srgbClr val="FFFFFF"/>
              </a:highlight>
            </a:endParaRPr>
          </a:p>
          <a:p>
            <a:pPr indent="-323850" lvl="0" marL="457200" rtl="0" algn="l">
              <a:spcBef>
                <a:spcPts val="800"/>
              </a:spcBef>
              <a:spcAft>
                <a:spcPts val="0"/>
              </a:spcAft>
              <a:buSzPts val="1500"/>
              <a:buChar char="❖"/>
            </a:pPr>
            <a:r>
              <a:rPr lang="en" sz="1500"/>
              <a:t>Only classification of tweets into positive and negative sentiments was done by him.</a:t>
            </a:r>
            <a:endParaRPr sz="1500"/>
          </a:p>
          <a:p>
            <a:pPr indent="-323850" lvl="0" marL="457200" rtl="0" algn="l">
              <a:spcBef>
                <a:spcPts val="0"/>
              </a:spcBef>
              <a:spcAft>
                <a:spcPts val="0"/>
              </a:spcAft>
              <a:buSzPts val="1500"/>
              <a:buChar char="❖"/>
            </a:pPr>
            <a:r>
              <a:rPr lang="en" sz="1500"/>
              <a:t>Classification was done using Vader Algorithm, textblob and nltk.</a:t>
            </a:r>
            <a:endParaRPr sz="1500"/>
          </a:p>
          <a:p>
            <a:pPr indent="-323850" lvl="0" marL="457200" rtl="0" algn="l">
              <a:spcBef>
                <a:spcPts val="0"/>
              </a:spcBef>
              <a:spcAft>
                <a:spcPts val="0"/>
              </a:spcAft>
              <a:buSzPts val="1500"/>
              <a:buChar char="❖"/>
            </a:pPr>
            <a:r>
              <a:rPr lang="en" sz="1500"/>
              <a:t>We have used different Machine Algorithms like Decision Tree, Logistic Regression, Random Forest, K Nearest Neighbour to classify tweets into positive and negative.</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