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04" r:id="rId2"/>
    <p:sldId id="276" r:id="rId3"/>
    <p:sldId id="309" r:id="rId4"/>
    <p:sldId id="310" r:id="rId5"/>
    <p:sldId id="286" r:id="rId6"/>
    <p:sldId id="288" r:id="rId7"/>
    <p:sldId id="289" r:id="rId8"/>
    <p:sldId id="290" r:id="rId9"/>
    <p:sldId id="291" r:id="rId10"/>
    <p:sldId id="293" r:id="rId11"/>
    <p:sldId id="295" r:id="rId12"/>
    <p:sldId id="297" r:id="rId13"/>
    <p:sldId id="308" r:id="rId14"/>
    <p:sldId id="303" r:id="rId15"/>
    <p:sldId id="302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75B0"/>
    <a:srgbClr val="00547E"/>
    <a:srgbClr val="0093DD"/>
    <a:srgbClr val="FFFFFF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 snapToGrid="0" showGuides="1">
      <p:cViewPr>
        <p:scale>
          <a:sx n="80" d="100"/>
          <a:sy n="80" d="100"/>
        </p:scale>
        <p:origin x="-864" y="-588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7/20/2016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11" descr="iStock_000008998403X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3300413"/>
            <a:ext cx="4124325" cy="3094037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10EBE1A-B6C4-4CB6-B7AD-8336AA8259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04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pic>
        <p:nvPicPr>
          <p:cNvPr id="5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8125"/>
            <a:ext cx="11239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  <p:sldLayoutId id="2147484275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eiert.com/en/indices/css-properties/" TargetMode="External"/><Relationship Id="rId2" Type="http://schemas.openxmlformats.org/officeDocument/2006/relationships/hyperlink" Target="http://caniuse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www.codecademy.com/en/tracks/web" TargetMode="External"/><Relationship Id="rId4" Type="http://schemas.openxmlformats.org/officeDocument/2006/relationships/hyperlink" Target="http://meiert.com/en/indices/html-element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demo_default.htm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>
          <a:xfrm>
            <a:off x="1658938" y="4813428"/>
            <a:ext cx="7257288" cy="5666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tabLst>
                <a:tab pos="1314450" algn="l"/>
              </a:tabLst>
            </a:pPr>
            <a:r>
              <a:rPr lang="en-US" altLang="en-US" dirty="0" smtClean="0"/>
              <a:t>CSS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endParaRPr lang="en-US" altLang="en-US" dirty="0" smtClean="0"/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1658938" y="5380038"/>
            <a:ext cx="5961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Authored by	</a:t>
            </a:r>
            <a:r>
              <a:rPr lang="en-US" altLang="en-US" dirty="0" smtClean="0">
                <a:solidFill>
                  <a:schemeClr val="bg1"/>
                </a:solidFill>
              </a:rPr>
              <a:t>: Rohit J</a:t>
            </a:r>
            <a:r>
              <a:rPr lang="en-US" altLang="en-US" dirty="0">
                <a:solidFill>
                  <a:schemeClr val="bg1"/>
                </a:solidFill>
              </a:rPr>
              <a:t>	Presented by	: Rohit J</a:t>
            </a:r>
          </a:p>
        </p:txBody>
      </p:sp>
    </p:spTree>
    <p:extLst>
      <p:ext uri="{BB962C8B-B14F-4D97-AF65-F5344CB8AC3E}">
        <p14:creationId xmlns:p14="http://schemas.microsoft.com/office/powerpoint/2010/main" val="152232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/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Working with Selectors</a:t>
            </a:r>
            <a:endParaRPr lang="en-US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1467861" y="1906588"/>
            <a:ext cx="6854102" cy="36115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The </a:t>
            </a: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most common 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selectors are: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i="1" dirty="0" smtClean="0">
                <a:latin typeface="Adobe Fan Heiti Std B" pitchFamily="34" charset="-128"/>
                <a:ea typeface="Adobe Fan Heiti Std B" pitchFamily="34" charset="-128"/>
              </a:rPr>
              <a:t>Type Selectors: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 Type selectors target elements by their element type.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i="1" dirty="0" smtClean="0">
                <a:latin typeface="Adobe Fan Heiti Std B" pitchFamily="34" charset="-128"/>
                <a:ea typeface="Adobe Fan Heiti Std B" pitchFamily="34" charset="-128"/>
              </a:rPr>
              <a:t>Class Selectors: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Class </a:t>
            </a: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selectors allow us to select an element based on the element’s class attribute value.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i="1" dirty="0">
                <a:latin typeface="Adobe Fan Heiti Std B" pitchFamily="34" charset="-128"/>
                <a:ea typeface="Adobe Fan Heiti Std B" pitchFamily="34" charset="-128"/>
              </a:rPr>
              <a:t>ID </a:t>
            </a:r>
            <a:r>
              <a:rPr lang="en-US" sz="1800" i="1" dirty="0" smtClean="0">
                <a:latin typeface="Adobe Fan Heiti Std B" pitchFamily="34" charset="-128"/>
                <a:ea typeface="Adobe Fan Heiti Std B" pitchFamily="34" charset="-128"/>
              </a:rPr>
              <a:t>Selectors :</a:t>
            </a:r>
            <a:r>
              <a:rPr lang="en-US" sz="1800" i="1" dirty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ID </a:t>
            </a: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selectors 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target </a:t>
            </a: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only one unique element at a 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time.</a:t>
            </a:r>
            <a:endParaRPr lang="en-US" sz="1800" dirty="0">
              <a:latin typeface="Adobe Fan Heiti Std B" pitchFamily="34" charset="-128"/>
              <a:ea typeface="Adobe Fan Heiti Std B" pitchFamily="34" charset="-128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555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/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Types of CSS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1467861" y="1906588"/>
            <a:ext cx="6854102" cy="36115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There are three types of CSS:</a:t>
            </a:r>
            <a:endParaRPr lang="en-US" sz="1800" dirty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i="1" dirty="0">
                <a:latin typeface="Adobe Fan Heiti Std B" pitchFamily="34" charset="-128"/>
                <a:ea typeface="Adobe Fan Heiti Std B" pitchFamily="34" charset="-128"/>
              </a:rPr>
              <a:t>Internal: </a:t>
            </a:r>
            <a:r>
              <a:rPr lang="en-US" sz="1800" i="1" dirty="0" smtClean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Internal styles </a:t>
            </a: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are also called 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“Embedded” Styles and are </a:t>
            </a: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embed 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in </a:t>
            </a: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the &lt;head&gt; section of a given web page.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i="1" dirty="0">
                <a:latin typeface="Adobe Fan Heiti Std B" pitchFamily="34" charset="-128"/>
                <a:ea typeface="Adobe Fan Heiti Std B" pitchFamily="34" charset="-128"/>
              </a:rPr>
              <a:t>External</a:t>
            </a:r>
            <a:r>
              <a:rPr lang="en-US" sz="1800" i="1" dirty="0" smtClean="0">
                <a:latin typeface="Adobe Fan Heiti Std B" pitchFamily="34" charset="-128"/>
                <a:ea typeface="Adobe Fan Heiti Std B" pitchFamily="34" charset="-128"/>
              </a:rPr>
              <a:t>: 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The 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external style sheet </a:t>
            </a: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is 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a </a:t>
            </a: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t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ext file </a:t>
            </a: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that is 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saved as </a:t>
            </a: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a .</a:t>
            </a:r>
            <a:r>
              <a:rPr lang="en-US" sz="1800" dirty="0" err="1">
                <a:latin typeface="Adobe Fan Heiti Std B" pitchFamily="34" charset="-128"/>
                <a:ea typeface="Adobe Fan Heiti Std B" pitchFamily="34" charset="-128"/>
              </a:rPr>
              <a:t>css</a:t>
            </a: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 file.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i="1" dirty="0">
                <a:latin typeface="Adobe Fan Heiti Std B" pitchFamily="34" charset="-128"/>
                <a:ea typeface="Adobe Fan Heiti Std B" pitchFamily="34" charset="-128"/>
              </a:rPr>
              <a:t>Inline :</a:t>
            </a: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 Inline </a:t>
            </a: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styles are placed directly inside an HTML element in the code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.</a:t>
            </a:r>
            <a:endParaRPr lang="en-US" sz="1800" dirty="0"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089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/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More about CSS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1467860" y="1906588"/>
            <a:ext cx="6863340" cy="380148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i="1" dirty="0" smtClean="0">
                <a:latin typeface="Adobe Fan Heiti Std B" pitchFamily="34" charset="-128"/>
                <a:ea typeface="Adobe Fan Heiti Std B" pitchFamily="34" charset="-128"/>
              </a:rPr>
              <a:t>Cascade:</a:t>
            </a:r>
            <a:r>
              <a:rPr lang="en-US" sz="1800" b="1" dirty="0" smtClean="0">
                <a:latin typeface="Adobe Fan Heiti Std B" pitchFamily="34" charset="-128"/>
                <a:ea typeface="Adobe Fan Heiti Std B" pitchFamily="34" charset="-128"/>
              </a:rPr>
              <a:t>  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In </a:t>
            </a: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CSS, all styles cascade from the top of a style sheet to the bottom, allowing different styles to be added or overwritten as the style sheet progresses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i="1" dirty="0" smtClean="0">
                <a:latin typeface="Adobe Fan Heiti Std B" pitchFamily="34" charset="-128"/>
                <a:ea typeface="Adobe Fan Heiti Std B" pitchFamily="34" charset="-128"/>
              </a:rPr>
              <a:t>Specificity: </a:t>
            </a:r>
            <a:r>
              <a:rPr lang="en-US" sz="1800" b="1" dirty="0" smtClean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Weight of selectors in CSS.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i="1" dirty="0">
                <a:latin typeface="Adobe Fan Heiti Std B" pitchFamily="34" charset="-128"/>
                <a:ea typeface="Adobe Fan Heiti Std B" pitchFamily="34" charset="-128"/>
              </a:rPr>
              <a:t>Combining </a:t>
            </a:r>
            <a:r>
              <a:rPr lang="en-US" sz="1800" i="1" dirty="0" smtClean="0">
                <a:latin typeface="Adobe Fan Heiti Std B" pitchFamily="34" charset="-128"/>
                <a:ea typeface="Adobe Fan Heiti Std B" pitchFamily="34" charset="-128"/>
              </a:rPr>
              <a:t>Selectors:  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Combining selectors to make it more specific to an element.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i="1" dirty="0">
                <a:latin typeface="Adobe Fan Heiti Std B" pitchFamily="34" charset="-128"/>
                <a:ea typeface="Adobe Fan Heiti Std B" pitchFamily="34" charset="-128"/>
              </a:rPr>
              <a:t>Layering Styles with Multiple </a:t>
            </a:r>
            <a:r>
              <a:rPr lang="en-US" sz="1800" i="1" dirty="0" smtClean="0">
                <a:latin typeface="Adobe Fan Heiti Std B" pitchFamily="34" charset="-128"/>
                <a:ea typeface="Adobe Fan Heiti Std B" pitchFamily="34" charset="-128"/>
              </a:rPr>
              <a:t>Classes:  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Sharing </a:t>
            </a: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similar styles from element to 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element and reduced the length of CSS.</a:t>
            </a:r>
            <a:endParaRPr lang="en-US" sz="1800" dirty="0"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996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/>
            <a:r>
              <a:rPr lang="en-US" altLang="en-US" dirty="0" smtClean="0">
                <a:latin typeface="Adobe Heiti Std R" pitchFamily="34" charset="-128"/>
                <a:ea typeface="Adobe Heiti Std R" pitchFamily="34" charset="-128"/>
              </a:rPr>
              <a:t>Important </a:t>
            </a:r>
            <a:r>
              <a:rPr lang="en-US" altLang="en-US" dirty="0">
                <a:latin typeface="Adobe Heiti Std R" pitchFamily="34" charset="-128"/>
                <a:ea typeface="Adobe Heiti Std R" pitchFamily="34" charset="-128"/>
              </a:rPr>
              <a:t>Links</a:t>
            </a: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latin typeface="Adobe Heiti Std R" pitchFamily="34" charset="-128"/>
                <a:ea typeface="Adobe Heiti Std R" pitchFamily="34" charset="-128"/>
              </a:rPr>
              <a:t>CSS </a:t>
            </a:r>
            <a:r>
              <a:rPr lang="en-US" dirty="0" smtClean="0">
                <a:latin typeface="Adobe Heiti Std R" pitchFamily="34" charset="-128"/>
                <a:ea typeface="Adobe Heiti Std R" pitchFamily="34" charset="-128"/>
              </a:rPr>
              <a:t>References: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://caniuse.com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://meiert.com/en/indices/css-properties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://meiert.com/en/indices/html-elements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www.codecademy.com/en/tracks/web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6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79998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/>
            <a:r>
              <a:rPr lang="en-US" dirty="0" smtClean="0"/>
              <a:t/>
            </a:r>
            <a:br>
              <a:rPr lang="en-US" dirty="0" smtClean="0"/>
            </a:b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71782" y="3389898"/>
            <a:ext cx="5597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dobe Fan Heiti Std B" pitchFamily="34" charset="-128"/>
                <a:ea typeface="Adobe Fan Heiti Std B" pitchFamily="34" charset="-128"/>
              </a:rPr>
              <a:t>&lt; /Thank you &gt;</a:t>
            </a:r>
            <a:endParaRPr lang="en-US" sz="5400" dirty="0"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49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6238" y="1722438"/>
            <a:ext cx="7269162" cy="4724400"/>
          </a:xfrm>
        </p:spPr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en-US" dirty="0" smtClean="0">
                <a:latin typeface="Adobe Fan Heiti Std B" pitchFamily="34" charset="-128"/>
                <a:ea typeface="Adobe Fan Heiti Std B" pitchFamily="34" charset="-128"/>
                <a:cs typeface="Arial" pitchFamily="34" charset="0"/>
              </a:rPr>
              <a:t>Introduction.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 smtClean="0">
                <a:latin typeface="Adobe Fan Heiti Std B" pitchFamily="34" charset="-128"/>
                <a:ea typeface="Adobe Fan Heiti Std B" pitchFamily="34" charset="-128"/>
                <a:cs typeface="Arial" pitchFamily="34" charset="0"/>
              </a:rPr>
              <a:t>Understanding </a:t>
            </a:r>
            <a:r>
              <a:rPr lang="en-US" dirty="0">
                <a:latin typeface="Adobe Fan Heiti Std B" pitchFamily="34" charset="-128"/>
                <a:ea typeface="Adobe Fan Heiti Std B" pitchFamily="34" charset="-128"/>
                <a:cs typeface="Arial" pitchFamily="34" charset="0"/>
              </a:rPr>
              <a:t>Common CSS </a:t>
            </a:r>
            <a:r>
              <a:rPr lang="en-US" dirty="0" smtClean="0">
                <a:latin typeface="Adobe Fan Heiti Std B" pitchFamily="34" charset="-128"/>
                <a:ea typeface="Adobe Fan Heiti Std B" pitchFamily="34" charset="-128"/>
                <a:cs typeface="Arial" pitchFamily="34" charset="0"/>
              </a:rPr>
              <a:t>Terms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 smtClean="0">
                <a:latin typeface="Adobe Fan Heiti Std B" pitchFamily="34" charset="-128"/>
                <a:ea typeface="Adobe Fan Heiti Std B" pitchFamily="34" charset="-128"/>
                <a:cs typeface="Arial" pitchFamily="34" charset="0"/>
              </a:rPr>
              <a:t>Working </a:t>
            </a:r>
            <a:r>
              <a:rPr lang="en-US" dirty="0">
                <a:latin typeface="Adobe Fan Heiti Std B" pitchFamily="34" charset="-128"/>
                <a:ea typeface="Adobe Fan Heiti Std B" pitchFamily="34" charset="-128"/>
                <a:cs typeface="Arial" pitchFamily="34" charset="0"/>
              </a:rPr>
              <a:t>with </a:t>
            </a:r>
            <a:r>
              <a:rPr lang="en-US" dirty="0" smtClean="0">
                <a:latin typeface="Adobe Fan Heiti Std B" pitchFamily="34" charset="-128"/>
                <a:ea typeface="Adobe Fan Heiti Std B" pitchFamily="34" charset="-128"/>
                <a:cs typeface="Arial" pitchFamily="34" charset="0"/>
              </a:rPr>
              <a:t>Selectors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>
                <a:latin typeface="Adobe Fan Heiti Std B" pitchFamily="34" charset="-128"/>
                <a:ea typeface="Adobe Fan Heiti Std B" pitchFamily="34" charset="-128"/>
                <a:cs typeface="Arial" pitchFamily="34" charset="0"/>
              </a:rPr>
              <a:t>Types of </a:t>
            </a:r>
            <a:r>
              <a:rPr lang="en-US" dirty="0" smtClean="0">
                <a:latin typeface="Adobe Fan Heiti Std B" pitchFamily="34" charset="-128"/>
                <a:ea typeface="Adobe Fan Heiti Std B" pitchFamily="34" charset="-128"/>
                <a:cs typeface="Arial" pitchFamily="34" charset="0"/>
              </a:rPr>
              <a:t>CSS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 smtClean="0">
                <a:latin typeface="Adobe Fan Heiti Std B" pitchFamily="34" charset="-128"/>
                <a:ea typeface="Adobe Fan Heiti Std B" pitchFamily="34" charset="-128"/>
                <a:cs typeface="Arial" pitchFamily="34" charset="0"/>
              </a:rPr>
              <a:t>More </a:t>
            </a:r>
            <a:r>
              <a:rPr lang="en-US" dirty="0">
                <a:latin typeface="Adobe Fan Heiti Std B" pitchFamily="34" charset="-128"/>
                <a:ea typeface="Adobe Fan Heiti Std B" pitchFamily="34" charset="-128"/>
                <a:cs typeface="Arial" pitchFamily="34" charset="0"/>
              </a:rPr>
              <a:t>about </a:t>
            </a:r>
            <a:r>
              <a:rPr lang="en-US" dirty="0" smtClean="0">
                <a:latin typeface="Adobe Fan Heiti Std B" pitchFamily="34" charset="-128"/>
                <a:ea typeface="Adobe Fan Heiti Std B" pitchFamily="34" charset="-128"/>
                <a:cs typeface="Arial" pitchFamily="34" charset="0"/>
              </a:rPr>
              <a:t>CSS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en-US" dirty="0">
                <a:latin typeface="Adobe Heiti Std R" pitchFamily="34" charset="-128"/>
                <a:ea typeface="Adobe Heiti Std R" pitchFamily="34" charset="-128"/>
              </a:rPr>
              <a:t>Important Links</a:t>
            </a:r>
            <a:endParaRPr lang="en-US" dirty="0" smtClean="0">
              <a:latin typeface="Adobe Fan Heiti Std B" pitchFamily="34" charset="-128"/>
              <a:ea typeface="Adobe Fan Heiti Std B" pitchFamily="34" charset="-128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+mj-lt"/>
              <a:cs typeface="Arial" pitchFamily="34" charset="0"/>
            </a:endParaRPr>
          </a:p>
          <a:p>
            <a:pPr marL="630238" lvl="1" indent="-173038" eaLnBrk="1" hangingPunct="1">
              <a:defRPr/>
            </a:pPr>
            <a:r>
              <a:rPr lang="en-US" dirty="0" smtClean="0"/>
              <a:t>																					</a:t>
            </a:r>
          </a:p>
          <a:p>
            <a:pPr marL="630238" lvl="1" indent="-173038"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7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 Heiti Std B" pitchFamily="34" charset="-128"/>
                <a:ea typeface="Adobe Fan Heiti Std B" pitchFamily="34" charset="-128"/>
                <a:cs typeface="Arial" pitchFamily="34" charset="0"/>
              </a:rPr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What is CSS?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latin typeface="Adobe Fan Heiti Std B" pitchFamily="34" charset="-128"/>
                <a:ea typeface="Adobe Fan Heiti Std B" pitchFamily="34" charset="-128"/>
                <a:cs typeface="Arial" pitchFamily="34" charset="0"/>
              </a:rPr>
              <a:t>CSS stands for Cascading Style </a:t>
            </a:r>
            <a:r>
              <a:rPr lang="en-US" sz="1600" dirty="0" smtClean="0">
                <a:latin typeface="Adobe Fan Heiti Std B" pitchFamily="34" charset="-128"/>
                <a:ea typeface="Adobe Fan Heiti Std B" pitchFamily="34" charset="-128"/>
                <a:cs typeface="Arial" pitchFamily="34" charset="0"/>
              </a:rPr>
              <a:t>Sheets.</a:t>
            </a:r>
            <a:endParaRPr lang="en-US" sz="1600" dirty="0">
              <a:latin typeface="Adobe Fan Heiti Std B" pitchFamily="34" charset="-128"/>
              <a:ea typeface="Adobe Fan Heiti Std B" pitchFamily="34" charset="-128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latin typeface="Adobe Fan Heiti Std B" pitchFamily="34" charset="-128"/>
                <a:ea typeface="Adobe Fan Heiti Std B" pitchFamily="34" charset="-128"/>
                <a:cs typeface="Arial" pitchFamily="34" charset="0"/>
              </a:rPr>
              <a:t>CSS describes how HTML elements are to be displayed on </a:t>
            </a:r>
            <a:r>
              <a:rPr lang="en-US" sz="1600" dirty="0" smtClean="0">
                <a:latin typeface="Adobe Fan Heiti Std B" pitchFamily="34" charset="-128"/>
                <a:ea typeface="Adobe Fan Heiti Std B" pitchFamily="34" charset="-128"/>
                <a:cs typeface="Arial" pitchFamily="34" charset="0"/>
              </a:rPr>
              <a:t>screen.</a:t>
            </a:r>
            <a:endParaRPr lang="en-US" sz="1600" dirty="0">
              <a:latin typeface="Adobe Fan Heiti Std B" pitchFamily="34" charset="-128"/>
              <a:ea typeface="Adobe Fan Heiti Std B" pitchFamily="34" charset="-128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latin typeface="Adobe Fan Heiti Std B" pitchFamily="34" charset="-128"/>
                <a:ea typeface="Adobe Fan Heiti Std B" pitchFamily="34" charset="-128"/>
                <a:cs typeface="Arial" pitchFamily="34" charset="0"/>
              </a:rPr>
              <a:t>CSS saves a lot of work. It can control the layout of multiple web pages all at </a:t>
            </a:r>
            <a:r>
              <a:rPr lang="en-US" sz="1600" dirty="0" smtClean="0">
                <a:latin typeface="Adobe Fan Heiti Std B" pitchFamily="34" charset="-128"/>
                <a:ea typeface="Adobe Fan Heiti Std B" pitchFamily="34" charset="-128"/>
                <a:cs typeface="Arial" pitchFamily="34" charset="0"/>
              </a:rPr>
              <a:t>once.</a:t>
            </a:r>
            <a:endParaRPr lang="en-US" sz="1600" dirty="0">
              <a:latin typeface="Adobe Fan Heiti Std B" pitchFamily="34" charset="-128"/>
              <a:ea typeface="Adobe Fan Heiti Std B" pitchFamily="34" charset="-128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latin typeface="Adobe Fan Heiti Std B" pitchFamily="34" charset="-128"/>
                <a:ea typeface="Adobe Fan Heiti Std B" pitchFamily="34" charset="-128"/>
                <a:cs typeface="Arial" pitchFamily="34" charset="0"/>
              </a:rPr>
              <a:t>External stylesheets are stored in CSS </a:t>
            </a:r>
            <a:r>
              <a:rPr lang="en-US" sz="1600" dirty="0" smtClean="0">
                <a:latin typeface="Adobe Fan Heiti Std B" pitchFamily="34" charset="-128"/>
                <a:ea typeface="Adobe Fan Heiti Std B" pitchFamily="34" charset="-128"/>
                <a:cs typeface="Arial" pitchFamily="34" charset="0"/>
              </a:rPr>
              <a:t>files.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Adobe Fan Heiti Std B" pitchFamily="34" charset="-128"/>
                <a:ea typeface="Adobe Fan Heiti Std B" pitchFamily="34" charset="-128"/>
                <a:cs typeface="Arial" pitchFamily="34" charset="0"/>
                <a:hlinkClick r:id="rId2"/>
              </a:rPr>
              <a:t>Example</a:t>
            </a:r>
            <a:endParaRPr lang="en-US" sz="1600" dirty="0">
              <a:latin typeface="Adobe Fan Heiti Std B" pitchFamily="34" charset="-128"/>
              <a:ea typeface="Adobe Fan Heiti Std B" pitchFamily="34" charset="-128"/>
              <a:cs typeface="Arial" pitchFamily="34" charset="0"/>
            </a:endParaRPr>
          </a:p>
          <a:p>
            <a:pPr marL="0" indent="0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16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 Heiti Std B" pitchFamily="34" charset="-128"/>
                <a:ea typeface="Adobe Fan Heiti Std B" pitchFamily="34" charset="-128"/>
                <a:cs typeface="Arial" pitchFamily="34" charset="0"/>
              </a:rPr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Why Use CSS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CSS Solved a 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Big Problem.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 smtClean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CSS Saves a Lot of Work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!</a:t>
            </a:r>
          </a:p>
          <a:p>
            <a:pPr marL="0" indent="0">
              <a:lnSpc>
                <a:spcPct val="150000"/>
              </a:lnSpc>
            </a:pPr>
            <a:endParaRPr lang="en-US" sz="1800" dirty="0">
              <a:latin typeface="Adobe Fan Heiti Std B" pitchFamily="34" charset="-128"/>
              <a:ea typeface="Adobe Fan Heiti Std B" pitchFamily="34" charset="-128"/>
            </a:endParaRPr>
          </a:p>
          <a:p>
            <a:pPr marL="0" indent="0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97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/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Understanding Common CSS Terms</a:t>
            </a:r>
            <a:endParaRPr lang="en-US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1467861" y="1906588"/>
            <a:ext cx="6854102" cy="3611562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sz="2000" dirty="0">
                <a:latin typeface="Adobe Fan Heiti Std B" pitchFamily="34" charset="-128"/>
                <a:ea typeface="Adobe Fan Heiti Std B" pitchFamily="34" charset="-128"/>
              </a:rPr>
              <a:t>These terms </a:t>
            </a:r>
            <a:r>
              <a:rPr lang="en-US" sz="2000" dirty="0" smtClean="0">
                <a:latin typeface="Adobe Fan Heiti Std B" pitchFamily="34" charset="-128"/>
                <a:ea typeface="Adobe Fan Heiti Std B" pitchFamily="34" charset="-128"/>
              </a:rPr>
              <a:t>include 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  <a:cs typeface="Arial" pitchFamily="34" charset="0"/>
              </a:rPr>
              <a:t>Selectors</a:t>
            </a:r>
            <a:endParaRPr lang="en-US" sz="1800" dirty="0">
              <a:latin typeface="Adobe Fan Heiti Std B" pitchFamily="34" charset="-128"/>
              <a:ea typeface="Adobe Fan Heiti Std B" pitchFamily="34" charset="-128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  <a:cs typeface="Arial" pitchFamily="34" charset="0"/>
              </a:rPr>
              <a:t>Properties</a:t>
            </a:r>
            <a:endParaRPr lang="en-US" sz="1800" dirty="0">
              <a:solidFill>
                <a:prstClr val="black">
                  <a:lumMod val="50000"/>
                  <a:lumOff val="50000"/>
                </a:prstClr>
              </a:solidFill>
              <a:latin typeface="Adobe Fan Heiti Std B" pitchFamily="34" charset="-128"/>
              <a:ea typeface="Adobe Fan Heiti Std B" pitchFamily="34" charset="-128"/>
              <a:cs typeface="Arial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  <a:cs typeface="Arial" pitchFamily="34" charset="0"/>
              </a:rPr>
              <a:t>Values</a:t>
            </a:r>
            <a:endParaRPr lang="en-US" sz="1800" dirty="0">
              <a:latin typeface="Adobe Fan Heiti Std B" pitchFamily="34" charset="-128"/>
              <a:ea typeface="Adobe Fan Heiti Std B" pitchFamily="34" charset="-128"/>
              <a:cs typeface="Arial" pitchFamily="34" charset="0"/>
            </a:endParaRPr>
          </a:p>
          <a:p>
            <a:pPr marL="0" indent="0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52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/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Understanding Common CSS Terms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1467861" y="1906588"/>
            <a:ext cx="6854102" cy="3611562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sz="2000" b="1" i="1" dirty="0" smtClean="0">
                <a:latin typeface="Adobe Fan Heiti Std B" pitchFamily="34" charset="-128"/>
                <a:ea typeface="Adobe Fan Heiti Std B" pitchFamily="34" charset="-128"/>
              </a:rPr>
              <a:t>Selector</a:t>
            </a:r>
            <a:endParaRPr lang="en-US" sz="2000" b="1" dirty="0" smtClean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A selector designates exactly which element or elements within our HTML to target and apply 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styles. </a:t>
            </a:r>
            <a:endParaRPr lang="en-US" sz="1800" dirty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Selectors may include a combination of different qualifiers to select unique elements, all depending on how specific we wish to be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.</a:t>
            </a:r>
            <a:endParaRPr lang="en-US" sz="1800" i="1" dirty="0" smtClean="0">
              <a:latin typeface="Adobe Fan Heiti Std B" pitchFamily="34" charset="-128"/>
              <a:ea typeface="Adobe Fan Heiti Std B" pitchFamily="34" charset="-128"/>
            </a:endParaRPr>
          </a:p>
          <a:p>
            <a:pPr marL="0" indent="0">
              <a:lnSpc>
                <a:spcPct val="150000"/>
              </a:lnSpc>
            </a:pPr>
            <a:endParaRPr lang="en-US" sz="1800" dirty="0" smtClean="0"/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endParaRPr lang="en-US" sz="1800" dirty="0"/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endParaRPr lang="en-US" sz="1800" dirty="0" smtClean="0"/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endParaRPr lang="en-US" sz="1800" dirty="0"/>
          </a:p>
          <a:p>
            <a:pPr marL="3429000" lvl="8">
              <a:lnSpc>
                <a:spcPct val="150000"/>
              </a:lnSpc>
            </a:pPr>
            <a:r>
              <a:rPr lang="en-US" dirty="0" smtClean="0"/>
              <a:t>		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714750" lvl="8" indent="-285750">
              <a:lnSpc>
                <a:spcPct val="150000"/>
              </a:lnSpc>
              <a:buFont typeface="Courier New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5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/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Understanding Common CSS Terms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1467861" y="1906588"/>
            <a:ext cx="6854102" cy="36115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i="1" dirty="0">
                <a:latin typeface="Adobe Fan Heiti Std B" pitchFamily="34" charset="-128"/>
                <a:ea typeface="Adobe Fan Heiti Std B" pitchFamily="34" charset="-128"/>
              </a:rPr>
              <a:t>Properties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Once an element is selected, a property determines the styles that will be applied to that element. </a:t>
            </a:r>
            <a:endParaRPr lang="en-US" sz="1800" dirty="0" smtClean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Property </a:t>
            </a: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names fall after a selector, within the curly 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brackets “</a:t>
            </a:r>
            <a:r>
              <a:rPr lang="en-US" sz="1800" b="1" dirty="0" smtClean="0">
                <a:latin typeface="Adobe Fan Heiti Std B" pitchFamily="34" charset="-128"/>
                <a:ea typeface="Adobe Fan Heiti Std B" pitchFamily="34" charset="-128"/>
              </a:rPr>
              <a:t>{}”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and immediately preceding a 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colon</a:t>
            </a: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“</a:t>
            </a:r>
            <a:r>
              <a:rPr lang="en-US" sz="1800" b="1" dirty="0" smtClean="0">
                <a:latin typeface="Adobe Fan Heiti Std B" pitchFamily="34" charset="-128"/>
                <a:ea typeface="Adobe Fan Heiti Std B" pitchFamily="34" charset="-128"/>
              </a:rPr>
              <a:t>:”</a:t>
            </a:r>
          </a:p>
          <a:p>
            <a:pPr marL="0" indent="0">
              <a:lnSpc>
                <a:spcPct val="150000"/>
              </a:lnSpc>
            </a:pPr>
            <a:endParaRPr lang="en-US" sz="1800" dirty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endParaRPr lang="en-US" sz="1800" dirty="0" smtClean="0"/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endParaRPr lang="en-US" sz="1800" dirty="0"/>
          </a:p>
          <a:p>
            <a:pPr marL="3429000" lvl="8">
              <a:lnSpc>
                <a:spcPct val="150000"/>
              </a:lnSpc>
            </a:pPr>
            <a:r>
              <a:rPr lang="en-US" dirty="0" smtClean="0"/>
              <a:t>		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714750" lvl="8" indent="-285750">
              <a:lnSpc>
                <a:spcPct val="150000"/>
              </a:lnSpc>
              <a:buFont typeface="Courier New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8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/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Understanding Common CSS Terms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2"/>
          </p:nvPr>
        </p:nvSpPr>
        <p:spPr>
          <a:xfrm>
            <a:off x="1467861" y="1906588"/>
            <a:ext cx="6854102" cy="36115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i="1" dirty="0" smtClean="0">
                <a:latin typeface="Adobe Fan Heiti Std B" pitchFamily="34" charset="-128"/>
                <a:ea typeface="Adobe Fan Heiti Std B" pitchFamily="34" charset="-128"/>
              </a:rPr>
              <a:t>Values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Values </a:t>
            </a: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can be identified as the 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text (valid) </a:t>
            </a:r>
            <a:r>
              <a:rPr lang="en-US" sz="1800" dirty="0">
                <a:latin typeface="Adobe Fan Heiti Std B" pitchFamily="34" charset="-128"/>
                <a:ea typeface="Adobe Fan Heiti Std B" pitchFamily="34" charset="-128"/>
              </a:rPr>
              <a:t>between the 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colon </a:t>
            </a:r>
            <a:r>
              <a:rPr lang="en-US" sz="1800" b="1" dirty="0" smtClean="0">
                <a:latin typeface="Adobe Fan Heiti Std B" pitchFamily="34" charset="-128"/>
                <a:ea typeface="Adobe Fan Heiti Std B" pitchFamily="34" charset="-128"/>
              </a:rPr>
              <a:t>:</a:t>
            </a:r>
            <a:r>
              <a:rPr lang="en-US" sz="1800" dirty="0" smtClean="0">
                <a:latin typeface="Adobe Fan Heiti Std B" pitchFamily="34" charset="-128"/>
                <a:ea typeface="Adobe Fan Heiti Std B" pitchFamily="34" charset="-128"/>
              </a:rPr>
              <a:t> and semicolon “</a:t>
            </a:r>
            <a:r>
              <a:rPr lang="en-US" sz="1800" b="1" dirty="0" smtClean="0">
                <a:latin typeface="Adobe Fan Heiti Std B" pitchFamily="34" charset="-128"/>
                <a:ea typeface="Adobe Fan Heiti Std B" pitchFamily="34" charset="-128"/>
              </a:rPr>
              <a:t>;”</a:t>
            </a:r>
            <a:endParaRPr lang="en-US" sz="1800" b="1" dirty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endParaRPr lang="en-US" sz="1800" dirty="0" smtClean="0"/>
          </a:p>
          <a:p>
            <a:pPr marL="285750" indent="-285750">
              <a:lnSpc>
                <a:spcPct val="150000"/>
              </a:lnSpc>
              <a:buFont typeface="Courier New" pitchFamily="49" charset="0"/>
              <a:buChar char="o"/>
            </a:pPr>
            <a:endParaRPr lang="en-US" sz="1800" dirty="0"/>
          </a:p>
          <a:p>
            <a:pPr marL="3429000" lvl="8">
              <a:lnSpc>
                <a:spcPct val="150000"/>
              </a:lnSpc>
            </a:pPr>
            <a:r>
              <a:rPr lang="en-US" dirty="0" smtClean="0"/>
              <a:t>		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714750" lvl="8" indent="-285750">
              <a:lnSpc>
                <a:spcPct val="150000"/>
              </a:lnSpc>
              <a:buFont typeface="Courier New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9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/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Understanding Common CSS Terms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910" y="2170546"/>
            <a:ext cx="2447925" cy="137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90251" y="3703782"/>
            <a:ext cx="2988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dobe Heiti Std R" pitchFamily="34" charset="-128"/>
                <a:ea typeface="Adobe Heiti Std R" pitchFamily="34" charset="-128"/>
                <a:cs typeface="Segoe UI" pitchFamily="34" charset="0"/>
              </a:rPr>
              <a:t>Example of selector, value and property.</a:t>
            </a:r>
            <a:endParaRPr lang="en-US" sz="1200" i="1" dirty="0">
              <a:latin typeface="Adobe Heiti Std R" pitchFamily="34" charset="-128"/>
              <a:ea typeface="Adobe Heiti Std R" pitchFamily="34" charset="-128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2455</TotalTime>
  <Words>456</Words>
  <Application>Microsoft Office PowerPoint</Application>
  <PresentationFormat>On-screen Show (4:3)</PresentationFormat>
  <Paragraphs>81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CSS  </vt:lpstr>
      <vt:lpstr>Agenda</vt:lpstr>
      <vt:lpstr>Introduction</vt:lpstr>
      <vt:lpstr>Introduction</vt:lpstr>
      <vt:lpstr>Understanding Common CSS Terms</vt:lpstr>
      <vt:lpstr>Understanding Common CSS Terms</vt:lpstr>
      <vt:lpstr>Understanding Common CSS Terms</vt:lpstr>
      <vt:lpstr>Understanding Common CSS Terms</vt:lpstr>
      <vt:lpstr>Understanding Common CSS Terms</vt:lpstr>
      <vt:lpstr>Working with Selectors</vt:lpstr>
      <vt:lpstr>Types of CSS</vt:lpstr>
      <vt:lpstr>More about CSS</vt:lpstr>
      <vt:lpstr>Important Links</vt:lpstr>
      <vt:lpstr>Any Questions?</vt:lpstr>
      <vt:lpstr> 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aparna gandhi</dc:creator>
  <cp:lastModifiedBy>Rohit Jalekar</cp:lastModifiedBy>
  <cp:revision>335</cp:revision>
  <dcterms:created xsi:type="dcterms:W3CDTF">2009-07-20T04:26:09Z</dcterms:created>
  <dcterms:modified xsi:type="dcterms:W3CDTF">2016-07-20T10:33:39Z</dcterms:modified>
</cp:coreProperties>
</file>