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77" r:id="rId2"/>
    <p:sldId id="288" r:id="rId3"/>
    <p:sldId id="282" r:id="rId4"/>
    <p:sldId id="289" r:id="rId5"/>
    <p:sldId id="290" r:id="rId6"/>
    <p:sldId id="283" r:id="rId7"/>
    <p:sldId id="291" r:id="rId8"/>
    <p:sldId id="292" r:id="rId9"/>
    <p:sldId id="293" r:id="rId10"/>
    <p:sldId id="294" r:id="rId11"/>
    <p:sldId id="295" r:id="rId12"/>
    <p:sldId id="284" r:id="rId13"/>
    <p:sldId id="286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0075B0"/>
    <a:srgbClr val="00547E"/>
    <a:srgbClr val="0093DD"/>
    <a:srgbClr val="FFFFFF"/>
    <a:srgbClr val="69CAFB"/>
    <a:srgbClr val="44BDFA"/>
    <a:srgbClr val="0085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54" autoAdjust="0"/>
  </p:normalViewPr>
  <p:slideViewPr>
    <p:cSldViewPr snapToGrid="0" showGuides="1">
      <p:cViewPr varScale="1">
        <p:scale>
          <a:sx n="103" d="100"/>
          <a:sy n="103" d="100"/>
        </p:scale>
        <p:origin x="-204" y="-96"/>
      </p:cViewPr>
      <p:guideLst>
        <p:guide orient="horz" pos="1419"/>
        <p:guide orient="horz" pos="4164"/>
        <p:guide orient="horz" pos="1171"/>
        <p:guide orient="horz" pos="3505"/>
        <p:guide orient="horz" pos="1685"/>
        <p:guide pos="2880"/>
        <p:guide pos="5616"/>
        <p:guide pos="144"/>
        <p:guide/>
        <p:guide pos="1104"/>
        <p:guide pos="1591"/>
        <p:guide pos="3024"/>
        <p:guide pos="14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-202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3DB0290-AD4D-4875-AE36-9B95EED37B23}" type="datetimeFigureOut">
              <a:rPr lang="en-US"/>
              <a:pPr>
                <a:defRPr/>
              </a:pPr>
              <a:t>7/19/2016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392957E-9FAD-400F-965F-6B63005E9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2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4DB1155-23EC-48ED-968C-871B97B5CB18}" type="datetimeFigureOut">
              <a:rPr lang="en-US"/>
              <a:pPr>
                <a:defRPr/>
              </a:pPr>
              <a:t>7/19/2016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08DA488-622B-4B03-89F7-0C7090BEF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90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56D01E-7CD5-4779-B5A8-6F713FF6595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660EB3A-D604-4AB8-B6FE-517D58584C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6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/Content/Bulle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29" b="8450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457200" indent="-228600">
              <a:buFont typeface="Arial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32EA29C-C541-4170-82C5-9362BD02D0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02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Slide with Text -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423733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89CA7F7-F4C4-4DC2-8A57-21C659CD72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698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1EA9D3A-9DF0-413E-93DD-8C0E48055F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92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2D103BA-A63D-434B-BBAA-F783C63294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201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4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 flipH="1">
            <a:off x="-9525" y="1457325"/>
            <a:ext cx="2286000" cy="795338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 flipH="1">
            <a:off x="4572000" y="1457325"/>
            <a:ext cx="2286000" cy="795338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 flipH="1">
            <a:off x="6858000" y="1457325"/>
            <a:ext cx="2286000" cy="795338"/>
          </a:xfrm>
          <a:prstGeom prst="rect">
            <a:avLst/>
          </a:prstGeom>
          <a:solidFill>
            <a:srgbClr val="EB7E0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 flipH="1">
            <a:off x="2278063" y="1457325"/>
            <a:ext cx="2293937" cy="795338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 flipH="1" flipV="1">
            <a:off x="2278063" y="2252663"/>
            <a:ext cx="2293937" cy="3343275"/>
          </a:xfrm>
          <a:prstGeom prst="rect">
            <a:avLst/>
          </a:prstGeom>
          <a:solidFill>
            <a:srgbClr val="69CAF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 flipH="1" flipV="1">
            <a:off x="4572000" y="2252663"/>
            <a:ext cx="2286000" cy="3343275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 bwMode="auto">
          <a:xfrm flipH="1" flipV="1">
            <a:off x="-9525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Rectangle 19"/>
          <p:cNvSpPr/>
          <p:nvPr userDrawn="1"/>
        </p:nvSpPr>
        <p:spPr bwMode="auto">
          <a:xfrm flipH="1" flipV="1">
            <a:off x="6858000" y="2252663"/>
            <a:ext cx="2286000" cy="3343275"/>
          </a:xfrm>
          <a:prstGeom prst="rect">
            <a:avLst/>
          </a:prstGeom>
          <a:solidFill>
            <a:srgbClr val="FDD9B1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17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67713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7"/>
          </p:nvPr>
        </p:nvSpPr>
        <p:spPr>
          <a:xfrm>
            <a:off x="128017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67712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2CAF88E-6F27-44C8-9EA2-48A00F8046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1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3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C0BA471-DB2D-4668-BC07-75978C8F4B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66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2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6000" y="1457325"/>
            <a:ext cx="3400425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86425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71713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86425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0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C441B02-83F8-43C4-8D46-D305778B38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07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9D2AD7-9239-4C1F-A575-95B5CC0AD3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74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"/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4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 Slide - Op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ist2_10207284-potter-makes-a-jug-out-of-clay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"/>
          <a:stretch>
            <a:fillRect/>
          </a:stretch>
        </p:blipFill>
        <p:spPr bwMode="auto">
          <a:xfrm>
            <a:off x="0" y="693738"/>
            <a:ext cx="9153525" cy="616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4354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4354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693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pic>
        <p:nvPicPr>
          <p:cNvPr id="8" name="Picture 2" descr="F:\Vitthal_Share\Misc\Cybage Logo\Cybage 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0" y="190500"/>
            <a:ext cx="175260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962650"/>
            <a:ext cx="9153525" cy="89535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1665288" y="5995988"/>
            <a:ext cx="7212012" cy="32226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This presentation is the intellectual property of </a:t>
            </a:r>
            <a:r>
              <a:rPr lang="en-US" sz="75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Cybage</a:t>
            </a:r>
            <a:r>
              <a:rPr lang="en-US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Software Pvt. Ltd. and is meant for the usage of the intended </a:t>
            </a:r>
            <a:r>
              <a:rPr lang="en-US" sz="75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Cybage</a:t>
            </a:r>
            <a:r>
              <a:rPr lang="en-US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employee/s for training purpose only.</a:t>
            </a:r>
            <a:br>
              <a:rPr lang="en-US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This should not be used for any other purpose or reproduced in any other form without written permission and consent of the concerned authorities.</a:t>
            </a:r>
          </a:p>
        </p:txBody>
      </p:sp>
      <p:sp>
        <p:nvSpPr>
          <p:cNvPr id="12" name="Footer Placeholder 3"/>
          <p:cNvSpPr txBox="1">
            <a:spLocks noGrp="1"/>
          </p:cNvSpPr>
          <p:nvPr userDrawn="1"/>
        </p:nvSpPr>
        <p:spPr bwMode="auto">
          <a:xfrm>
            <a:off x="5705475" y="6499225"/>
            <a:ext cx="3257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latin typeface="Kozuka Gothic Pro M" pitchFamily="34" charset="-128"/>
              </a:rPr>
              <a:t> </a:t>
            </a:r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0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48502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00E985D-2868-48EA-86FA-93658EF775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118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4" t="21" b="7971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E024804-5FE4-43EB-A3DC-CE9465AC98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094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8" descr="F:\Vitthal_Share\PPTs\Images\iStock_000000199967Small_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31" b="8846"/>
          <a:stretch>
            <a:fillRect/>
          </a:stretch>
        </p:blipFill>
        <p:spPr bwMode="auto">
          <a:xfrm>
            <a:off x="2463800" y="2852738"/>
            <a:ext cx="6680200" cy="400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5705475" y="6499225"/>
            <a:ext cx="3257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latin typeface="Kozuka Gothic Pro M" pitchFamily="34" charset="-128"/>
              </a:rPr>
              <a:t> </a:t>
            </a:r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0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4858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78970"/>
            <a:ext cx="7269734" cy="361207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tabLst>
                <a:tab pos="1144588" algn="l"/>
              </a:tabLst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Click to edit Master text styles</a:t>
            </a:r>
          </a:p>
          <a:p>
            <a:pPr lvl="3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9AAD9A1-45CE-43CF-9FBC-E33801BB26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9437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 Slide with Text - Option 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6350" y="693738"/>
            <a:ext cx="9144000" cy="6164262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-6350" y="693738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514475" y="693738"/>
            <a:ext cx="762952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304913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5CCC9F8-4C73-4AE1-9003-613189B0FD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0604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bl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ist2_12259679-books-and-comput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0" y="2544763"/>
            <a:ext cx="3473450" cy="42243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5435600" y="2395538"/>
            <a:ext cx="3611563" cy="4230687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5705475" y="6499225"/>
            <a:ext cx="3257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latin typeface="Kozuka Gothic Pro M" pitchFamily="34" charset="-128"/>
              </a:rPr>
              <a:t> </a:t>
            </a:r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0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790DEDF-A95C-4B78-B249-478D0EBAE2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4276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11" descr="iStock_000008998403X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075" y="3300413"/>
            <a:ext cx="4124325" cy="3094037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10EBE1A-B6C4-4CB6-B7AD-8336AA8259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1684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 Slide - Option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4354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4354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4860012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1BFB956-4CCC-41E9-87AE-331EA0C6F8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50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AE39FDE-B22A-46FC-A160-90B07DD945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28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Option - Option 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-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C41715D-A6B8-40A7-95E6-CFD2F83C7A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20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295889-5643-4F2A-A2EA-6C57F8E41B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551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8708172-4FBD-4E30-AF6C-AEA3E3461C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8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EF7CF83-7D07-416B-9A2E-8A92D31C37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948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sz="1600">
              <a:solidFill>
                <a:srgbClr val="262626"/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CC72EAB-1B23-42D4-AE30-1C46AF8970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2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/ Content /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C87B666-782D-45DF-B949-4849698477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4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0" y="161925"/>
            <a:ext cx="170656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2015.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52AEF1-4D88-4F1B-8FD8-9E21E3DC6E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7" r:id="rId1"/>
    <p:sldLayoutId id="2147484258" r:id="rId2"/>
    <p:sldLayoutId id="2147484259" r:id="rId3"/>
    <p:sldLayoutId id="2147484260" r:id="rId4"/>
    <p:sldLayoutId id="2147484261" r:id="rId5"/>
    <p:sldLayoutId id="2147484262" r:id="rId6"/>
    <p:sldLayoutId id="2147484263" r:id="rId7"/>
    <p:sldLayoutId id="2147484264" r:id="rId8"/>
    <p:sldLayoutId id="2147484265" r:id="rId9"/>
    <p:sldLayoutId id="2147484266" r:id="rId10"/>
    <p:sldLayoutId id="2147484267" r:id="rId11"/>
    <p:sldLayoutId id="2147484268" r:id="rId12"/>
    <p:sldLayoutId id="2147484269" r:id="rId13"/>
    <p:sldLayoutId id="2147484270" r:id="rId14"/>
    <p:sldLayoutId id="2147484271" r:id="rId15"/>
    <p:sldLayoutId id="2147484272" r:id="rId16"/>
    <p:sldLayoutId id="2147484273" r:id="rId17"/>
    <p:sldLayoutId id="2147484274" r:id="rId18"/>
    <p:sldLayoutId id="2147484347" r:id="rId19"/>
    <p:sldLayoutId id="2147484349" r:id="rId20"/>
    <p:sldLayoutId id="2147484350" r:id="rId21"/>
    <p:sldLayoutId id="2147484351" r:id="rId22"/>
    <p:sldLayoutId id="2147484352" r:id="rId23"/>
    <p:sldLayoutId id="2147484354" r:id="rId2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html5/" TargetMode="External"/><Relationship Id="rId2" Type="http://schemas.openxmlformats.org/officeDocument/2006/relationships/hyperlink" Target="http://www.w3schools.com/html/html5_intro.asp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://www.html-5-tutorial.com/" TargetMode="External"/><Relationship Id="rId4" Type="http://schemas.openxmlformats.org/officeDocument/2006/relationships/hyperlink" Target="https://developer.mozilla.org/en-US/docs/Web/Guide/HTML/HTML5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 bwMode="auto">
          <a:xfrm>
            <a:off x="1658938" y="4813428"/>
            <a:ext cx="7257288" cy="56661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  <a:tabLst>
                <a:tab pos="1314450" algn="l"/>
              </a:tabLst>
            </a:pPr>
            <a:r>
              <a:rPr lang="en-US" altLang="en-US" dirty="0" smtClean="0"/>
              <a:t>HTML5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1600" dirty="0" smtClean="0"/>
              <a:t/>
            </a:r>
            <a:br>
              <a:rPr lang="en-US" altLang="en-US" sz="1600" dirty="0" smtClean="0"/>
            </a:br>
            <a:endParaRPr lang="en-US" alt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481BB0-CC97-4F46-A9A0-479DE5BAE26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9460" name="TextBox 3"/>
          <p:cNvSpPr txBox="1">
            <a:spLocks noChangeArrowheads="1"/>
          </p:cNvSpPr>
          <p:nvPr/>
        </p:nvSpPr>
        <p:spPr bwMode="auto">
          <a:xfrm>
            <a:off x="1658938" y="5380038"/>
            <a:ext cx="5961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Authored by	</a:t>
            </a:r>
            <a:r>
              <a:rPr lang="en-US" altLang="en-US" dirty="0" smtClean="0">
                <a:solidFill>
                  <a:schemeClr val="bg1"/>
                </a:solidFill>
              </a:rPr>
              <a:t>: Rohit J</a:t>
            </a:r>
            <a:r>
              <a:rPr lang="en-US" altLang="en-US" dirty="0">
                <a:solidFill>
                  <a:schemeClr val="bg1"/>
                </a:solidFill>
              </a:rPr>
              <a:t>	Presented by	</a:t>
            </a:r>
            <a:r>
              <a:rPr lang="en-US" altLang="en-US" dirty="0" smtClean="0">
                <a:solidFill>
                  <a:schemeClr val="bg1"/>
                </a:solidFill>
              </a:rPr>
              <a:t>: Rohit J</a:t>
            </a:r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03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HTML5.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dobe Fan Heiti Std B" pitchFamily="34" charset="-128"/>
                <a:ea typeface="Adobe Fan Heiti Std B" pitchFamily="34" charset="-128"/>
              </a:rPr>
              <a:t>Web </a:t>
            </a:r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Forms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SVG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dobe Fan Heiti Std B" pitchFamily="34" charset="-128"/>
                <a:ea typeface="Adobe Fan Heiti Std B" pitchFamily="34" charset="-128"/>
              </a:rPr>
              <a:t>Web Storage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dobe Fan Heiti Std B" pitchFamily="34" charset="-128"/>
                <a:ea typeface="Adobe Fan Heiti Std B" pitchFamily="34" charset="-128"/>
              </a:rPr>
              <a:t>Canvas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dobe Fan Heiti Std B" pitchFamily="34" charset="-128"/>
                <a:ea typeface="Adobe Fan Heiti Std B" pitchFamily="34" charset="-128"/>
              </a:rPr>
              <a:t>Audio &amp; Video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dobe Fan Heiti Std B" pitchFamily="34" charset="-128"/>
                <a:ea typeface="Adobe Fan Heiti Std B" pitchFamily="34" charset="-128"/>
              </a:rPr>
              <a:t>Geolocation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50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&amp; 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47091" y="1858926"/>
            <a:ext cx="684876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www.w3schools.com/html/html5_intro.asp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3"/>
              </a:rPr>
              <a:t>http://www.w3.org/TR/html5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developer.mozilla.org/en-US/docs/Web/Guide/HTML/HTML5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>
                <a:hlinkClick r:id="rId5"/>
              </a:rPr>
              <a:t>http://www.html-5-tutorial.com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682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Any Questions?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F91C6-2816-4F96-AF57-A22A0682044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4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3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Thank you!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392863"/>
            <a:ext cx="493713" cy="365125"/>
          </a:xfrm>
        </p:spPr>
        <p:txBody>
          <a:bodyPr/>
          <a:lstStyle/>
          <a:p>
            <a:pPr>
              <a:defRPr/>
            </a:pPr>
            <a:fld id="{C13D9A8D-9D85-456C-BEE1-677EEEE14F2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50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>
              <a:lnSpc>
                <a:spcPct val="200000"/>
              </a:lnSpc>
              <a:buFont typeface="Wingdings" pitchFamily="2" charset="2"/>
              <a:buChar char="q"/>
            </a:pPr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  Introduction </a:t>
            </a:r>
            <a:r>
              <a:rPr lang="en-US" dirty="0">
                <a:latin typeface="Adobe Fan Heiti Std B" pitchFamily="34" charset="-128"/>
                <a:ea typeface="Adobe Fan Heiti Std B" pitchFamily="34" charset="-128"/>
              </a:rPr>
              <a:t>to </a:t>
            </a:r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HTML5.</a:t>
            </a:r>
            <a:endParaRPr lang="en-US" dirty="0">
              <a:latin typeface="Adobe Fan Heiti Std B" pitchFamily="34" charset="-128"/>
              <a:ea typeface="Adobe Fan Heiti Std B" pitchFamily="34" charset="-128"/>
            </a:endParaRPr>
          </a:p>
          <a:p>
            <a:pPr lvl="0">
              <a:lnSpc>
                <a:spcPct val="200000"/>
              </a:lnSpc>
              <a:buFont typeface="Wingdings" pitchFamily="2" charset="2"/>
              <a:buChar char="q"/>
            </a:pPr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  Difference </a:t>
            </a:r>
            <a:r>
              <a:rPr lang="en-US">
                <a:latin typeface="Adobe Fan Heiti Std B" pitchFamily="34" charset="-128"/>
                <a:ea typeface="Adobe Fan Heiti Std B" pitchFamily="34" charset="-128"/>
              </a:rPr>
              <a:t>between </a:t>
            </a:r>
            <a:r>
              <a:rPr lang="en-US" smtClean="0">
                <a:latin typeface="Adobe Fan Heiti Std B" pitchFamily="34" charset="-128"/>
                <a:ea typeface="Adobe Fan Heiti Std B" pitchFamily="34" charset="-128"/>
              </a:rPr>
              <a:t>HTML4 </a:t>
            </a:r>
            <a:r>
              <a:rPr lang="en-US">
                <a:latin typeface="Adobe Fan Heiti Std B" pitchFamily="34" charset="-128"/>
                <a:ea typeface="Adobe Fan Heiti Std B" pitchFamily="34" charset="-128"/>
              </a:rPr>
              <a:t>and </a:t>
            </a:r>
            <a:r>
              <a:rPr lang="en-US" smtClean="0">
                <a:latin typeface="Adobe Fan Heiti Std B" pitchFamily="34" charset="-128"/>
                <a:ea typeface="Adobe Fan Heiti Std B" pitchFamily="34" charset="-128"/>
              </a:rPr>
              <a:t>HTML5</a:t>
            </a:r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.</a:t>
            </a:r>
            <a:endParaRPr lang="en-US" dirty="0">
              <a:latin typeface="Adobe Fan Heiti Std B" pitchFamily="34" charset="-128"/>
              <a:ea typeface="Adobe Fan Heiti Std B" pitchFamily="34" charset="-128"/>
            </a:endParaRPr>
          </a:p>
          <a:p>
            <a:pPr lvl="0">
              <a:lnSpc>
                <a:spcPct val="200000"/>
              </a:lnSpc>
              <a:buFont typeface="Wingdings" pitchFamily="2" charset="2"/>
              <a:buChar char="q"/>
            </a:pPr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  </a:t>
            </a:r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HTML5 </a:t>
            </a:r>
            <a:r>
              <a:rPr lang="en-US" dirty="0">
                <a:latin typeface="Adobe Fan Heiti Std B" pitchFamily="34" charset="-128"/>
                <a:ea typeface="Adobe Fan Heiti Std B" pitchFamily="34" charset="-128"/>
              </a:rPr>
              <a:t>tags.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  </a:t>
            </a:r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HTML5 </a:t>
            </a:r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structure.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  More </a:t>
            </a:r>
            <a:r>
              <a:rPr lang="en-US" dirty="0">
                <a:latin typeface="Adobe Fan Heiti Std B" pitchFamily="34" charset="-128"/>
                <a:ea typeface="Adobe Fan Heiti Std B" pitchFamily="34" charset="-128"/>
              </a:rPr>
              <a:t>about HTML5</a:t>
            </a:r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.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  Examples </a:t>
            </a:r>
            <a:r>
              <a:rPr lang="en-US" dirty="0">
                <a:latin typeface="Adobe Fan Heiti Std B" pitchFamily="34" charset="-128"/>
                <a:ea typeface="Adobe Fan Heiti Std B" pitchFamily="34" charset="-128"/>
              </a:rPr>
              <a:t>&amp; references</a:t>
            </a:r>
            <a:endParaRPr lang="en-US" dirty="0" smtClean="0">
              <a:latin typeface="Adobe Fan Heiti Std B" pitchFamily="34" charset="-128"/>
              <a:ea typeface="Adobe Fan Heiti Std B" pitchFamily="34" charset="-128"/>
            </a:endParaRPr>
          </a:p>
          <a:p>
            <a:pPr>
              <a:lnSpc>
                <a:spcPct val="200000"/>
              </a:lnSpc>
            </a:pPr>
            <a:endParaRPr lang="en-US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98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latin typeface="Adobe Fan Heiti Std B" pitchFamily="34" charset="-128"/>
                <a:ea typeface="Adobe Fan Heiti Std B" pitchFamily="34" charset="-128"/>
              </a:rPr>
              <a:t>Introduction to </a:t>
            </a:r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HTML5</a:t>
            </a:r>
            <a:r>
              <a:rPr lang="en-US" dirty="0">
                <a:latin typeface="Adobe Fan Heiti Std B" pitchFamily="34" charset="-128"/>
                <a:ea typeface="Adobe Fan Heiti Std B" pitchFamily="34" charset="-128"/>
              </a:rPr>
              <a:t/>
            </a:r>
            <a:br>
              <a:rPr lang="en-US" dirty="0">
                <a:latin typeface="Adobe Fan Heiti Std B" pitchFamily="34" charset="-128"/>
                <a:ea typeface="Adobe Fan Heiti Std B" pitchFamily="34" charset="-128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4457324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600" dirty="0" smtClean="0">
                <a:solidFill>
                  <a:schemeClr val="tx1"/>
                </a:solidFill>
                <a:latin typeface="Adobe Fan Heiti Std B" pitchFamily="34" charset="-128"/>
                <a:ea typeface="Adobe Fan Heiti Std B" pitchFamily="34" charset="-128"/>
              </a:rPr>
              <a:t>HTML5</a:t>
            </a:r>
            <a:r>
              <a:rPr lang="en-US" sz="1600" i="1" dirty="0" smtClean="0">
                <a:solidFill>
                  <a:schemeClr val="tx1"/>
                </a:solidFill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dobe Fan Heiti Std B" pitchFamily="34" charset="-128"/>
                <a:ea typeface="Adobe Fan Heiti Std B" pitchFamily="34" charset="-128"/>
              </a:rPr>
              <a:t>is the latest and most enhanced version of </a:t>
            </a:r>
            <a:r>
              <a:rPr lang="en-US" sz="1600" dirty="0" smtClean="0">
                <a:solidFill>
                  <a:schemeClr val="tx1"/>
                </a:solidFill>
                <a:latin typeface="Adobe Fan Heiti Std B" pitchFamily="34" charset="-128"/>
                <a:ea typeface="Adobe Fan Heiti Std B" pitchFamily="34" charset="-128"/>
              </a:rPr>
              <a:t>HTML.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600" dirty="0" smtClean="0">
                <a:latin typeface="Adobe Fan Heiti Std B" pitchFamily="34" charset="-128"/>
                <a:ea typeface="Adobe Fan Heiti Std B" pitchFamily="34" charset="-128"/>
              </a:rPr>
              <a:t>HTML5 </a:t>
            </a:r>
            <a:r>
              <a:rPr lang="en-US" sz="1600" dirty="0">
                <a:latin typeface="Adobe Fan Heiti Std B" pitchFamily="34" charset="-128"/>
                <a:ea typeface="Adobe Fan Heiti Std B" pitchFamily="34" charset="-128"/>
              </a:rPr>
              <a:t>is the next major revision of the HTML standard </a:t>
            </a:r>
            <a:r>
              <a:rPr lang="en-US" sz="1600" dirty="0" smtClean="0">
                <a:latin typeface="Adobe Fan Heiti Std B" pitchFamily="34" charset="-128"/>
                <a:ea typeface="Adobe Fan Heiti Std B" pitchFamily="34" charset="-128"/>
              </a:rPr>
              <a:t>superseding</a:t>
            </a:r>
          </a:p>
          <a:p>
            <a:pPr marL="0" indent="0">
              <a:lnSpc>
                <a:spcPct val="150000"/>
              </a:lnSpc>
            </a:pPr>
            <a:r>
              <a:rPr lang="en-US" sz="1600" dirty="0" smtClean="0">
                <a:latin typeface="Adobe Fan Heiti Std B" pitchFamily="34" charset="-128"/>
                <a:ea typeface="Adobe Fan Heiti Std B" pitchFamily="34" charset="-128"/>
              </a:rPr>
              <a:t>      HTML </a:t>
            </a:r>
            <a:r>
              <a:rPr lang="en-US" sz="1600" dirty="0">
                <a:latin typeface="Adobe Fan Heiti Std B" pitchFamily="34" charset="-128"/>
                <a:ea typeface="Adobe Fan Heiti Std B" pitchFamily="34" charset="-128"/>
              </a:rPr>
              <a:t>4.01, XHTML 1.0, and XHTML 1.1. HTML5 is a standard </a:t>
            </a:r>
            <a:r>
              <a:rPr lang="en-US" sz="1600" dirty="0" smtClean="0">
                <a:latin typeface="Adobe Fan Heiti Std B" pitchFamily="34" charset="-128"/>
                <a:ea typeface="Adobe Fan Heiti Std B" pitchFamily="34" charset="-128"/>
              </a:rPr>
              <a:t>for</a:t>
            </a:r>
          </a:p>
          <a:p>
            <a:pPr marL="0" indent="0">
              <a:lnSpc>
                <a:spcPct val="150000"/>
              </a:lnSpc>
            </a:pPr>
            <a:r>
              <a:rPr lang="en-US" sz="1600" dirty="0" smtClean="0">
                <a:latin typeface="Adobe Fan Heiti Std B" pitchFamily="34" charset="-128"/>
                <a:ea typeface="Adobe Fan Heiti Std B" pitchFamily="34" charset="-128"/>
              </a:rPr>
              <a:t>      structuring </a:t>
            </a:r>
            <a:r>
              <a:rPr lang="en-US" sz="1600" dirty="0">
                <a:latin typeface="Adobe Fan Heiti Std B" pitchFamily="34" charset="-128"/>
                <a:ea typeface="Adobe Fan Heiti Std B" pitchFamily="34" charset="-128"/>
              </a:rPr>
              <a:t>and presenting content on the World Wide Web.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600" dirty="0">
                <a:latin typeface="Adobe Fan Heiti Std B" pitchFamily="34" charset="-128"/>
                <a:ea typeface="Adobe Fan Heiti Std B" pitchFamily="34" charset="-128"/>
              </a:rPr>
              <a:t>HTML5 is a cooperation between the World Wide Web </a:t>
            </a:r>
            <a:r>
              <a:rPr lang="en-US" sz="1600" dirty="0" smtClean="0">
                <a:latin typeface="Adobe Fan Heiti Std B" pitchFamily="34" charset="-128"/>
                <a:ea typeface="Adobe Fan Heiti Std B" pitchFamily="34" charset="-128"/>
              </a:rPr>
              <a:t>Consortium</a:t>
            </a:r>
          </a:p>
          <a:p>
            <a:pPr marL="0" indent="0">
              <a:lnSpc>
                <a:spcPct val="150000"/>
              </a:lnSpc>
            </a:pPr>
            <a:r>
              <a:rPr lang="en-US" sz="1600" dirty="0" smtClean="0">
                <a:latin typeface="Adobe Fan Heiti Std B" pitchFamily="34" charset="-128"/>
                <a:ea typeface="Adobe Fan Heiti Std B" pitchFamily="34" charset="-128"/>
              </a:rPr>
              <a:t>      (W3C</a:t>
            </a:r>
            <a:r>
              <a:rPr lang="en-US" sz="1600" dirty="0">
                <a:latin typeface="Adobe Fan Heiti Std B" pitchFamily="34" charset="-128"/>
                <a:ea typeface="Adobe Fan Heiti Std B" pitchFamily="34" charset="-128"/>
              </a:rPr>
              <a:t>) and the Web Hypertext Application Technology </a:t>
            </a:r>
            <a:r>
              <a:rPr lang="en-US" sz="1600" dirty="0" smtClean="0">
                <a:latin typeface="Adobe Fan Heiti Std B" pitchFamily="34" charset="-128"/>
                <a:ea typeface="Adobe Fan Heiti Std B" pitchFamily="34" charset="-128"/>
              </a:rPr>
              <a:t>Working</a:t>
            </a:r>
          </a:p>
          <a:p>
            <a:pPr marL="0" indent="0">
              <a:lnSpc>
                <a:spcPct val="150000"/>
              </a:lnSpc>
            </a:pPr>
            <a:r>
              <a:rPr lang="en-US" sz="1600" dirty="0" smtClean="0">
                <a:latin typeface="Adobe Fan Heiti Std B" pitchFamily="34" charset="-128"/>
                <a:ea typeface="Adobe Fan Heiti Std B" pitchFamily="34" charset="-128"/>
              </a:rPr>
              <a:t>      Group </a:t>
            </a:r>
            <a:r>
              <a:rPr lang="en-US" sz="1600" dirty="0">
                <a:latin typeface="Adobe Fan Heiti Std B" pitchFamily="34" charset="-128"/>
                <a:ea typeface="Adobe Fan Heiti Std B" pitchFamily="34" charset="-128"/>
              </a:rPr>
              <a:t>(WHATWG</a:t>
            </a:r>
            <a:r>
              <a:rPr lang="en-US" sz="1600" dirty="0" smtClean="0">
                <a:latin typeface="Adobe Fan Heiti Std B" pitchFamily="34" charset="-128"/>
                <a:ea typeface="Adobe Fan Heiti Std B" pitchFamily="34" charset="-128"/>
              </a:rPr>
              <a:t>).</a:t>
            </a:r>
            <a:endParaRPr lang="en-US" sz="1600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97533C-3DCD-4B48-BB0F-7696BB7BB1D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87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Fan Heiti Std B" pitchFamily="34" charset="-128"/>
                <a:ea typeface="Adobe Fan Heiti Std B" pitchFamily="34" charset="-128"/>
              </a:rPr>
              <a:t>Introduction to </a:t>
            </a:r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HTML5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600" dirty="0">
                <a:latin typeface="Adobe Fan Heiti Std B" pitchFamily="34" charset="-128"/>
                <a:ea typeface="Adobe Fan Heiti Std B" pitchFamily="34" charset="-128"/>
              </a:rPr>
              <a:t>The new standard incorporates features like video playback and </a:t>
            </a:r>
            <a:endParaRPr lang="en-US" sz="1600" dirty="0" smtClean="0">
              <a:latin typeface="Adobe Fan Heiti Std B" pitchFamily="34" charset="-128"/>
              <a:ea typeface="Adobe Fan Heiti Std B" pitchFamily="34" charset="-128"/>
            </a:endParaRPr>
          </a:p>
          <a:p>
            <a:pPr marL="0" indent="0">
              <a:lnSpc>
                <a:spcPct val="150000"/>
              </a:lnSpc>
            </a:pPr>
            <a:r>
              <a:rPr lang="en-US" sz="1600" dirty="0"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sz="1600" dirty="0" smtClean="0">
                <a:latin typeface="Adobe Fan Heiti Std B" pitchFamily="34" charset="-128"/>
                <a:ea typeface="Adobe Fan Heiti Std B" pitchFamily="34" charset="-128"/>
              </a:rPr>
              <a:t>     drag-and-drop </a:t>
            </a:r>
            <a:r>
              <a:rPr lang="en-US" sz="1600" dirty="0">
                <a:latin typeface="Adobe Fan Heiti Std B" pitchFamily="34" charset="-128"/>
                <a:ea typeface="Adobe Fan Heiti Std B" pitchFamily="34" charset="-128"/>
              </a:rPr>
              <a:t>that have been previously dependent on </a:t>
            </a:r>
            <a:r>
              <a:rPr lang="en-US" sz="1600" dirty="0" smtClean="0">
                <a:latin typeface="Adobe Fan Heiti Std B" pitchFamily="34" charset="-128"/>
                <a:ea typeface="Adobe Fan Heiti Std B" pitchFamily="34" charset="-128"/>
              </a:rPr>
              <a:t>third-party</a:t>
            </a:r>
          </a:p>
          <a:p>
            <a:pPr marL="0" indent="0">
              <a:lnSpc>
                <a:spcPct val="150000"/>
              </a:lnSpc>
            </a:pPr>
            <a:r>
              <a:rPr lang="en-US" sz="1600" dirty="0" smtClean="0">
                <a:latin typeface="Adobe Fan Heiti Std B" pitchFamily="34" charset="-128"/>
                <a:ea typeface="Adobe Fan Heiti Std B" pitchFamily="34" charset="-128"/>
              </a:rPr>
              <a:t>      browser </a:t>
            </a:r>
            <a:r>
              <a:rPr lang="en-US" sz="1600" dirty="0">
                <a:latin typeface="Adobe Fan Heiti Std B" pitchFamily="34" charset="-128"/>
                <a:ea typeface="Adobe Fan Heiti Std B" pitchFamily="34" charset="-128"/>
              </a:rPr>
              <a:t>plug-ins such as Adobe Flash, Microsoft </a:t>
            </a:r>
            <a:r>
              <a:rPr lang="en-US" sz="1600" dirty="0" smtClean="0">
                <a:latin typeface="Adobe Fan Heiti Std B" pitchFamily="34" charset="-128"/>
                <a:ea typeface="Adobe Fan Heiti Std B" pitchFamily="34" charset="-128"/>
              </a:rPr>
              <a:t>Silverlight, and Google Gears.</a:t>
            </a:r>
          </a:p>
          <a:p>
            <a:pPr marL="0" indent="0">
              <a:lnSpc>
                <a:spcPct val="150000"/>
              </a:lnSpc>
            </a:pPr>
            <a:endParaRPr lang="en-US" sz="1600" dirty="0" smtClean="0">
              <a:latin typeface="Adobe Fan Heiti Std B" pitchFamily="34" charset="-128"/>
              <a:ea typeface="Adobe Fan Heiti Std B" pitchFamily="34" charset="-128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600" dirty="0" smtClean="0">
                <a:latin typeface="Adobe Fan Heiti Std B" pitchFamily="34" charset="-128"/>
                <a:ea typeface="Adobe Fan Heiti Std B" pitchFamily="34" charset="-128"/>
              </a:rPr>
              <a:t>The </a:t>
            </a:r>
            <a:r>
              <a:rPr lang="en-US" sz="1600" dirty="0">
                <a:latin typeface="Adobe Fan Heiti Std B" pitchFamily="34" charset="-128"/>
                <a:ea typeface="Adobe Fan Heiti Std B" pitchFamily="34" charset="-128"/>
              </a:rPr>
              <a:t>latest versions of Apple Safari, Google Chrome, Mozilla Firefox, </a:t>
            </a:r>
            <a:r>
              <a:rPr lang="en-US" sz="1600" dirty="0" smtClean="0">
                <a:latin typeface="Adobe Fan Heiti Std B" pitchFamily="34" charset="-128"/>
                <a:ea typeface="Adobe Fan Heiti Std B" pitchFamily="34" charset="-128"/>
              </a:rPr>
              <a:t>and Opera </a:t>
            </a:r>
            <a:r>
              <a:rPr lang="en-US" sz="1600" dirty="0">
                <a:latin typeface="Adobe Fan Heiti Std B" pitchFamily="34" charset="-128"/>
                <a:ea typeface="Adobe Fan Heiti Std B" pitchFamily="34" charset="-128"/>
              </a:rPr>
              <a:t>all support many </a:t>
            </a:r>
            <a:r>
              <a:rPr lang="en-US" sz="1600" dirty="0" smtClean="0">
                <a:latin typeface="Adobe Fan Heiti Std B" pitchFamily="34" charset="-128"/>
                <a:ea typeface="Adobe Fan Heiti Std B" pitchFamily="34" charset="-128"/>
              </a:rPr>
              <a:t>HTML5 features </a:t>
            </a:r>
            <a:r>
              <a:rPr lang="en-US" sz="1600" dirty="0">
                <a:latin typeface="Adobe Fan Heiti Std B" pitchFamily="34" charset="-128"/>
                <a:ea typeface="Adobe Fan Heiti Std B" pitchFamily="34" charset="-128"/>
              </a:rPr>
              <a:t>and Internet Explorer 9.0 </a:t>
            </a:r>
            <a:r>
              <a:rPr lang="en-US" sz="1600" dirty="0" smtClean="0">
                <a:latin typeface="Adobe Fan Heiti Std B" pitchFamily="34" charset="-128"/>
                <a:ea typeface="Adobe Fan Heiti Std B" pitchFamily="34" charset="-128"/>
              </a:rPr>
              <a:t>will also </a:t>
            </a:r>
            <a:r>
              <a:rPr lang="en-US" sz="1600" dirty="0">
                <a:latin typeface="Adobe Fan Heiti Std B" pitchFamily="34" charset="-128"/>
                <a:ea typeface="Adobe Fan Heiti Std B" pitchFamily="34" charset="-128"/>
              </a:rPr>
              <a:t>have support for some HTML5 </a:t>
            </a:r>
            <a:r>
              <a:rPr lang="en-US" sz="1600" dirty="0" smtClean="0">
                <a:latin typeface="Adobe Fan Heiti Std B" pitchFamily="34" charset="-128"/>
                <a:ea typeface="Adobe Fan Heiti Std B" pitchFamily="34" charset="-128"/>
              </a:rPr>
              <a:t>functionality.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endParaRPr lang="en-US" dirty="0" smtClean="0">
              <a:latin typeface="Adobe Fan Heiti Std B" pitchFamily="34" charset="-128"/>
              <a:ea typeface="Adobe Fan Heiti Std B" pitchFamily="34" charset="-128"/>
            </a:endParaRPr>
          </a:p>
          <a:p>
            <a:pPr marL="0" indent="0">
              <a:lnSpc>
                <a:spcPct val="150000"/>
              </a:lnSpc>
            </a:pPr>
            <a:endParaRPr lang="en-US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85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Fan Heiti Std B" pitchFamily="34" charset="-128"/>
                <a:ea typeface="Adobe Fan Heiti Std B" pitchFamily="34" charset="-128"/>
              </a:rPr>
              <a:t>Introduction to </a:t>
            </a:r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HTML5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600" dirty="0">
                <a:latin typeface="Adobe Fan Heiti Std B" pitchFamily="34" charset="-128"/>
                <a:ea typeface="Adobe Fan Heiti Std B" pitchFamily="34" charset="-128"/>
              </a:rPr>
              <a:t>HTML5 is coming with lots of flexibility and would support </a:t>
            </a:r>
            <a:r>
              <a:rPr lang="en-US" sz="1600" dirty="0" smtClean="0">
                <a:latin typeface="Adobe Fan Heiti Std B" pitchFamily="34" charset="-128"/>
                <a:ea typeface="Adobe Fan Heiti Std B" pitchFamily="34" charset="-128"/>
              </a:rPr>
              <a:t>the followings-</a:t>
            </a:r>
            <a:endParaRPr lang="en-US" sz="1600" dirty="0">
              <a:latin typeface="Adobe Fan Heiti Std B" pitchFamily="34" charset="-128"/>
              <a:ea typeface="Adobe Fan Heiti Std B" pitchFamily="34" charset="-128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romanUcPeriod"/>
            </a:pPr>
            <a:r>
              <a:rPr lang="en-US" sz="1600" dirty="0">
                <a:latin typeface="Adobe Fan Heiti Std B" pitchFamily="34" charset="-128"/>
                <a:ea typeface="Adobe Fan Heiti Std B" pitchFamily="34" charset="-128"/>
              </a:rPr>
              <a:t>Uppercase tag names.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romanUcPeriod"/>
            </a:pPr>
            <a:r>
              <a:rPr lang="en-US" sz="1600" dirty="0">
                <a:latin typeface="Adobe Fan Heiti Std B" pitchFamily="34" charset="-128"/>
                <a:ea typeface="Adobe Fan Heiti Std B" pitchFamily="34" charset="-128"/>
              </a:rPr>
              <a:t>Quotes are optional for attributes.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romanUcPeriod"/>
            </a:pPr>
            <a:r>
              <a:rPr lang="en-US" sz="1600" dirty="0">
                <a:latin typeface="Adobe Fan Heiti Std B" pitchFamily="34" charset="-128"/>
                <a:ea typeface="Adobe Fan Heiti Std B" pitchFamily="34" charset="-128"/>
              </a:rPr>
              <a:t>Attribute values are optional.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romanUcPeriod"/>
            </a:pPr>
            <a:r>
              <a:rPr lang="en-US" sz="1600" dirty="0">
                <a:latin typeface="Adobe Fan Heiti Std B" pitchFamily="34" charset="-128"/>
                <a:ea typeface="Adobe Fan Heiti Std B" pitchFamily="34" charset="-128"/>
              </a:rPr>
              <a:t>Closing empty elements are optional.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30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latin typeface="Adobe Fan Heiti Std B" pitchFamily="34" charset="-128"/>
                <a:ea typeface="Adobe Fan Heiti Std B" pitchFamily="34" charset="-128"/>
              </a:rPr>
              <a:t>Difference between HTML 4 and HTML 5.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600" b="1" dirty="0" smtClean="0">
                <a:latin typeface="Adobe Fan Heiti Std B" pitchFamily="34" charset="-128"/>
                <a:ea typeface="Adobe Fan Heiti Std B" pitchFamily="34" charset="-128"/>
              </a:rPr>
              <a:t>Simplified </a:t>
            </a:r>
            <a:r>
              <a:rPr lang="en-US" sz="1600" b="1" dirty="0">
                <a:latin typeface="Adobe Fan Heiti Std B" pitchFamily="34" charset="-128"/>
                <a:ea typeface="Adobe Fan Heiti Std B" pitchFamily="34" charset="-128"/>
              </a:rPr>
              <a:t>and Clear </a:t>
            </a:r>
            <a:r>
              <a:rPr lang="en-US" sz="1600" b="1" dirty="0" smtClean="0">
                <a:latin typeface="Adobe Fan Heiti Std B" pitchFamily="34" charset="-128"/>
                <a:ea typeface="Adobe Fan Heiti Std B" pitchFamily="34" charset="-128"/>
              </a:rPr>
              <a:t>Syntax.</a:t>
            </a:r>
            <a:endParaRPr lang="en-US" sz="1600" dirty="0">
              <a:latin typeface="Adobe Fan Heiti Std B" pitchFamily="34" charset="-128"/>
              <a:ea typeface="Adobe Fan Heiti Std B" pitchFamily="34" charset="-128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600" b="1" dirty="0" smtClean="0">
                <a:latin typeface="Adobe Fan Heiti Std B" pitchFamily="34" charset="-128"/>
                <a:ea typeface="Adobe Fan Heiti Std B" pitchFamily="34" charset="-128"/>
              </a:rPr>
              <a:t>Multimedia Elements.</a:t>
            </a:r>
            <a:endParaRPr lang="en-US" sz="1600" dirty="0" smtClean="0">
              <a:latin typeface="Adobe Fan Heiti Std B" pitchFamily="34" charset="-128"/>
              <a:ea typeface="Adobe Fan Heiti Std B" pitchFamily="34" charset="-128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600" b="1" dirty="0" smtClean="0">
                <a:latin typeface="Adobe Fan Heiti Std B" pitchFamily="34" charset="-128"/>
                <a:ea typeface="Adobe Fan Heiti Std B" pitchFamily="34" charset="-128"/>
              </a:rPr>
              <a:t>Accessing </a:t>
            </a:r>
            <a:r>
              <a:rPr lang="en-US" sz="1600" b="1" dirty="0">
                <a:latin typeface="Adobe Fan Heiti Std B" pitchFamily="34" charset="-128"/>
                <a:ea typeface="Adobe Fan Heiti Std B" pitchFamily="34" charset="-128"/>
              </a:rPr>
              <a:t>User Geographical </a:t>
            </a:r>
            <a:r>
              <a:rPr lang="en-US" sz="1600" b="1" dirty="0" smtClean="0">
                <a:latin typeface="Adobe Fan Heiti Std B" pitchFamily="34" charset="-128"/>
                <a:ea typeface="Adobe Fan Heiti Std B" pitchFamily="34" charset="-128"/>
              </a:rPr>
              <a:t>location.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600" b="1" dirty="0" smtClean="0">
                <a:latin typeface="Adobe Fan Heiti Std B" pitchFamily="34" charset="-128"/>
                <a:ea typeface="Adobe Fan Heiti Std B" pitchFamily="34" charset="-128"/>
              </a:rPr>
              <a:t>Client </a:t>
            </a:r>
            <a:r>
              <a:rPr lang="en-US" sz="1600" b="1" dirty="0">
                <a:latin typeface="Adobe Fan Heiti Std B" pitchFamily="34" charset="-128"/>
                <a:ea typeface="Adobe Fan Heiti Std B" pitchFamily="34" charset="-128"/>
              </a:rPr>
              <a:t>Side </a:t>
            </a:r>
            <a:r>
              <a:rPr lang="en-US" sz="1600" b="1" dirty="0" smtClean="0">
                <a:latin typeface="Adobe Fan Heiti Std B" pitchFamily="34" charset="-128"/>
                <a:ea typeface="Adobe Fan Heiti Std B" pitchFamily="34" charset="-128"/>
              </a:rPr>
              <a:t>storage.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600" b="1" dirty="0" smtClean="0">
                <a:latin typeface="Adobe Fan Heiti Std B" pitchFamily="34" charset="-128"/>
                <a:ea typeface="Adobe Fan Heiti Std B" pitchFamily="34" charset="-128"/>
              </a:rPr>
              <a:t>Client </a:t>
            </a:r>
            <a:r>
              <a:rPr lang="en-US" sz="1600" b="1" dirty="0">
                <a:latin typeface="Adobe Fan Heiti Std B" pitchFamily="34" charset="-128"/>
                <a:ea typeface="Adobe Fan Heiti Std B" pitchFamily="34" charset="-128"/>
              </a:rPr>
              <a:t>Server </a:t>
            </a:r>
            <a:r>
              <a:rPr lang="en-US" sz="1600" b="1" dirty="0" smtClean="0">
                <a:latin typeface="Adobe Fan Heiti Std B" pitchFamily="34" charset="-128"/>
                <a:ea typeface="Adobe Fan Heiti Std B" pitchFamily="34" charset="-128"/>
              </a:rPr>
              <a:t>Communication.</a:t>
            </a:r>
            <a:endParaRPr lang="en-US" sz="1600" dirty="0" smtClean="0">
              <a:latin typeface="Adobe Fan Heiti Std B" pitchFamily="34" charset="-128"/>
              <a:ea typeface="Adobe Fan Heiti Std B" pitchFamily="34" charset="-128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600" b="1" dirty="0" smtClean="0">
                <a:latin typeface="Adobe Fan Heiti Std B" pitchFamily="34" charset="-128"/>
                <a:ea typeface="Adobe Fan Heiti Std B" pitchFamily="34" charset="-128"/>
              </a:rPr>
              <a:t>JavaScript </a:t>
            </a:r>
            <a:r>
              <a:rPr lang="en-US" sz="1600" b="1" dirty="0">
                <a:latin typeface="Adobe Fan Heiti Std B" pitchFamily="34" charset="-128"/>
                <a:ea typeface="Adobe Fan Heiti Std B" pitchFamily="34" charset="-128"/>
              </a:rPr>
              <a:t>Threading </a:t>
            </a:r>
            <a:r>
              <a:rPr lang="en-US" sz="1600" b="1" dirty="0" smtClean="0">
                <a:latin typeface="Adobe Fan Heiti Std B" pitchFamily="34" charset="-128"/>
                <a:ea typeface="Adobe Fan Heiti Std B" pitchFamily="34" charset="-128"/>
              </a:rPr>
              <a:t>Mechanism.</a:t>
            </a:r>
            <a:endParaRPr lang="en-US" sz="1600" dirty="0" smtClean="0">
              <a:latin typeface="Adobe Fan Heiti Std B" pitchFamily="34" charset="-128"/>
              <a:ea typeface="Adobe Fan Heiti Std B" pitchFamily="34" charset="-128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600" b="1" dirty="0" smtClean="0">
                <a:latin typeface="Adobe Fan Heiti Std B" pitchFamily="34" charset="-128"/>
                <a:ea typeface="Adobe Fan Heiti Std B" pitchFamily="34" charset="-128"/>
              </a:rPr>
              <a:t>Browser Compatibility.</a:t>
            </a:r>
          </a:p>
          <a:p>
            <a:pPr marL="0" indent="0">
              <a:lnSpc>
                <a:spcPct val="150000"/>
              </a:lnSpc>
            </a:pPr>
            <a:r>
              <a:rPr lang="en-US" sz="1600" dirty="0">
                <a:latin typeface="Adobe Fan Heiti Std B" pitchFamily="34" charset="-128"/>
                <a:ea typeface="Adobe Fan Heiti Std B" pitchFamily="34" charset="-128"/>
              </a:rPr>
              <a:t/>
            </a:r>
            <a:br>
              <a:rPr lang="en-US" sz="1600" dirty="0">
                <a:latin typeface="Adobe Fan Heiti Std B" pitchFamily="34" charset="-128"/>
                <a:ea typeface="Adobe Fan Heiti Std B" pitchFamily="34" charset="-128"/>
              </a:rPr>
            </a:br>
            <a:endParaRPr lang="en-US" sz="1600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7A69CE-7428-4F6E-BF69-A51F58CF1CF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79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latin typeface="Adobe Fan Heiti Std B" pitchFamily="34" charset="-128"/>
                <a:ea typeface="Adobe Fan Heiti Std B" pitchFamily="34" charset="-128"/>
              </a:rPr>
              <a:t>HTML 5 tags.</a:t>
            </a:r>
            <a:br>
              <a:rPr lang="en-US" dirty="0">
                <a:latin typeface="Adobe Fan Heiti Std B" pitchFamily="34" charset="-128"/>
                <a:ea typeface="Adobe Fan Heiti Std B" pitchFamily="34" charset="-128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b="1" dirty="0" smtClean="0">
                <a:latin typeface="Adobe Fan Heiti Std B" pitchFamily="34" charset="-128"/>
                <a:ea typeface="Adobe Fan Heiti Std B" pitchFamily="34" charset="-128"/>
              </a:rPr>
              <a:t>&lt;section&gt;</a:t>
            </a:r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b="1" dirty="0" smtClean="0">
                <a:latin typeface="Adobe Fan Heiti Std B" pitchFamily="34" charset="-128"/>
                <a:ea typeface="Adobe Fan Heiti Std B" pitchFamily="34" charset="-128"/>
              </a:rPr>
              <a:t>&lt;article&gt;</a:t>
            </a:r>
            <a:endParaRPr lang="en-US" dirty="0" smtClean="0">
              <a:latin typeface="Adobe Fan Heiti Std B" pitchFamily="34" charset="-128"/>
              <a:ea typeface="Adobe Fan Heiti Std B" pitchFamily="34" charset="-128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b="1" dirty="0" smtClean="0">
                <a:latin typeface="Adobe Fan Heiti Std B" pitchFamily="34" charset="-128"/>
                <a:ea typeface="Adobe Fan Heiti Std B" pitchFamily="34" charset="-128"/>
              </a:rPr>
              <a:t>&lt;aside&gt;</a:t>
            </a:r>
            <a:endParaRPr lang="en-US" dirty="0">
              <a:latin typeface="Adobe Fan Heiti Std B" pitchFamily="34" charset="-128"/>
              <a:ea typeface="Adobe Fan Heiti Std B" pitchFamily="34" charset="-128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b="1" dirty="0" smtClean="0">
                <a:latin typeface="Adobe Fan Heiti Std B" pitchFamily="34" charset="-128"/>
                <a:ea typeface="Adobe Fan Heiti Std B" pitchFamily="34" charset="-128"/>
              </a:rPr>
              <a:t>&lt;header&gt;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b="1" dirty="0" smtClean="0">
                <a:latin typeface="Adobe Fan Heiti Std B" pitchFamily="34" charset="-128"/>
                <a:ea typeface="Adobe Fan Heiti Std B" pitchFamily="34" charset="-128"/>
              </a:rPr>
              <a:t>&lt;footer&gt;</a:t>
            </a:r>
            <a:endParaRPr lang="en-US" dirty="0">
              <a:latin typeface="Adobe Fan Heiti Std B" pitchFamily="34" charset="-128"/>
              <a:ea typeface="Adobe Fan Heiti Std B" pitchFamily="34" charset="-128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b="1" dirty="0" smtClean="0">
                <a:latin typeface="Adobe Fan Heiti Std B" pitchFamily="34" charset="-128"/>
                <a:ea typeface="Adobe Fan Heiti Std B" pitchFamily="34" charset="-128"/>
              </a:rPr>
              <a:t>&lt;</a:t>
            </a:r>
            <a:r>
              <a:rPr lang="en-US" b="1" dirty="0" err="1" smtClean="0">
                <a:latin typeface="Adobe Fan Heiti Std B" pitchFamily="34" charset="-128"/>
                <a:ea typeface="Adobe Fan Heiti Std B" pitchFamily="34" charset="-128"/>
              </a:rPr>
              <a:t>nav</a:t>
            </a:r>
            <a:r>
              <a:rPr lang="en-US" b="1" dirty="0" smtClean="0">
                <a:latin typeface="Adobe Fan Heiti Std B" pitchFamily="34" charset="-128"/>
                <a:ea typeface="Adobe Fan Heiti Std B" pitchFamily="34" charset="-128"/>
              </a:rPr>
              <a:t>&gt;</a:t>
            </a:r>
            <a:endParaRPr lang="en-US" dirty="0">
              <a:latin typeface="Adobe Fan Heiti Std B" pitchFamily="34" charset="-128"/>
              <a:ea typeface="Adobe Fan Heiti Std B" pitchFamily="34" charset="-128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b="1" dirty="0" smtClean="0">
                <a:latin typeface="Adobe Fan Heiti Std B" pitchFamily="34" charset="-128"/>
                <a:ea typeface="Adobe Fan Heiti Std B" pitchFamily="34" charset="-128"/>
              </a:rPr>
              <a:t>&lt;dialog&gt;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b="1" dirty="0" smtClean="0">
                <a:latin typeface="Adobe Fan Heiti Std B" pitchFamily="34" charset="-128"/>
                <a:ea typeface="Adobe Fan Heiti Std B" pitchFamily="34" charset="-128"/>
              </a:rPr>
              <a:t>&lt;figure&gt;</a:t>
            </a:r>
            <a:endParaRPr lang="en-US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3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Fan Heiti Std B" pitchFamily="34" charset="-128"/>
                <a:ea typeface="Adobe Fan Heiti Std B" pitchFamily="34" charset="-128"/>
              </a:rPr>
              <a:t>HTML 5 </a:t>
            </a:r>
            <a:r>
              <a:rPr lang="en-US" dirty="0" smtClean="0">
                <a:latin typeface="Adobe Fan Heiti Std B" pitchFamily="34" charset="-128"/>
                <a:ea typeface="Adobe Fan Heiti Std B" pitchFamily="34" charset="-128"/>
              </a:rPr>
              <a:t>Structure.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763" y="2144683"/>
            <a:ext cx="4707579" cy="347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02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Fan Heiti Std B" pitchFamily="34" charset="-128"/>
                <a:ea typeface="Adobe Fan Heiti Std B" pitchFamily="34" charset="-128"/>
              </a:rPr>
              <a:t>HTML 5 Structure.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900" b="1" dirty="0" smtClean="0"/>
              <a:t>&lt;!</a:t>
            </a:r>
            <a:r>
              <a:rPr lang="en-US" sz="900" b="1" dirty="0"/>
              <a:t>DOCTYPE html</a:t>
            </a:r>
            <a:r>
              <a:rPr lang="en-US" sz="900" b="1" dirty="0" smtClean="0"/>
              <a:t>&gt;</a:t>
            </a:r>
          </a:p>
          <a:p>
            <a:r>
              <a:rPr lang="en-US" sz="900" b="1" dirty="0"/>
              <a:t> </a:t>
            </a:r>
            <a:r>
              <a:rPr lang="en-US" sz="900" b="1" dirty="0" smtClean="0"/>
              <a:t> &lt;</a:t>
            </a:r>
            <a:r>
              <a:rPr lang="en-US" sz="900" b="1" dirty="0"/>
              <a:t>html</a:t>
            </a:r>
            <a:r>
              <a:rPr lang="en-US" sz="900" b="1" dirty="0" smtClean="0"/>
              <a:t>&gt;</a:t>
            </a:r>
          </a:p>
          <a:p>
            <a:r>
              <a:rPr lang="en-US" sz="900" b="1" dirty="0"/>
              <a:t> </a:t>
            </a:r>
            <a:r>
              <a:rPr lang="en-US" sz="900" b="1" dirty="0" smtClean="0"/>
              <a:t>   &lt;</a:t>
            </a:r>
            <a:r>
              <a:rPr lang="en-US" sz="900" b="1" dirty="0"/>
              <a:t>head</a:t>
            </a:r>
            <a:r>
              <a:rPr lang="en-US" sz="900" b="1" dirty="0" smtClean="0"/>
              <a:t>&gt;</a:t>
            </a:r>
          </a:p>
          <a:p>
            <a:r>
              <a:rPr lang="en-US" sz="900" b="1" dirty="0"/>
              <a:t> </a:t>
            </a:r>
            <a:r>
              <a:rPr lang="en-US" sz="900" b="1" dirty="0" smtClean="0"/>
              <a:t>     &lt;</a:t>
            </a:r>
            <a:r>
              <a:rPr lang="en-US" sz="900" b="1" dirty="0"/>
              <a:t>meta charset="utf-8</a:t>
            </a:r>
            <a:r>
              <a:rPr lang="en-US" sz="900" b="1" dirty="0" smtClean="0"/>
              <a:t>"&gt;</a:t>
            </a:r>
          </a:p>
          <a:p>
            <a:r>
              <a:rPr lang="en-US" sz="900" b="1" dirty="0"/>
              <a:t> </a:t>
            </a:r>
            <a:r>
              <a:rPr lang="en-US" sz="900" b="1" dirty="0" smtClean="0"/>
              <a:t>     &lt;</a:t>
            </a:r>
            <a:r>
              <a:rPr lang="en-US" sz="900" b="1" dirty="0"/>
              <a:t>title&gt;...&lt;/title</a:t>
            </a:r>
            <a:r>
              <a:rPr lang="en-US" sz="900" b="1" dirty="0" smtClean="0"/>
              <a:t>&gt;</a:t>
            </a:r>
          </a:p>
          <a:p>
            <a:r>
              <a:rPr lang="en-US" sz="900" b="1" dirty="0"/>
              <a:t> </a:t>
            </a:r>
            <a:r>
              <a:rPr lang="en-US" sz="900" b="1" dirty="0" smtClean="0"/>
              <a:t>   &lt;/</a:t>
            </a:r>
            <a:r>
              <a:rPr lang="en-US" sz="900" b="1" dirty="0"/>
              <a:t>head</a:t>
            </a:r>
            <a:r>
              <a:rPr lang="en-US" sz="900" b="1" dirty="0" smtClean="0"/>
              <a:t>&gt;</a:t>
            </a:r>
          </a:p>
          <a:p>
            <a:r>
              <a:rPr lang="en-US" sz="900" b="1" dirty="0"/>
              <a:t> </a:t>
            </a:r>
            <a:r>
              <a:rPr lang="en-US" sz="900" b="1" dirty="0" smtClean="0"/>
              <a:t>   &lt;</a:t>
            </a:r>
            <a:r>
              <a:rPr lang="en-US" sz="900" b="1" dirty="0"/>
              <a:t>body</a:t>
            </a:r>
            <a:r>
              <a:rPr lang="en-US" sz="900" b="1" dirty="0" smtClean="0"/>
              <a:t>&gt;</a:t>
            </a:r>
          </a:p>
          <a:p>
            <a:r>
              <a:rPr lang="en-US" sz="900" b="1" dirty="0"/>
              <a:t> </a:t>
            </a:r>
            <a:r>
              <a:rPr lang="en-US" sz="900" b="1" dirty="0" smtClean="0"/>
              <a:t>     &lt;</a:t>
            </a:r>
            <a:r>
              <a:rPr lang="en-US" sz="900" b="1" dirty="0"/>
              <a:t>header role="banner</a:t>
            </a:r>
            <a:r>
              <a:rPr lang="en-US" sz="900" b="1" dirty="0" smtClean="0"/>
              <a:t>"&gt;</a:t>
            </a:r>
          </a:p>
          <a:p>
            <a:r>
              <a:rPr lang="en-US" sz="900" b="1" dirty="0"/>
              <a:t> </a:t>
            </a:r>
            <a:r>
              <a:rPr lang="en-US" sz="900" b="1" dirty="0" smtClean="0"/>
              <a:t>       &lt;</a:t>
            </a:r>
            <a:r>
              <a:rPr lang="en-US" sz="900" b="1" dirty="0"/>
              <a:t>h1&gt;HTML5 Document Structure Example&lt;/h1</a:t>
            </a:r>
            <a:r>
              <a:rPr lang="en-US" sz="900" b="1" dirty="0" smtClean="0"/>
              <a:t>&gt;</a:t>
            </a:r>
          </a:p>
          <a:p>
            <a:r>
              <a:rPr lang="en-US" sz="900" b="1" dirty="0"/>
              <a:t> </a:t>
            </a:r>
            <a:r>
              <a:rPr lang="en-US" sz="900" b="1" dirty="0" smtClean="0"/>
              <a:t>       &lt;</a:t>
            </a:r>
            <a:r>
              <a:rPr lang="en-US" sz="900" b="1" dirty="0"/>
              <a:t>p&gt;This page should be tried in safari, chrome or </a:t>
            </a:r>
            <a:r>
              <a:rPr lang="en-US" sz="900" b="1" dirty="0" err="1"/>
              <a:t>Mozila</a:t>
            </a:r>
            <a:r>
              <a:rPr lang="en-US" sz="900" b="1" dirty="0"/>
              <a:t>.&lt;/p</a:t>
            </a:r>
            <a:r>
              <a:rPr lang="en-US" sz="900" b="1" dirty="0" smtClean="0"/>
              <a:t>&gt;</a:t>
            </a:r>
          </a:p>
          <a:p>
            <a:r>
              <a:rPr lang="en-US" sz="900" b="1" dirty="0"/>
              <a:t> </a:t>
            </a:r>
            <a:r>
              <a:rPr lang="en-US" sz="900" b="1" dirty="0" smtClean="0"/>
              <a:t>     &lt;/</a:t>
            </a:r>
            <a:r>
              <a:rPr lang="en-US" sz="900" b="1" dirty="0"/>
              <a:t>header</a:t>
            </a:r>
            <a:r>
              <a:rPr lang="en-US" sz="900" b="1" dirty="0" smtClean="0"/>
              <a:t>&gt;</a:t>
            </a:r>
          </a:p>
          <a:p>
            <a:r>
              <a:rPr lang="en-US" sz="900" b="1" dirty="0"/>
              <a:t> </a:t>
            </a:r>
            <a:r>
              <a:rPr lang="en-US" sz="900" b="1" dirty="0" smtClean="0"/>
              <a:t>       &lt;</a:t>
            </a:r>
            <a:r>
              <a:rPr lang="en-US" sz="900" b="1" dirty="0" err="1"/>
              <a:t>nav</a:t>
            </a:r>
            <a:r>
              <a:rPr lang="en-US" sz="900" b="1" dirty="0"/>
              <a:t>&gt; </a:t>
            </a:r>
            <a:endParaRPr lang="en-US" sz="900" b="1" dirty="0" smtClean="0"/>
          </a:p>
          <a:p>
            <a:r>
              <a:rPr lang="en-US" sz="900" b="1" dirty="0"/>
              <a:t> </a:t>
            </a:r>
            <a:r>
              <a:rPr lang="en-US" sz="900" b="1" dirty="0" smtClean="0"/>
              <a:t>           &lt;</a:t>
            </a:r>
            <a:r>
              <a:rPr lang="en-US" sz="900" b="1" dirty="0" err="1"/>
              <a:t>ul</a:t>
            </a:r>
            <a:r>
              <a:rPr lang="en-US" sz="900" b="1" dirty="0" smtClean="0"/>
              <a:t>&gt;</a:t>
            </a:r>
          </a:p>
          <a:p>
            <a:r>
              <a:rPr lang="en-US" sz="900" b="1" dirty="0"/>
              <a:t> </a:t>
            </a:r>
            <a:r>
              <a:rPr lang="en-US" sz="900" b="1" dirty="0" smtClean="0"/>
              <a:t>             &lt;</a:t>
            </a:r>
            <a:r>
              <a:rPr lang="en-US" sz="900" b="1" dirty="0"/>
              <a:t>li&gt;&lt;a </a:t>
            </a:r>
            <a:r>
              <a:rPr lang="en-US" sz="900" b="1" dirty="0" err="1"/>
              <a:t>href</a:t>
            </a:r>
            <a:r>
              <a:rPr lang="en-US" sz="900" b="1" dirty="0"/>
              <a:t>="#"&gt;HTML Tutorial&lt;/a&gt;&lt;/li&gt; &lt;li&gt;&lt;a </a:t>
            </a:r>
            <a:r>
              <a:rPr lang="en-US" sz="900" b="1" dirty="0" err="1"/>
              <a:t>href</a:t>
            </a:r>
            <a:r>
              <a:rPr lang="en-US" sz="900" b="1" dirty="0"/>
              <a:t>="#"&gt;CSS Tutorial&lt;/a&gt;&lt;/li</a:t>
            </a:r>
            <a:r>
              <a:rPr lang="en-US" sz="900" b="1" dirty="0" smtClean="0"/>
              <a:t>&gt;</a:t>
            </a:r>
          </a:p>
          <a:p>
            <a:r>
              <a:rPr lang="en-US" sz="900" b="1" dirty="0"/>
              <a:t> </a:t>
            </a:r>
            <a:r>
              <a:rPr lang="en-US" sz="900" b="1" dirty="0" smtClean="0"/>
              <a:t>             &lt;</a:t>
            </a:r>
            <a:r>
              <a:rPr lang="en-US" sz="900" b="1" dirty="0"/>
              <a:t>li&gt;&lt;a </a:t>
            </a:r>
            <a:r>
              <a:rPr lang="en-US" sz="900" b="1" dirty="0" err="1"/>
              <a:t>href</a:t>
            </a:r>
            <a:r>
              <a:rPr lang="en-US" sz="900" b="1" dirty="0"/>
              <a:t>="#"&gt;JavaScript Tutorial&lt;/a&gt;&lt;/li&gt; </a:t>
            </a:r>
            <a:endParaRPr lang="en-US" sz="900" b="1" dirty="0" smtClean="0"/>
          </a:p>
          <a:p>
            <a:r>
              <a:rPr lang="en-US" sz="900" b="1" dirty="0"/>
              <a:t> </a:t>
            </a:r>
            <a:r>
              <a:rPr lang="en-US" sz="900" b="1" dirty="0" smtClean="0"/>
              <a:t>            &lt;/</a:t>
            </a:r>
            <a:r>
              <a:rPr lang="en-US" sz="900" b="1" dirty="0" err="1"/>
              <a:t>ul</a:t>
            </a:r>
            <a:r>
              <a:rPr lang="en-US" sz="900" b="1" dirty="0" smtClean="0"/>
              <a:t>&gt;</a:t>
            </a:r>
          </a:p>
          <a:p>
            <a:r>
              <a:rPr lang="en-US" sz="900" b="1" dirty="0"/>
              <a:t> </a:t>
            </a:r>
            <a:r>
              <a:rPr lang="en-US" sz="900" b="1" dirty="0" smtClean="0"/>
              <a:t>         &lt;/</a:t>
            </a:r>
            <a:r>
              <a:rPr lang="en-US" sz="900" b="1" dirty="0" err="1"/>
              <a:t>nav</a:t>
            </a:r>
            <a:r>
              <a:rPr lang="en-US" sz="900" b="1" dirty="0" smtClean="0"/>
              <a:t>&gt;</a:t>
            </a:r>
          </a:p>
          <a:p>
            <a:r>
              <a:rPr lang="en-US" sz="900" b="1" dirty="0"/>
              <a:t> </a:t>
            </a:r>
            <a:r>
              <a:rPr lang="en-US" sz="900" b="1" dirty="0" smtClean="0"/>
              <a:t>         &lt;</a:t>
            </a:r>
            <a:r>
              <a:rPr lang="en-US" sz="900" b="1" dirty="0"/>
              <a:t>article</a:t>
            </a:r>
            <a:r>
              <a:rPr lang="en-US" sz="900" b="1" dirty="0" smtClean="0"/>
              <a:t>&gt;</a:t>
            </a:r>
          </a:p>
          <a:p>
            <a:r>
              <a:rPr lang="en-US" sz="900" b="1" dirty="0"/>
              <a:t> </a:t>
            </a:r>
            <a:r>
              <a:rPr lang="en-US" sz="900" b="1" dirty="0" smtClean="0"/>
              <a:t>           &lt;</a:t>
            </a:r>
            <a:r>
              <a:rPr lang="en-US" sz="900" b="1" dirty="0"/>
              <a:t>section</a:t>
            </a:r>
            <a:r>
              <a:rPr lang="en-US" sz="900" b="1" dirty="0" smtClean="0"/>
              <a:t>&gt;</a:t>
            </a:r>
          </a:p>
          <a:p>
            <a:r>
              <a:rPr lang="en-US" sz="900" b="1" dirty="0"/>
              <a:t> </a:t>
            </a:r>
            <a:r>
              <a:rPr lang="en-US" sz="900" b="1" dirty="0" smtClean="0"/>
              <a:t>              &lt;</a:t>
            </a:r>
            <a:r>
              <a:rPr lang="en-US" sz="900" b="1" dirty="0"/>
              <a:t>p&gt;Once article can have multiple sections&lt;/p&gt; </a:t>
            </a:r>
            <a:endParaRPr lang="en-US" sz="900" b="1" dirty="0" smtClean="0"/>
          </a:p>
          <a:p>
            <a:r>
              <a:rPr lang="en-US" sz="900" b="1" dirty="0"/>
              <a:t> </a:t>
            </a:r>
            <a:r>
              <a:rPr lang="en-US" sz="900" b="1" dirty="0" smtClean="0"/>
              <a:t>           &lt;/</a:t>
            </a:r>
            <a:r>
              <a:rPr lang="en-US" sz="900" b="1" dirty="0"/>
              <a:t>section&gt; </a:t>
            </a:r>
            <a:endParaRPr lang="en-US" sz="900" b="1" dirty="0" smtClean="0"/>
          </a:p>
          <a:p>
            <a:r>
              <a:rPr lang="en-US" sz="900" b="1" dirty="0"/>
              <a:t> </a:t>
            </a:r>
            <a:r>
              <a:rPr lang="en-US" sz="900" b="1" dirty="0" smtClean="0"/>
              <a:t>         &lt;/</a:t>
            </a:r>
            <a:r>
              <a:rPr lang="en-US" sz="900" b="1" dirty="0"/>
              <a:t>article</a:t>
            </a:r>
            <a:r>
              <a:rPr lang="en-US" sz="900" b="1" dirty="0" smtClean="0"/>
              <a:t>&gt;</a:t>
            </a:r>
          </a:p>
          <a:p>
            <a:r>
              <a:rPr lang="en-US" sz="900" b="1" dirty="0"/>
              <a:t> </a:t>
            </a:r>
            <a:r>
              <a:rPr lang="en-US" sz="900" b="1" dirty="0" smtClean="0"/>
              <a:t>         &lt;</a:t>
            </a:r>
            <a:r>
              <a:rPr lang="en-US" sz="900" b="1" dirty="0"/>
              <a:t>aside</a:t>
            </a:r>
            <a:r>
              <a:rPr lang="en-US" sz="900" b="1" dirty="0" smtClean="0"/>
              <a:t>&gt;</a:t>
            </a:r>
          </a:p>
          <a:p>
            <a:r>
              <a:rPr lang="en-US" sz="900" b="1" dirty="0"/>
              <a:t> </a:t>
            </a:r>
            <a:r>
              <a:rPr lang="en-US" sz="900" b="1" dirty="0" smtClean="0"/>
              <a:t>           &lt;</a:t>
            </a:r>
            <a:r>
              <a:rPr lang="en-US" sz="900" b="1" dirty="0"/>
              <a:t>p&gt;This is aside part of the web page&lt;/p</a:t>
            </a:r>
            <a:r>
              <a:rPr lang="en-US" sz="900" b="1" dirty="0" smtClean="0"/>
              <a:t>&gt;</a:t>
            </a:r>
          </a:p>
          <a:p>
            <a:r>
              <a:rPr lang="en-US" sz="900" b="1" dirty="0"/>
              <a:t> </a:t>
            </a:r>
            <a:r>
              <a:rPr lang="en-US" sz="900" b="1" dirty="0" smtClean="0"/>
              <a:t>         &lt;/</a:t>
            </a:r>
            <a:r>
              <a:rPr lang="en-US" sz="900" b="1" dirty="0"/>
              <a:t>aside</a:t>
            </a:r>
            <a:r>
              <a:rPr lang="en-US" sz="900" b="1" dirty="0" smtClean="0"/>
              <a:t>&gt;</a:t>
            </a:r>
          </a:p>
          <a:p>
            <a:r>
              <a:rPr lang="en-US" sz="900" b="1" dirty="0"/>
              <a:t> </a:t>
            </a:r>
            <a:r>
              <a:rPr lang="en-US" sz="900" b="1" dirty="0" smtClean="0"/>
              <a:t>         &lt;</a:t>
            </a:r>
            <a:r>
              <a:rPr lang="en-US" sz="900" b="1" dirty="0"/>
              <a:t>figure align="right"&gt; &lt;</a:t>
            </a:r>
            <a:r>
              <a:rPr lang="en-US" sz="900" b="1" dirty="0" err="1"/>
              <a:t>img</a:t>
            </a:r>
            <a:r>
              <a:rPr lang="en-US" sz="900" b="1" dirty="0"/>
              <a:t> </a:t>
            </a:r>
            <a:r>
              <a:rPr lang="en-US" sz="900" b="1" dirty="0" err="1"/>
              <a:t>src</a:t>
            </a:r>
            <a:r>
              <a:rPr lang="en-US" sz="900" b="1" dirty="0"/>
              <a:t>="/html5/images/logo.png" alt="</a:t>
            </a:r>
            <a:r>
              <a:rPr lang="en-US" sz="900" b="1" dirty="0" err="1"/>
              <a:t>TutorialPoint</a:t>
            </a:r>
            <a:r>
              <a:rPr lang="en-US" sz="900" b="1" dirty="0"/>
              <a:t>" width="200" height="100"&gt; &lt;/figure</a:t>
            </a:r>
            <a:r>
              <a:rPr lang="en-US" sz="900" b="1" dirty="0" smtClean="0"/>
              <a:t>&gt;</a:t>
            </a:r>
          </a:p>
          <a:p>
            <a:r>
              <a:rPr lang="en-US" sz="900" b="1" dirty="0"/>
              <a:t> </a:t>
            </a:r>
            <a:r>
              <a:rPr lang="en-US" sz="900" b="1" dirty="0" smtClean="0"/>
              <a:t>         &lt;</a:t>
            </a:r>
            <a:r>
              <a:rPr lang="en-US" sz="900" b="1" dirty="0"/>
              <a:t>footer&gt; &lt;p&gt;Created by &lt;a </a:t>
            </a:r>
            <a:r>
              <a:rPr lang="en-US" sz="900" b="1" dirty="0" err="1"/>
              <a:t>href</a:t>
            </a:r>
            <a:r>
              <a:rPr lang="en-US" sz="900" b="1" dirty="0"/>
              <a:t>="#"&gt;Tutorials Point&lt;/a&gt;&lt;/p&gt; &lt;/footer</a:t>
            </a:r>
            <a:r>
              <a:rPr lang="en-US" sz="900" b="1" dirty="0" smtClean="0"/>
              <a:t>&gt;</a:t>
            </a:r>
          </a:p>
          <a:p>
            <a:r>
              <a:rPr lang="en-US" sz="900" b="1" dirty="0"/>
              <a:t> </a:t>
            </a:r>
            <a:r>
              <a:rPr lang="en-US" sz="900" b="1" dirty="0" smtClean="0"/>
              <a:t>    &lt;/</a:t>
            </a:r>
            <a:r>
              <a:rPr lang="en-US" sz="900" b="1" dirty="0"/>
              <a:t>body</a:t>
            </a:r>
            <a:r>
              <a:rPr lang="en-US" sz="900" b="1" dirty="0" smtClean="0"/>
              <a:t>&gt;</a:t>
            </a:r>
          </a:p>
          <a:p>
            <a:r>
              <a:rPr lang="en-US" sz="900" b="1" dirty="0"/>
              <a:t> </a:t>
            </a:r>
            <a:r>
              <a:rPr lang="en-US" sz="900" b="1" dirty="0" smtClean="0"/>
              <a:t>  </a:t>
            </a:r>
            <a:r>
              <a:rPr lang="en-US" sz="900" b="1" dirty="0"/>
              <a:t>&lt;/html&gt;</a:t>
            </a:r>
          </a:p>
          <a:p>
            <a:endParaRPr lang="en-US" b="1" dirty="0">
              <a:latin typeface="Adobe Fan Heiti Std B" pitchFamily="34" charset="-128"/>
              <a:ea typeface="Adobe Fan Heiti Std B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2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1777</TotalTime>
  <Words>570</Words>
  <Application>Microsoft Office PowerPoint</Application>
  <PresentationFormat>On-screen Show (4:3)</PresentationFormat>
  <Paragraphs>109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HTML5  </vt:lpstr>
      <vt:lpstr>Agenda</vt:lpstr>
      <vt:lpstr>Introduction to HTML5 </vt:lpstr>
      <vt:lpstr>Introduction to HTML5</vt:lpstr>
      <vt:lpstr>Introduction to HTML5</vt:lpstr>
      <vt:lpstr>Difference between HTML 4 and HTML 5.</vt:lpstr>
      <vt:lpstr>HTML 5 tags. </vt:lpstr>
      <vt:lpstr>HTML 5 Structure. </vt:lpstr>
      <vt:lpstr>HTML 5 Structure.</vt:lpstr>
      <vt:lpstr>More about HTML5.</vt:lpstr>
      <vt:lpstr>Examples &amp; references</vt:lpstr>
      <vt:lpstr>Any Questions?</vt:lpstr>
      <vt:lpstr>Thank you!</vt:lpstr>
    </vt:vector>
  </TitlesOfParts>
  <Company>Cybage Software Pvt.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Rohit Jalekar</dc:creator>
  <cp:lastModifiedBy>Rohit Jalekar</cp:lastModifiedBy>
  <cp:revision>324</cp:revision>
  <dcterms:created xsi:type="dcterms:W3CDTF">2009-07-20T04:26:09Z</dcterms:created>
  <dcterms:modified xsi:type="dcterms:W3CDTF">2016-07-19T07:08:42Z</dcterms:modified>
</cp:coreProperties>
</file>