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7" r:id="rId2"/>
    <p:sldId id="288" r:id="rId3"/>
    <p:sldId id="282" r:id="rId4"/>
    <p:sldId id="289" r:id="rId5"/>
    <p:sldId id="290" r:id="rId6"/>
    <p:sldId id="283" r:id="rId7"/>
    <p:sldId id="291" r:id="rId8"/>
    <p:sldId id="292" r:id="rId9"/>
    <p:sldId id="295" r:id="rId10"/>
    <p:sldId id="284" r:id="rId11"/>
    <p:sldId id="286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75B0"/>
    <a:srgbClr val="00547E"/>
    <a:srgbClr val="0093DD"/>
    <a:srgbClr val="FFFFFF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 snapToGrid="0" showGuides="1">
      <p:cViewPr varScale="1">
        <p:scale>
          <a:sx n="103" d="100"/>
          <a:sy n="103" d="100"/>
        </p:scale>
        <p:origin x="-204" y="-96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7/18/2016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56D01E-7CD5-4779-B5A8-6F713FF6595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0207284-potter-makes-a-jug-out-of-cla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"/>
          <a:stretch>
            <a:fillRect/>
          </a:stretch>
        </p:blipFill>
        <p:spPr bwMode="auto">
          <a:xfrm>
            <a:off x="0" y="693738"/>
            <a:ext cx="9153525" cy="616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93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pic>
        <p:nvPicPr>
          <p:cNvPr id="8" name="Picture 2" descr="F:\Vitthal_Share\Misc\Cybage Logo\Cybage 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190500"/>
            <a:ext cx="17526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962650"/>
            <a:ext cx="9153525" cy="895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665288" y="5995988"/>
            <a:ext cx="7212012" cy="3222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presentation is the intellectual property of </a:t>
            </a:r>
            <a:r>
              <a:rPr lang="en-US" sz="7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Cybage</a:t>
            </a: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Software Pvt. Ltd. and is meant for the usage of the intended </a:t>
            </a:r>
            <a:r>
              <a:rPr lang="en-US" sz="7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Cybage</a:t>
            </a: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employee/s for training purpose only.</a:t>
            </a:r>
            <a:b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should not be used for any other purpose or reproduced in any other form without written permission and consent of the concerned authorities.</a:t>
            </a:r>
          </a:p>
        </p:txBody>
      </p:sp>
      <p:sp>
        <p:nvSpPr>
          <p:cNvPr id="12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latin typeface="Kozuka Gothic Pro M" pitchFamily="34" charset="-128"/>
              </a:rPr>
              <a:t> 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48502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00E985D-2868-48EA-86FA-93658EF775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1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8" descr="F:\Vitthal_Share\PPTs\Images\iStock_000000199967Small_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1" b="8846"/>
          <a:stretch>
            <a:fillRect/>
          </a:stretch>
        </p:blipFill>
        <p:spPr bwMode="auto">
          <a:xfrm>
            <a:off x="2463800" y="2852738"/>
            <a:ext cx="6680200" cy="40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latin typeface="Kozuka Gothic Pro M" pitchFamily="34" charset="-128"/>
              </a:rPr>
              <a:t> 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78970"/>
            <a:ext cx="7269734" cy="361207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tabLst>
                <a:tab pos="1144588" algn="l"/>
              </a:tabLst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3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9AAD9A1-45CE-43CF-9FBC-E33801BB26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437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with Text - Option 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6350" y="693738"/>
            <a:ext cx="9144000" cy="6164262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-6350" y="693738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14475" y="693738"/>
            <a:ext cx="762952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304913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5CCC9F8-4C73-4AE1-9003-613189B0FD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60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bl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2259679-books-and-compu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2544763"/>
            <a:ext cx="3473450" cy="42243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5435600" y="2395538"/>
            <a:ext cx="3611563" cy="4230687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latin typeface="Kozuka Gothic Pro M" pitchFamily="34" charset="-128"/>
              </a:rPr>
              <a:t> 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790DEDF-A95C-4B78-B249-478D0EBAE2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27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11" descr="iStock_000008998403X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3300413"/>
            <a:ext cx="4124325" cy="3094037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10EBE1A-B6C4-4CB6-B7AD-8336AA8259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684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4860012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BFB956-4CCC-41E9-87AE-331EA0C6F8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5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2015.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  <p:sldLayoutId id="2147484347" r:id="rId19"/>
    <p:sldLayoutId id="2147484349" r:id="rId20"/>
    <p:sldLayoutId id="2147484350" r:id="rId21"/>
    <p:sldLayoutId id="2147484351" r:id="rId22"/>
    <p:sldLayoutId id="2147484352" r:id="rId23"/>
    <p:sldLayoutId id="2147484354" r:id="rId2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html/index.htm" TargetMode="External"/><Relationship Id="rId2" Type="http://schemas.openxmlformats.org/officeDocument/2006/relationships/hyperlink" Target="http://www.w3schools.com/html/default.asp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codecademy.com/courses/web-beginner-en-HZA3b/0/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 bwMode="auto">
          <a:xfrm>
            <a:off x="1658938" y="4813428"/>
            <a:ext cx="7257288" cy="5666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tabLst>
                <a:tab pos="1314450" algn="l"/>
              </a:tabLst>
            </a:pPr>
            <a:r>
              <a:rPr lang="en-US" altLang="en-US" dirty="0" smtClean="0"/>
              <a:t>HTML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81BB0-CC97-4F46-A9A0-479DE5BAE26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1658938" y="5380038"/>
            <a:ext cx="5961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Authored by	</a:t>
            </a:r>
            <a:r>
              <a:rPr lang="en-US" altLang="en-US" dirty="0" smtClean="0">
                <a:solidFill>
                  <a:schemeClr val="bg1"/>
                </a:solidFill>
              </a:rPr>
              <a:t>: Rohit J</a:t>
            </a:r>
            <a:r>
              <a:rPr lang="en-US" altLang="en-US" dirty="0">
                <a:solidFill>
                  <a:schemeClr val="bg1"/>
                </a:solidFill>
              </a:rPr>
              <a:t>	Presented by	</a:t>
            </a:r>
            <a:r>
              <a:rPr lang="en-US" altLang="en-US" dirty="0" smtClean="0">
                <a:solidFill>
                  <a:schemeClr val="bg1"/>
                </a:solidFill>
              </a:rPr>
              <a:t>: Rohit J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0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F91C6-2816-4F96-AF57-A22A0682044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Thank you!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392863"/>
            <a:ext cx="493713" cy="365125"/>
          </a:xfrm>
        </p:spPr>
        <p:txBody>
          <a:bodyPr/>
          <a:lstStyle/>
          <a:p>
            <a:pPr>
              <a:defRPr/>
            </a:pPr>
            <a:fld id="{C13D9A8D-9D85-456C-BEE1-677EEEE14F2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0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  </a:t>
            </a: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Overview.</a:t>
            </a:r>
            <a:endParaRPr lang="en-US" dirty="0">
              <a:latin typeface="Adobe Fan Heiti Std B" pitchFamily="34" charset="-128"/>
              <a:ea typeface="Adobe Fan Heiti Std B" pitchFamily="34" charset="-128"/>
            </a:endParaRPr>
          </a:p>
          <a:p>
            <a:pPr lvl="0"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  </a:t>
            </a: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Basics.</a:t>
            </a:r>
            <a:endParaRPr lang="en-US" dirty="0">
              <a:latin typeface="Adobe Fan Heiti Std B" pitchFamily="34" charset="-128"/>
              <a:ea typeface="Adobe Fan Heiti Std B" pitchFamily="34" charset="-128"/>
            </a:endParaRPr>
          </a:p>
          <a:p>
            <a:pPr lvl="0"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  </a:t>
            </a: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Elements.</a:t>
            </a:r>
            <a:endParaRPr lang="en-US" dirty="0">
              <a:latin typeface="Adobe Fan Heiti Std B" pitchFamily="34" charset="-128"/>
              <a:ea typeface="Adobe Fan Heiti Std B" pitchFamily="34" charset="-128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  </a:t>
            </a: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Attributes.</a:t>
            </a:r>
            <a:endParaRPr lang="en-US" dirty="0" smtClean="0">
              <a:latin typeface="Adobe Fan Heiti Std B" pitchFamily="34" charset="-128"/>
              <a:ea typeface="Adobe Fan Heiti Std B" pitchFamily="34" charset="-128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  HTML Tags.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 HTML </a:t>
            </a:r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Structure.</a:t>
            </a:r>
            <a:endParaRPr lang="en-US" dirty="0" smtClean="0">
              <a:latin typeface="Adobe Fan Heiti Std B" pitchFamily="34" charset="-128"/>
              <a:ea typeface="Adobe Fan Heiti Std B" pitchFamily="34" charset="-128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  Examples </a:t>
            </a:r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&amp; references</a:t>
            </a:r>
            <a:endParaRPr lang="en-US" dirty="0" smtClean="0">
              <a:latin typeface="Adobe Fan Heiti Std B" pitchFamily="34" charset="-128"/>
              <a:ea typeface="Adobe Fan Heiti Std B" pitchFamily="34" charset="-128"/>
            </a:endParaRPr>
          </a:p>
          <a:p>
            <a:pPr>
              <a:lnSpc>
                <a:spcPct val="200000"/>
              </a:lnSpc>
            </a:pPr>
            <a:endParaRPr lang="en-US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8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Overview.</a:t>
            </a:r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/>
            </a:r>
            <a:br>
              <a:rPr lang="en-US" dirty="0">
                <a:latin typeface="Adobe Fan Heiti Std B" pitchFamily="34" charset="-128"/>
                <a:ea typeface="Adobe Fan Heiti Std B" pitchFamily="34" charset="-128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4457324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Adobe Fan Heiti Std B" pitchFamily="34" charset="-128"/>
                <a:ea typeface="Adobe Fan Heiti Std B" pitchFamily="34" charset="-128"/>
              </a:rPr>
              <a:t>HTML stands for Hyper Text Markup Language, which is the most widely used language on Web to develop web pages</a:t>
            </a:r>
            <a:r>
              <a:rPr lang="en-US" sz="1600" dirty="0" smtClean="0">
                <a:solidFill>
                  <a:schemeClr val="tx1"/>
                </a:solidFill>
                <a:latin typeface="Adobe Fan Heiti Std B" pitchFamily="34" charset="-128"/>
                <a:ea typeface="Adobe Fan Heiti Std B" pitchFamily="34" charset="-128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Adobe Fan Heiti Std B" pitchFamily="34" charset="-128"/>
                <a:ea typeface="Adobe Fan Heiti Std B" pitchFamily="34" charset="-128"/>
              </a:rPr>
              <a:t>Technically</a:t>
            </a:r>
            <a:r>
              <a:rPr lang="en-US" sz="1600" dirty="0">
                <a:solidFill>
                  <a:schemeClr val="tx1"/>
                </a:solidFill>
                <a:latin typeface="Adobe Fan Heiti Std B" pitchFamily="34" charset="-128"/>
                <a:ea typeface="Adobe Fan Heiti Std B" pitchFamily="34" charset="-128"/>
              </a:rPr>
              <a:t>, HTML is not a programming language, but rather a</a:t>
            </a:r>
          </a:p>
          <a:p>
            <a:pPr marL="0" indent="0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latin typeface="Adobe Fan Heiti Std B" pitchFamily="34" charset="-128"/>
                <a:ea typeface="Adobe Fan Heiti Std B" pitchFamily="34" charset="-128"/>
              </a:rPr>
              <a:t>       </a:t>
            </a:r>
            <a:r>
              <a:rPr lang="en-US" sz="1600" dirty="0" smtClean="0">
                <a:solidFill>
                  <a:schemeClr val="tx1"/>
                </a:solidFill>
                <a:latin typeface="Adobe Fan Heiti Std B" pitchFamily="34" charset="-128"/>
                <a:ea typeface="Adobe Fan Heiti Std B" pitchFamily="34" charset="-128"/>
              </a:rPr>
              <a:t>mark </a:t>
            </a:r>
            <a:r>
              <a:rPr lang="en-US" sz="1600" dirty="0">
                <a:solidFill>
                  <a:schemeClr val="tx1"/>
                </a:solidFill>
                <a:latin typeface="Adobe Fan Heiti Std B" pitchFamily="34" charset="-128"/>
                <a:ea typeface="Adobe Fan Heiti Std B" pitchFamily="34" charset="-128"/>
              </a:rPr>
              <a:t>up language.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>
                <a:latin typeface="Adobe Fan Heiti Std B" pitchFamily="34" charset="-128"/>
                <a:ea typeface="Adobe Fan Heiti Std B" pitchFamily="34" charset="-128"/>
              </a:rPr>
              <a:t>HTML was created by Berners-Lee in late </a:t>
            </a:r>
            <a:r>
              <a:rPr lang="en-US" sz="1600" dirty="0" smtClean="0">
                <a:latin typeface="Adobe Fan Heiti Std B" pitchFamily="34" charset="-128"/>
                <a:ea typeface="Adobe Fan Heiti Std B" pitchFamily="34" charset="-128"/>
              </a:rPr>
              <a:t>1991. "HTML </a:t>
            </a:r>
            <a:r>
              <a:rPr lang="en-US" sz="1600" dirty="0">
                <a:latin typeface="Adobe Fan Heiti Std B" pitchFamily="34" charset="-128"/>
                <a:ea typeface="Adobe Fan Heiti Std B" pitchFamily="34" charset="-128"/>
              </a:rPr>
              <a:t>2.0" was the first standard HTML specification which was published in 1995. </a:t>
            </a:r>
            <a:endParaRPr lang="en-US" sz="1600" dirty="0" smtClean="0">
              <a:latin typeface="Adobe Fan Heiti Std B" pitchFamily="34" charset="-128"/>
              <a:ea typeface="Adobe Fan Heiti Std B" pitchFamily="34" charset="-12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 smtClean="0">
                <a:latin typeface="Adobe Fan Heiti Std B" pitchFamily="34" charset="-128"/>
                <a:ea typeface="Adobe Fan Heiti Std B" pitchFamily="34" charset="-128"/>
              </a:rPr>
              <a:t>HTML </a:t>
            </a:r>
            <a:r>
              <a:rPr lang="en-US" sz="1600" dirty="0">
                <a:latin typeface="Adobe Fan Heiti Std B" pitchFamily="34" charset="-128"/>
                <a:ea typeface="Adobe Fan Heiti Std B" pitchFamily="34" charset="-128"/>
              </a:rPr>
              <a:t>4.01 was a major version of HTML and it was published in late 1999. Though HTML 4.01 version is widely used but currently we are having HTML-5 version which is an extension to HTML 4.01, and this version was published in 2012</a:t>
            </a:r>
            <a:r>
              <a:rPr lang="en-US" sz="1600" dirty="0" smtClean="0">
                <a:latin typeface="Adobe Fan Heiti Std B" pitchFamily="34" charset="-128"/>
                <a:ea typeface="Adobe Fan Heiti Std B" pitchFamily="34" charset="-128"/>
              </a:rPr>
              <a:t>.</a:t>
            </a:r>
            <a:endParaRPr lang="en-US" sz="16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97533C-3DCD-4B48-BB0F-7696BB7BB1D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7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>
                <a:latin typeface="Adobe Fan Heiti Std B" pitchFamily="34" charset="-128"/>
                <a:ea typeface="Adobe Fan Heiti Std B" pitchFamily="34" charset="-128"/>
              </a:rPr>
              <a:t>All HTML documents must start with a document type </a:t>
            </a:r>
            <a:r>
              <a:rPr lang="en-US" sz="1600" dirty="0" smtClean="0">
                <a:latin typeface="Adobe Fan Heiti Std B" pitchFamily="34" charset="-128"/>
                <a:ea typeface="Adobe Fan Heiti Std B" pitchFamily="34" charset="-128"/>
              </a:rPr>
              <a:t>declaration.</a:t>
            </a:r>
            <a:endParaRPr lang="en-US" sz="1600" dirty="0">
              <a:latin typeface="Adobe Fan Heiti Std B" pitchFamily="34" charset="-128"/>
              <a:ea typeface="Adobe Fan Heiti Std B" pitchFamily="34" charset="-12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>
                <a:latin typeface="Adobe Fan Heiti Std B" pitchFamily="34" charset="-128"/>
                <a:ea typeface="Adobe Fan Heiti Std B" pitchFamily="34" charset="-128"/>
              </a:rPr>
              <a:t>The HTML document itself begins with </a:t>
            </a:r>
            <a:r>
              <a:rPr lang="en-US" sz="1600" b="1" dirty="0">
                <a:latin typeface="Adobe Fan Heiti Std B" pitchFamily="34" charset="-128"/>
                <a:ea typeface="Adobe Fan Heiti Std B" pitchFamily="34" charset="-128"/>
              </a:rPr>
              <a:t>&lt;html&gt; </a:t>
            </a:r>
            <a:r>
              <a:rPr lang="en-US" sz="1600" dirty="0">
                <a:latin typeface="Adobe Fan Heiti Std B" pitchFamily="34" charset="-128"/>
                <a:ea typeface="Adobe Fan Heiti Std B" pitchFamily="34" charset="-128"/>
              </a:rPr>
              <a:t>and ends with &lt;/html</a:t>
            </a:r>
            <a:r>
              <a:rPr lang="en-US" sz="1600" dirty="0" smtClean="0">
                <a:latin typeface="Adobe Fan Heiti Std B" pitchFamily="34" charset="-128"/>
                <a:ea typeface="Adobe Fan Heiti Std B" pitchFamily="34" charset="-128"/>
              </a:rPr>
              <a:t>&gt;.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The visible part of the HTML document is between &lt;body&gt; and &lt;/body</a:t>
            </a: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&gt;.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 An HTML element usually consists of a start tag and end tag, with the content inserted in between &lt;</a:t>
            </a:r>
            <a:r>
              <a:rPr lang="en-US" dirty="0" err="1">
                <a:latin typeface="Adobe Fan Heiti Std B" pitchFamily="34" charset="-128"/>
                <a:ea typeface="Adobe Fan Heiti Std B" pitchFamily="34" charset="-128"/>
              </a:rPr>
              <a:t>tagname</a:t>
            </a:r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&gt;Content goes here...&lt;/</a:t>
            </a:r>
            <a:r>
              <a:rPr lang="en-US" dirty="0" err="1">
                <a:latin typeface="Adobe Fan Heiti Std B" pitchFamily="34" charset="-128"/>
                <a:ea typeface="Adobe Fan Heiti Std B" pitchFamily="34" charset="-128"/>
              </a:rPr>
              <a:t>tagname</a:t>
            </a: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&gt;.</a:t>
            </a:r>
            <a:endParaRPr lang="en-US" dirty="0" smtClean="0">
              <a:latin typeface="Adobe Fan Heiti Std B" pitchFamily="34" charset="-128"/>
              <a:ea typeface="Adobe Fan Heiti Std B" pitchFamily="34" charset="-128"/>
            </a:endParaRPr>
          </a:p>
          <a:p>
            <a:pPr marL="0" indent="0">
              <a:lnSpc>
                <a:spcPct val="150000"/>
              </a:lnSpc>
            </a:pPr>
            <a:endParaRPr lang="en-US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85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Elements.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>
                <a:latin typeface="Adobe Fan Heiti Std B" pitchFamily="34" charset="-128"/>
                <a:ea typeface="Adobe Fan Heiti Std B" pitchFamily="34" charset="-128"/>
              </a:rPr>
              <a:t>An HTML element is defined by a starting tag. </a:t>
            </a:r>
            <a:endParaRPr lang="en-US" sz="1600" dirty="0" smtClean="0">
              <a:latin typeface="Adobe Fan Heiti Std B" pitchFamily="34" charset="-128"/>
              <a:ea typeface="Adobe Fan Heiti Std B" pitchFamily="34" charset="-12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There are some HTML elements which don't need to be closed, such as &lt;</a:t>
            </a:r>
            <a:r>
              <a:rPr lang="en-US" dirty="0" err="1"/>
              <a:t>img</a:t>
            </a:r>
            <a:r>
              <a:rPr lang="en-US" dirty="0"/>
              <a:t>.../&gt;, &lt;</a:t>
            </a:r>
            <a:r>
              <a:rPr lang="en-US" dirty="0" err="1"/>
              <a:t>hr</a:t>
            </a:r>
            <a:r>
              <a:rPr lang="en-US" dirty="0"/>
              <a:t> /&gt; and &lt;</a:t>
            </a:r>
            <a:r>
              <a:rPr lang="en-US" dirty="0" err="1"/>
              <a:t>br</a:t>
            </a:r>
            <a:r>
              <a:rPr lang="en-US" dirty="0"/>
              <a:t> /&gt; elements. These are known as void elements</a:t>
            </a:r>
            <a:r>
              <a:rPr lang="en-US" dirty="0" smtClean="0"/>
              <a:t>.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Nested HTML </a:t>
            </a:r>
            <a:r>
              <a:rPr lang="en-US" dirty="0" smtClean="0"/>
              <a:t>Elements</a:t>
            </a:r>
            <a:r>
              <a:rPr lang="en-US" dirty="0"/>
              <a:t> </a:t>
            </a:r>
            <a:r>
              <a:rPr lang="en-US" dirty="0" smtClean="0"/>
              <a:t>are also allowed.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30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Adobe Fan Heiti Std B" pitchFamily="34" charset="-128"/>
                <a:ea typeface="Adobe Fan Heiti Std B" pitchFamily="34" charset="-128"/>
              </a:rPr>
              <a:t>Attributes.</a:t>
            </a:r>
            <a:endParaRPr lang="en-US" altLang="en-US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en-US" sz="1600" dirty="0">
                <a:latin typeface="Adobe Fan Heiti Std B" pitchFamily="34" charset="-128"/>
                <a:ea typeface="Adobe Fan Heiti Std B" pitchFamily="34" charset="-128"/>
              </a:rPr>
              <a:t>Attributes </a:t>
            </a:r>
            <a:r>
              <a:rPr lang="en-US" altLang="en-US" sz="1600" dirty="0" smtClean="0">
                <a:latin typeface="Adobe Fan Heiti Std B" pitchFamily="34" charset="-128"/>
                <a:ea typeface="Adobe Fan Heiti Std B" pitchFamily="34" charset="-128"/>
              </a:rPr>
              <a:t>provide </a:t>
            </a:r>
            <a:r>
              <a:rPr lang="en-US" sz="1600" b="1" dirty="0" smtClean="0">
                <a:latin typeface="Adobe Fan Heiti Std B" pitchFamily="34" charset="-128"/>
                <a:ea typeface="Adobe Fan Heiti Std B" pitchFamily="34" charset="-128"/>
              </a:rPr>
              <a:t>extra </a:t>
            </a:r>
            <a:r>
              <a:rPr lang="en-US" sz="1600" b="1" dirty="0">
                <a:latin typeface="Adobe Fan Heiti Std B" pitchFamily="34" charset="-128"/>
                <a:ea typeface="Adobe Fan Heiti Std B" pitchFamily="34" charset="-128"/>
              </a:rPr>
              <a:t>bits of information</a:t>
            </a:r>
            <a:r>
              <a:rPr lang="en-US" sz="1600" b="1" dirty="0" smtClean="0">
                <a:latin typeface="Adobe Fan Heiti Std B" pitchFamily="34" charset="-128"/>
                <a:ea typeface="Adobe Fan Heiti Std B" pitchFamily="34" charset="-128"/>
              </a:rPr>
              <a:t>.</a:t>
            </a:r>
            <a:endParaRPr lang="en-US" sz="1600" dirty="0" smtClean="0">
              <a:latin typeface="Adobe Fan Heiti Std B" pitchFamily="34" charset="-128"/>
              <a:ea typeface="Adobe Fan Heiti Std B" pitchFamily="34" charset="-12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b="1" dirty="0">
                <a:latin typeface="Adobe Fan Heiti Std B" pitchFamily="34" charset="-128"/>
                <a:ea typeface="Adobe Fan Heiti Std B" pitchFamily="34" charset="-128"/>
              </a:rPr>
              <a:t>An attribute is used to define the characteristics of an HTML element and is placed inside the element's opening tag</a:t>
            </a:r>
            <a:r>
              <a:rPr lang="en-US" sz="1600" b="1" dirty="0" smtClean="0">
                <a:latin typeface="Adobe Fan Heiti Std B" pitchFamily="34" charset="-128"/>
                <a:ea typeface="Adobe Fan Heiti Std B" pitchFamily="34" charset="-128"/>
              </a:rPr>
              <a:t>.</a:t>
            </a:r>
            <a:endParaRPr lang="en-US" sz="1600" dirty="0" smtClean="0">
              <a:latin typeface="Adobe Fan Heiti Std B" pitchFamily="34" charset="-128"/>
              <a:ea typeface="Adobe Fan Heiti Std B" pitchFamily="34" charset="-12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b="1" dirty="0">
                <a:latin typeface="Adobe Fan Heiti Std B" pitchFamily="34" charset="-128"/>
                <a:ea typeface="Adobe Fan Heiti Std B" pitchFamily="34" charset="-128"/>
              </a:rPr>
              <a:t>All attributes are made up of two parts: a name and a value.</a:t>
            </a:r>
            <a:endParaRPr lang="en-US" sz="1600" b="1" dirty="0" smtClean="0">
              <a:latin typeface="Adobe Fan Heiti Std B" pitchFamily="34" charset="-128"/>
              <a:ea typeface="Adobe Fan Heiti Std B" pitchFamily="34" charset="-12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b="1" dirty="0">
                <a:latin typeface="Adobe Fan Heiti Std B" pitchFamily="34" charset="-128"/>
                <a:ea typeface="Adobe Fan Heiti Std B" pitchFamily="34" charset="-128"/>
              </a:rPr>
              <a:t>The four core attributes that can be used on the majority of HTML elements (although not all) are</a:t>
            </a:r>
            <a:r>
              <a:rPr lang="en-US" sz="1600" b="1" dirty="0" smtClean="0">
                <a:latin typeface="Adobe Fan Heiti Std B" pitchFamily="34" charset="-128"/>
                <a:ea typeface="Adobe Fan Heiti Std B" pitchFamily="34" charset="-128"/>
              </a:rPr>
              <a:t>:</a:t>
            </a:r>
          </a:p>
          <a:p>
            <a:pPr marL="5143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100" b="1" dirty="0" smtClean="0">
                <a:latin typeface="Adobe Fan Heiti Std B" pitchFamily="34" charset="-128"/>
                <a:ea typeface="Adobe Fan Heiti Std B" pitchFamily="34" charset="-128"/>
              </a:rPr>
              <a:t>Id</a:t>
            </a:r>
          </a:p>
          <a:p>
            <a:pPr marL="5143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100" b="1" dirty="0" smtClean="0">
                <a:latin typeface="Adobe Fan Heiti Std B" pitchFamily="34" charset="-128"/>
                <a:ea typeface="Adobe Fan Heiti Std B" pitchFamily="34" charset="-128"/>
              </a:rPr>
              <a:t>Class</a:t>
            </a:r>
          </a:p>
          <a:p>
            <a:pPr marL="5143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100" b="1" dirty="0" smtClean="0">
                <a:latin typeface="Adobe Fan Heiti Std B" pitchFamily="34" charset="-128"/>
                <a:ea typeface="Adobe Fan Heiti Std B" pitchFamily="34" charset="-128"/>
              </a:rPr>
              <a:t>Title</a:t>
            </a:r>
          </a:p>
          <a:p>
            <a:pPr marL="5143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100" b="1" dirty="0" smtClean="0">
                <a:latin typeface="Adobe Fan Heiti Std B" pitchFamily="34" charset="-128"/>
                <a:ea typeface="Adobe Fan Heiti Std B" pitchFamily="34" charset="-128"/>
              </a:rPr>
              <a:t>Style.</a:t>
            </a:r>
            <a:endParaRPr lang="en-US" sz="1100" b="1" dirty="0" smtClean="0">
              <a:latin typeface="Adobe Fan Heiti Std B" pitchFamily="34" charset="-128"/>
              <a:ea typeface="Adobe Fan Heiti Std B" pitchFamily="34" charset="-128"/>
            </a:endParaRPr>
          </a:p>
          <a:p>
            <a:pPr marL="0" indent="0">
              <a:lnSpc>
                <a:spcPct val="150000"/>
              </a:lnSpc>
            </a:pPr>
            <a:r>
              <a:rPr lang="en-US" sz="1600" dirty="0">
                <a:latin typeface="Adobe Fan Heiti Std B" pitchFamily="34" charset="-128"/>
                <a:ea typeface="Adobe Fan Heiti Std B" pitchFamily="34" charset="-128"/>
              </a:rPr>
              <a:t/>
            </a:r>
            <a:br>
              <a:rPr lang="en-US" sz="1600" dirty="0">
                <a:latin typeface="Adobe Fan Heiti Std B" pitchFamily="34" charset="-128"/>
                <a:ea typeface="Adobe Fan Heiti Std B" pitchFamily="34" charset="-128"/>
              </a:rPr>
            </a:br>
            <a:endParaRPr lang="en-US" sz="16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A69CE-7428-4F6E-BF69-A51F58CF1CF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9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HTML </a:t>
            </a: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tags</a:t>
            </a:r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.</a:t>
            </a:r>
            <a:br>
              <a:rPr lang="en-US" dirty="0">
                <a:latin typeface="Adobe Fan Heiti Std B" pitchFamily="34" charset="-128"/>
                <a:ea typeface="Adobe Fan Heiti Std B" pitchFamily="34" charset="-128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b="1" dirty="0" smtClean="0">
                <a:latin typeface="Adobe Fan Heiti Std B" pitchFamily="34" charset="-128"/>
                <a:ea typeface="Adobe Fan Heiti Std B" pitchFamily="34" charset="-128"/>
              </a:rPr>
              <a:t>&lt;div&gt;&lt;/div&gt;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b="1" dirty="0" smtClean="0">
                <a:latin typeface="Adobe Fan Heiti Std B" pitchFamily="34" charset="-128"/>
                <a:ea typeface="Adobe Fan Heiti Std B" pitchFamily="34" charset="-128"/>
              </a:rPr>
              <a:t>&lt;h1&gt;,&lt;h2&gt;,&lt;h3&gt;….</a:t>
            </a: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 </a:t>
            </a:r>
            <a:endParaRPr lang="en-US" dirty="0" smtClean="0">
              <a:latin typeface="Adobe Fan Heiti Std B" pitchFamily="34" charset="-128"/>
              <a:ea typeface="Adobe Fan Heiti Std B" pitchFamily="34" charset="-12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b="1" dirty="0" smtClean="0">
                <a:latin typeface="Adobe Fan Heiti Std B" pitchFamily="34" charset="-128"/>
                <a:ea typeface="Adobe Fan Heiti Std B" pitchFamily="34" charset="-128"/>
              </a:rPr>
              <a:t>&lt;p&gt;&lt;/p&gt;</a:t>
            </a:r>
            <a:endParaRPr lang="en-US" dirty="0" smtClean="0">
              <a:latin typeface="Adobe Fan Heiti Std B" pitchFamily="34" charset="-128"/>
              <a:ea typeface="Adobe Fan Heiti Std B" pitchFamily="34" charset="-12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b="1" dirty="0" smtClean="0">
                <a:latin typeface="Adobe Fan Heiti Std B" pitchFamily="34" charset="-128"/>
                <a:ea typeface="Adobe Fan Heiti Std B" pitchFamily="34" charset="-128"/>
              </a:rPr>
              <a:t>&lt;span&gt;&lt;/span&gt;</a:t>
            </a:r>
            <a:endParaRPr lang="en-US" dirty="0">
              <a:latin typeface="Adobe Fan Heiti Std B" pitchFamily="34" charset="-128"/>
              <a:ea typeface="Adobe Fan Heiti Std B" pitchFamily="34" charset="-12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b="1" dirty="0" smtClean="0">
                <a:latin typeface="Adobe Fan Heiti Std B" pitchFamily="34" charset="-128"/>
                <a:ea typeface="Adobe Fan Heiti Std B" pitchFamily="34" charset="-128"/>
              </a:rPr>
              <a:t>&lt;</a:t>
            </a:r>
            <a:r>
              <a:rPr lang="en-US" b="1" dirty="0" err="1" smtClean="0">
                <a:latin typeface="Adobe Fan Heiti Std B" pitchFamily="34" charset="-128"/>
                <a:ea typeface="Adobe Fan Heiti Std B" pitchFamily="34" charset="-128"/>
              </a:rPr>
              <a:t>img</a:t>
            </a:r>
            <a:r>
              <a:rPr lang="en-US" b="1" dirty="0" smtClean="0">
                <a:latin typeface="Adobe Fan Heiti Std B" pitchFamily="34" charset="-128"/>
                <a:ea typeface="Adobe Fan Heiti Std B" pitchFamily="34" charset="-128"/>
              </a:rPr>
              <a:t>/&gt;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b="1" dirty="0" smtClean="0">
                <a:latin typeface="Adobe Fan Heiti Std B" pitchFamily="34" charset="-128"/>
                <a:ea typeface="Adobe Fan Heiti Std B" pitchFamily="34" charset="-128"/>
              </a:rPr>
              <a:t>&lt;form</a:t>
            </a:r>
            <a:r>
              <a:rPr lang="en-US" b="1" smtClean="0">
                <a:latin typeface="Adobe Fan Heiti Std B" pitchFamily="34" charset="-128"/>
                <a:ea typeface="Adobe Fan Heiti Std B" pitchFamily="34" charset="-128"/>
              </a:rPr>
              <a:t>&gt;&lt;/form&gt;</a:t>
            </a:r>
            <a:endParaRPr lang="en-US" b="1" dirty="0" smtClean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HTML </a:t>
            </a: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Structure</a:t>
            </a: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72" y="1830962"/>
            <a:ext cx="5071724" cy="412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2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&amp;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47091" y="1858926"/>
            <a:ext cx="68487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www.w3schools.com/html/default.asp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www.tutorialspoint.com/html/index.htm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www.codecademy.com/courses/web-beginner-en-HZA3b/0/1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682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400</Words>
  <Application>Microsoft Office PowerPoint</Application>
  <PresentationFormat>On-screen Show (4:3)</PresentationFormat>
  <Paragraphs>63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HTML  </vt:lpstr>
      <vt:lpstr>Agenda</vt:lpstr>
      <vt:lpstr>Overview. </vt:lpstr>
      <vt:lpstr>Basics.</vt:lpstr>
      <vt:lpstr>Elements.</vt:lpstr>
      <vt:lpstr>Attributes.</vt:lpstr>
      <vt:lpstr>HTML tags. </vt:lpstr>
      <vt:lpstr>HTML Structure. </vt:lpstr>
      <vt:lpstr>Examples &amp; references</vt:lpstr>
      <vt:lpstr>Any Questions?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Rohit Jalekar</dc:creator>
  <cp:lastModifiedBy>Rohit Jalekar</cp:lastModifiedBy>
  <cp:revision>331</cp:revision>
  <dcterms:created xsi:type="dcterms:W3CDTF">2009-07-20T04:26:09Z</dcterms:created>
  <dcterms:modified xsi:type="dcterms:W3CDTF">2016-07-18T06:38:27Z</dcterms:modified>
</cp:coreProperties>
</file>