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11309350" cx="20104100"/>
  <p:notesSz cx="7559675" cy="10691800"/>
  <p:embeddedFontLst>
    <p:embeddedFont>
      <p:font typeface="Playfair Display"/>
      <p:regular r:id="rId33"/>
      <p:bold r:id="rId34"/>
      <p:italic r:id="rId35"/>
      <p:boldItalic r:id="rId36"/>
    </p:embeddedFont>
    <p:embeddedFont>
      <p:font typeface="Helvetica Neue"/>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1" roundtripDataSignature="AMtx7mhO7yNNbdMLxb7vjdZSJOUUxJlY1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DB22DEC-4EC2-47B2-A223-88E3F35FFB40}">
  <a:tblStyle styleId="{6DB22DEC-4EC2-47B2-A223-88E3F35FFB40}"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b="off" i="off"/>
      <a:tcStyle>
        <a:fill>
          <a:solidFill>
            <a:srgbClr val="CFD7E7"/>
          </a:solidFill>
        </a:fill>
      </a:tcStyle>
    </a:band1H>
    <a:band2H>
      <a:tcTxStyle b="off" i="off"/>
    </a:band2H>
    <a:band1V>
      <a:tcTxStyle b="off" i="off"/>
      <a:tcStyle>
        <a:fill>
          <a:solidFill>
            <a:srgbClr val="CFD7E7"/>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HelveticaNeue-boldItalic.fntdata"/><Relationship Id="rId20" Type="http://schemas.openxmlformats.org/officeDocument/2006/relationships/slide" Target="slides/slide14.xml"/><Relationship Id="rId41" Type="http://customschemas.google.com/relationships/presentationmetadata" Target="meta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PlayfairDisplay-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PlayfairDisplay-italic.fntdata"/><Relationship Id="rId12" Type="http://schemas.openxmlformats.org/officeDocument/2006/relationships/slide" Target="slides/slide6.xml"/><Relationship Id="rId34" Type="http://schemas.openxmlformats.org/officeDocument/2006/relationships/font" Target="fonts/PlayfairDisplay-bold.fntdata"/><Relationship Id="rId15" Type="http://schemas.openxmlformats.org/officeDocument/2006/relationships/slide" Target="slides/slide9.xml"/><Relationship Id="rId37" Type="http://schemas.openxmlformats.org/officeDocument/2006/relationships/font" Target="fonts/HelveticaNeue-regular.fntdata"/><Relationship Id="rId14" Type="http://schemas.openxmlformats.org/officeDocument/2006/relationships/slide" Target="slides/slide8.xml"/><Relationship Id="rId36" Type="http://schemas.openxmlformats.org/officeDocument/2006/relationships/font" Target="fonts/PlayfairDisplay-boldItalic.fntdata"/><Relationship Id="rId17" Type="http://schemas.openxmlformats.org/officeDocument/2006/relationships/slide" Target="slides/slide11.xml"/><Relationship Id="rId39" Type="http://schemas.openxmlformats.org/officeDocument/2006/relationships/font" Target="fonts/HelveticaNeue-italic.fntdata"/><Relationship Id="rId16" Type="http://schemas.openxmlformats.org/officeDocument/2006/relationships/slide" Target="slides/slide10.xml"/><Relationship Id="rId38" Type="http://schemas.openxmlformats.org/officeDocument/2006/relationships/font" Target="fonts/HelveticaNeue-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a66049eb72_1_40:notes"/>
          <p:cNvSpPr txBox="1"/>
          <p:nvPr>
            <p:ph idx="1" type="body"/>
          </p:nvPr>
        </p:nvSpPr>
        <p:spPr>
          <a:xfrm>
            <a:off x="755964" y="5078590"/>
            <a:ext cx="6047738" cy="4811303"/>
          </a:xfrm>
          <a:prstGeom prst="rect">
            <a:avLst/>
          </a:prstGeom>
          <a:noFill/>
          <a:ln>
            <a:noFill/>
          </a:ln>
        </p:spPr>
        <p:txBody>
          <a:bodyPr anchorCtr="0" anchor="t" bIns="51725" lIns="51725" spcFirstLastPara="1" rIns="51725" wrap="square" tIns="51725">
            <a:noAutofit/>
          </a:bodyPr>
          <a:lstStyle/>
          <a:p>
            <a:pPr indent="0" lvl="0" marL="0" rtl="0" algn="l">
              <a:lnSpc>
                <a:spcPct val="100000"/>
              </a:lnSpc>
              <a:spcBef>
                <a:spcPts val="0"/>
              </a:spcBef>
              <a:spcAft>
                <a:spcPts val="0"/>
              </a:spcAft>
              <a:buSzPts val="1100"/>
              <a:buNone/>
            </a:pPr>
            <a:r>
              <a:t/>
            </a:r>
            <a:endParaRPr/>
          </a:p>
        </p:txBody>
      </p:sp>
      <p:sp>
        <p:nvSpPr>
          <p:cNvPr id="102" name="Google Shape;102;ga66049eb72_1_40:notes"/>
          <p:cNvSpPr/>
          <p:nvPr>
            <p:ph idx="2" type="sldImg"/>
          </p:nvPr>
        </p:nvSpPr>
        <p:spPr>
          <a:xfrm>
            <a:off x="217488" y="801688"/>
            <a:ext cx="7126287"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a66049eb72_1_154:notes"/>
          <p:cNvSpPr txBox="1"/>
          <p:nvPr>
            <p:ph idx="1" type="body"/>
          </p:nvPr>
        </p:nvSpPr>
        <p:spPr>
          <a:xfrm>
            <a:off x="755964" y="5078590"/>
            <a:ext cx="6047738" cy="4811303"/>
          </a:xfrm>
          <a:prstGeom prst="rect">
            <a:avLst/>
          </a:prstGeom>
          <a:noFill/>
          <a:ln>
            <a:noFill/>
          </a:ln>
        </p:spPr>
        <p:txBody>
          <a:bodyPr anchorCtr="0" anchor="t" bIns="51725" lIns="51725" spcFirstLastPara="1" rIns="51725" wrap="square" tIns="51725">
            <a:noAutofit/>
          </a:bodyPr>
          <a:lstStyle/>
          <a:p>
            <a:pPr indent="0" lvl="0" marL="0" rtl="0" algn="l">
              <a:lnSpc>
                <a:spcPct val="100000"/>
              </a:lnSpc>
              <a:spcBef>
                <a:spcPts val="0"/>
              </a:spcBef>
              <a:spcAft>
                <a:spcPts val="0"/>
              </a:spcAft>
              <a:buSzPts val="1100"/>
              <a:buNone/>
            </a:pPr>
            <a:r>
              <a:t/>
            </a:r>
            <a:endParaRPr/>
          </a:p>
        </p:txBody>
      </p:sp>
      <p:sp>
        <p:nvSpPr>
          <p:cNvPr id="223" name="Google Shape;223;ga66049eb72_1_154:notes"/>
          <p:cNvSpPr/>
          <p:nvPr>
            <p:ph idx="2" type="sldImg"/>
          </p:nvPr>
        </p:nvSpPr>
        <p:spPr>
          <a:xfrm>
            <a:off x="217488" y="801688"/>
            <a:ext cx="7126287"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a66049eb72_1_164:notes"/>
          <p:cNvSpPr txBox="1"/>
          <p:nvPr>
            <p:ph idx="1" type="body"/>
          </p:nvPr>
        </p:nvSpPr>
        <p:spPr>
          <a:xfrm>
            <a:off x="755964" y="5078590"/>
            <a:ext cx="6047738" cy="4811303"/>
          </a:xfrm>
          <a:prstGeom prst="rect">
            <a:avLst/>
          </a:prstGeom>
          <a:noFill/>
          <a:ln>
            <a:noFill/>
          </a:ln>
        </p:spPr>
        <p:txBody>
          <a:bodyPr anchorCtr="0" anchor="t" bIns="51725" lIns="51725" spcFirstLastPara="1" rIns="51725" wrap="square" tIns="51725">
            <a:noAutofit/>
          </a:bodyPr>
          <a:lstStyle/>
          <a:p>
            <a:pPr indent="0" lvl="0" marL="0" rtl="0" algn="l">
              <a:lnSpc>
                <a:spcPct val="100000"/>
              </a:lnSpc>
              <a:spcBef>
                <a:spcPts val="0"/>
              </a:spcBef>
              <a:spcAft>
                <a:spcPts val="0"/>
              </a:spcAft>
              <a:buSzPts val="1100"/>
              <a:buNone/>
            </a:pPr>
            <a:r>
              <a:t/>
            </a:r>
            <a:endParaRPr/>
          </a:p>
        </p:txBody>
      </p:sp>
      <p:sp>
        <p:nvSpPr>
          <p:cNvPr id="237" name="Google Shape;237;ga66049eb72_1_164:notes"/>
          <p:cNvSpPr/>
          <p:nvPr>
            <p:ph idx="2" type="sldImg"/>
          </p:nvPr>
        </p:nvSpPr>
        <p:spPr>
          <a:xfrm>
            <a:off x="217488" y="801688"/>
            <a:ext cx="7126287"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a66049eb72_1_190:notes"/>
          <p:cNvSpPr txBox="1"/>
          <p:nvPr>
            <p:ph idx="1" type="body"/>
          </p:nvPr>
        </p:nvSpPr>
        <p:spPr>
          <a:xfrm>
            <a:off x="755964" y="5078590"/>
            <a:ext cx="6047738" cy="4811303"/>
          </a:xfrm>
          <a:prstGeom prst="rect">
            <a:avLst/>
          </a:prstGeom>
          <a:noFill/>
          <a:ln>
            <a:noFill/>
          </a:ln>
        </p:spPr>
        <p:txBody>
          <a:bodyPr anchorCtr="0" anchor="t" bIns="51725" lIns="51725" spcFirstLastPara="1" rIns="51725" wrap="square" tIns="51725">
            <a:noAutofit/>
          </a:bodyPr>
          <a:lstStyle/>
          <a:p>
            <a:pPr indent="0" lvl="0" marL="0" rtl="0" algn="l">
              <a:lnSpc>
                <a:spcPct val="100000"/>
              </a:lnSpc>
              <a:spcBef>
                <a:spcPts val="0"/>
              </a:spcBef>
              <a:spcAft>
                <a:spcPts val="0"/>
              </a:spcAft>
              <a:buSzPts val="1100"/>
              <a:buNone/>
            </a:pPr>
            <a:r>
              <a:t/>
            </a:r>
            <a:endParaRPr/>
          </a:p>
        </p:txBody>
      </p:sp>
      <p:sp>
        <p:nvSpPr>
          <p:cNvPr id="264" name="Google Shape;264;ga66049eb72_1_190:notes"/>
          <p:cNvSpPr/>
          <p:nvPr>
            <p:ph idx="2" type="sldImg"/>
          </p:nvPr>
        </p:nvSpPr>
        <p:spPr>
          <a:xfrm>
            <a:off x="217488" y="801688"/>
            <a:ext cx="7126287"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a66049eb72_1_202:notes"/>
          <p:cNvSpPr txBox="1"/>
          <p:nvPr>
            <p:ph idx="1" type="body"/>
          </p:nvPr>
        </p:nvSpPr>
        <p:spPr>
          <a:xfrm>
            <a:off x="755964" y="5078590"/>
            <a:ext cx="6047738" cy="4811303"/>
          </a:xfrm>
          <a:prstGeom prst="rect">
            <a:avLst/>
          </a:prstGeom>
          <a:noFill/>
          <a:ln>
            <a:noFill/>
          </a:ln>
        </p:spPr>
        <p:txBody>
          <a:bodyPr anchorCtr="0" anchor="t" bIns="51725" lIns="51725" spcFirstLastPara="1" rIns="51725" wrap="square" tIns="51725">
            <a:noAutofit/>
          </a:bodyPr>
          <a:lstStyle/>
          <a:p>
            <a:pPr indent="0" lvl="0" marL="0" rtl="0" algn="l">
              <a:lnSpc>
                <a:spcPct val="100000"/>
              </a:lnSpc>
              <a:spcBef>
                <a:spcPts val="0"/>
              </a:spcBef>
              <a:spcAft>
                <a:spcPts val="0"/>
              </a:spcAft>
              <a:buSzPts val="1100"/>
              <a:buNone/>
            </a:pPr>
            <a:r>
              <a:t/>
            </a:r>
            <a:endParaRPr/>
          </a:p>
        </p:txBody>
      </p:sp>
      <p:sp>
        <p:nvSpPr>
          <p:cNvPr id="277" name="Google Shape;277;ga66049eb72_1_202:notes"/>
          <p:cNvSpPr/>
          <p:nvPr>
            <p:ph idx="2" type="sldImg"/>
          </p:nvPr>
        </p:nvSpPr>
        <p:spPr>
          <a:xfrm>
            <a:off x="217488" y="801688"/>
            <a:ext cx="7126287"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notes"/>
          <p:cNvSpPr txBox="1"/>
          <p:nvPr>
            <p:ph idx="1" type="body"/>
          </p:nvPr>
        </p:nvSpPr>
        <p:spPr>
          <a:xfrm>
            <a:off x="685797" y="4343387"/>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0" name="Google Shape;29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3:notes"/>
          <p:cNvSpPr txBox="1"/>
          <p:nvPr>
            <p:ph idx="1" type="body"/>
          </p:nvPr>
        </p:nvSpPr>
        <p:spPr>
          <a:xfrm>
            <a:off x="685797" y="4343387"/>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1" name="Google Shape;30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4:notes"/>
          <p:cNvSpPr txBox="1"/>
          <p:nvPr>
            <p:ph idx="1" type="body"/>
          </p:nvPr>
        </p:nvSpPr>
        <p:spPr>
          <a:xfrm>
            <a:off x="685797" y="4343387"/>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1" name="Google Shape;33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5:notes"/>
          <p:cNvSpPr txBox="1"/>
          <p:nvPr>
            <p:ph idx="1" type="body"/>
          </p:nvPr>
        </p:nvSpPr>
        <p:spPr>
          <a:xfrm>
            <a:off x="685797" y="4343387"/>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2" name="Google Shape;34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6:notes"/>
          <p:cNvSpPr txBox="1"/>
          <p:nvPr>
            <p:ph idx="1" type="body"/>
          </p:nvPr>
        </p:nvSpPr>
        <p:spPr>
          <a:xfrm>
            <a:off x="685797" y="4343387"/>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2" name="Google Shape;35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7:notes"/>
          <p:cNvSpPr txBox="1"/>
          <p:nvPr>
            <p:ph idx="1" type="body"/>
          </p:nvPr>
        </p:nvSpPr>
        <p:spPr>
          <a:xfrm>
            <a:off x="685797" y="4343387"/>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4" name="Google Shape;36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a66049eb72_1_51:notes"/>
          <p:cNvSpPr txBox="1"/>
          <p:nvPr>
            <p:ph idx="1" type="body"/>
          </p:nvPr>
        </p:nvSpPr>
        <p:spPr>
          <a:xfrm>
            <a:off x="755964" y="5078590"/>
            <a:ext cx="6047738" cy="4811303"/>
          </a:xfrm>
          <a:prstGeom prst="rect">
            <a:avLst/>
          </a:prstGeom>
          <a:noFill/>
          <a:ln>
            <a:noFill/>
          </a:ln>
        </p:spPr>
        <p:txBody>
          <a:bodyPr anchorCtr="0" anchor="t" bIns="51725" lIns="51725" spcFirstLastPara="1" rIns="51725" wrap="square" tIns="51725">
            <a:noAutofit/>
          </a:bodyPr>
          <a:lstStyle/>
          <a:p>
            <a:pPr indent="0" lvl="0" marL="0" rtl="0" algn="l">
              <a:lnSpc>
                <a:spcPct val="100000"/>
              </a:lnSpc>
              <a:spcBef>
                <a:spcPts val="0"/>
              </a:spcBef>
              <a:spcAft>
                <a:spcPts val="0"/>
              </a:spcAft>
              <a:buSzPts val="1100"/>
              <a:buNone/>
            </a:pPr>
            <a:r>
              <a:t/>
            </a:r>
            <a:endParaRPr/>
          </a:p>
        </p:txBody>
      </p:sp>
      <p:sp>
        <p:nvSpPr>
          <p:cNvPr id="113" name="Google Shape;113;ga66049eb72_1_51:notes"/>
          <p:cNvSpPr/>
          <p:nvPr>
            <p:ph idx="2" type="sldImg"/>
          </p:nvPr>
        </p:nvSpPr>
        <p:spPr>
          <a:xfrm>
            <a:off x="217488" y="801688"/>
            <a:ext cx="7126287"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8:notes"/>
          <p:cNvSpPr txBox="1"/>
          <p:nvPr>
            <p:ph idx="1" type="body"/>
          </p:nvPr>
        </p:nvSpPr>
        <p:spPr>
          <a:xfrm>
            <a:off x="685797" y="4343387"/>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6" name="Google Shape;37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9:notes"/>
          <p:cNvSpPr txBox="1"/>
          <p:nvPr>
            <p:ph idx="1" type="body"/>
          </p:nvPr>
        </p:nvSpPr>
        <p:spPr>
          <a:xfrm>
            <a:off x="685797" y="4343387"/>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2" name="Google Shape;39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4" name="Google Shape;40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b56f2dd808_0_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b56f2dd808_0_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a66049eb72_1_124:notes"/>
          <p:cNvSpPr txBox="1"/>
          <p:nvPr>
            <p:ph idx="1" type="body"/>
          </p:nvPr>
        </p:nvSpPr>
        <p:spPr>
          <a:xfrm>
            <a:off x="755964" y="5078590"/>
            <a:ext cx="6047738" cy="4811303"/>
          </a:xfrm>
          <a:prstGeom prst="rect">
            <a:avLst/>
          </a:prstGeom>
          <a:noFill/>
          <a:ln>
            <a:noFill/>
          </a:ln>
        </p:spPr>
        <p:txBody>
          <a:bodyPr anchorCtr="0" anchor="t" bIns="51725" lIns="51725" spcFirstLastPara="1" rIns="51725" wrap="square" tIns="51725">
            <a:noAutofit/>
          </a:bodyPr>
          <a:lstStyle/>
          <a:p>
            <a:pPr indent="0" lvl="0" marL="0" rtl="0" algn="l">
              <a:lnSpc>
                <a:spcPct val="100000"/>
              </a:lnSpc>
              <a:spcBef>
                <a:spcPts val="0"/>
              </a:spcBef>
              <a:spcAft>
                <a:spcPts val="0"/>
              </a:spcAft>
              <a:buSzPts val="1100"/>
              <a:buNone/>
            </a:pPr>
            <a:r>
              <a:t/>
            </a:r>
            <a:endParaRPr/>
          </a:p>
        </p:txBody>
      </p:sp>
      <p:sp>
        <p:nvSpPr>
          <p:cNvPr id="420" name="Google Shape;420;ga66049eb72_1_124:notes"/>
          <p:cNvSpPr/>
          <p:nvPr>
            <p:ph idx="2" type="sldImg"/>
          </p:nvPr>
        </p:nvSpPr>
        <p:spPr>
          <a:xfrm>
            <a:off x="217488" y="801688"/>
            <a:ext cx="7126287"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11:notes"/>
          <p:cNvSpPr txBox="1"/>
          <p:nvPr>
            <p:ph idx="1" type="body"/>
          </p:nvPr>
        </p:nvSpPr>
        <p:spPr>
          <a:xfrm>
            <a:off x="685797" y="4343387"/>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3" name="Google Shape;43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12:notes"/>
          <p:cNvSpPr txBox="1"/>
          <p:nvPr>
            <p:ph idx="1" type="body"/>
          </p:nvPr>
        </p:nvSpPr>
        <p:spPr>
          <a:xfrm>
            <a:off x="685797" y="4343387"/>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3" name="Google Shape;443;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a66049eb72_1_75:notes"/>
          <p:cNvSpPr txBox="1"/>
          <p:nvPr>
            <p:ph idx="1" type="body"/>
          </p:nvPr>
        </p:nvSpPr>
        <p:spPr>
          <a:xfrm>
            <a:off x="755964" y="5078590"/>
            <a:ext cx="6047738" cy="4811303"/>
          </a:xfrm>
          <a:prstGeom prst="rect">
            <a:avLst/>
          </a:prstGeom>
          <a:noFill/>
          <a:ln>
            <a:noFill/>
          </a:ln>
        </p:spPr>
        <p:txBody>
          <a:bodyPr anchorCtr="0" anchor="t" bIns="51725" lIns="51725" spcFirstLastPara="1" rIns="51725" wrap="square" tIns="51725">
            <a:noAutofit/>
          </a:bodyPr>
          <a:lstStyle/>
          <a:p>
            <a:pPr indent="0" lvl="0" marL="0" rtl="0" algn="l">
              <a:lnSpc>
                <a:spcPct val="100000"/>
              </a:lnSpc>
              <a:spcBef>
                <a:spcPts val="0"/>
              </a:spcBef>
              <a:spcAft>
                <a:spcPts val="0"/>
              </a:spcAft>
              <a:buSzPts val="1100"/>
              <a:buNone/>
            </a:pPr>
            <a:r>
              <a:t/>
            </a:r>
            <a:endParaRPr/>
          </a:p>
        </p:txBody>
      </p:sp>
      <p:sp>
        <p:nvSpPr>
          <p:cNvPr id="126" name="Google Shape;126;ga66049eb72_1_75:notes"/>
          <p:cNvSpPr/>
          <p:nvPr>
            <p:ph idx="2" type="sldImg"/>
          </p:nvPr>
        </p:nvSpPr>
        <p:spPr>
          <a:xfrm>
            <a:off x="217488" y="801688"/>
            <a:ext cx="7126287"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a66049eb72_1_87:notes"/>
          <p:cNvSpPr txBox="1"/>
          <p:nvPr>
            <p:ph idx="1" type="body"/>
          </p:nvPr>
        </p:nvSpPr>
        <p:spPr>
          <a:xfrm>
            <a:off x="755964" y="5078590"/>
            <a:ext cx="6047738" cy="4811303"/>
          </a:xfrm>
          <a:prstGeom prst="rect">
            <a:avLst/>
          </a:prstGeom>
          <a:noFill/>
          <a:ln>
            <a:noFill/>
          </a:ln>
        </p:spPr>
        <p:txBody>
          <a:bodyPr anchorCtr="0" anchor="t" bIns="51725" lIns="51725" spcFirstLastPara="1" rIns="51725" wrap="square" tIns="51725">
            <a:noAutofit/>
          </a:bodyPr>
          <a:lstStyle/>
          <a:p>
            <a:pPr indent="0" lvl="0" marL="0" rtl="0" algn="l">
              <a:lnSpc>
                <a:spcPct val="100000"/>
              </a:lnSpc>
              <a:spcBef>
                <a:spcPts val="0"/>
              </a:spcBef>
              <a:spcAft>
                <a:spcPts val="0"/>
              </a:spcAft>
              <a:buSzPts val="1100"/>
              <a:buNone/>
            </a:pPr>
            <a:r>
              <a:t/>
            </a:r>
            <a:endParaRPr/>
          </a:p>
        </p:txBody>
      </p:sp>
      <p:sp>
        <p:nvSpPr>
          <p:cNvPr id="139" name="Google Shape;139;ga66049eb72_1_87:notes"/>
          <p:cNvSpPr/>
          <p:nvPr>
            <p:ph idx="2" type="sldImg"/>
          </p:nvPr>
        </p:nvSpPr>
        <p:spPr>
          <a:xfrm>
            <a:off x="217488" y="801688"/>
            <a:ext cx="7126287"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notes"/>
          <p:cNvSpPr txBox="1"/>
          <p:nvPr>
            <p:ph idx="1" type="body"/>
          </p:nvPr>
        </p:nvSpPr>
        <p:spPr>
          <a:xfrm>
            <a:off x="755964" y="5078590"/>
            <a:ext cx="6047738" cy="4811303"/>
          </a:xfrm>
          <a:prstGeom prst="rect">
            <a:avLst/>
          </a:prstGeom>
          <a:noFill/>
          <a:ln>
            <a:noFill/>
          </a:ln>
        </p:spPr>
        <p:txBody>
          <a:bodyPr anchorCtr="0" anchor="t" bIns="51725" lIns="51725" spcFirstLastPara="1" rIns="51725" wrap="square" tIns="51725">
            <a:noAutofit/>
          </a:bodyPr>
          <a:lstStyle/>
          <a:p>
            <a:pPr indent="0" lvl="0" marL="0" rtl="0" algn="l">
              <a:lnSpc>
                <a:spcPct val="100000"/>
              </a:lnSpc>
              <a:spcBef>
                <a:spcPts val="0"/>
              </a:spcBef>
              <a:spcAft>
                <a:spcPts val="0"/>
              </a:spcAft>
              <a:buSzPts val="1100"/>
              <a:buNone/>
            </a:pPr>
            <a:r>
              <a:t/>
            </a:r>
            <a:endParaRPr/>
          </a:p>
        </p:txBody>
      </p:sp>
      <p:sp>
        <p:nvSpPr>
          <p:cNvPr id="152" name="Google Shape;152;p1:notes"/>
          <p:cNvSpPr/>
          <p:nvPr>
            <p:ph idx="2" type="sldImg"/>
          </p:nvPr>
        </p:nvSpPr>
        <p:spPr>
          <a:xfrm>
            <a:off x="217488" y="801688"/>
            <a:ext cx="7126287"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a66049eb72_1_99:notes"/>
          <p:cNvSpPr txBox="1"/>
          <p:nvPr>
            <p:ph idx="1" type="body"/>
          </p:nvPr>
        </p:nvSpPr>
        <p:spPr>
          <a:xfrm>
            <a:off x="755964" y="5078590"/>
            <a:ext cx="6047738" cy="4811303"/>
          </a:xfrm>
          <a:prstGeom prst="rect">
            <a:avLst/>
          </a:prstGeom>
          <a:noFill/>
          <a:ln>
            <a:noFill/>
          </a:ln>
        </p:spPr>
        <p:txBody>
          <a:bodyPr anchorCtr="0" anchor="t" bIns="51725" lIns="51725" spcFirstLastPara="1" rIns="51725" wrap="square" tIns="51725">
            <a:noAutofit/>
          </a:bodyPr>
          <a:lstStyle/>
          <a:p>
            <a:pPr indent="0" lvl="0" marL="0" rtl="0" algn="l">
              <a:lnSpc>
                <a:spcPct val="100000"/>
              </a:lnSpc>
              <a:spcBef>
                <a:spcPts val="0"/>
              </a:spcBef>
              <a:spcAft>
                <a:spcPts val="0"/>
              </a:spcAft>
              <a:buSzPts val="1100"/>
              <a:buNone/>
            </a:pPr>
            <a:r>
              <a:t/>
            </a:r>
            <a:endParaRPr/>
          </a:p>
        </p:txBody>
      </p:sp>
      <p:sp>
        <p:nvSpPr>
          <p:cNvPr id="165" name="Google Shape;165;ga66049eb72_1_99:notes"/>
          <p:cNvSpPr/>
          <p:nvPr>
            <p:ph idx="2" type="sldImg"/>
          </p:nvPr>
        </p:nvSpPr>
        <p:spPr>
          <a:xfrm>
            <a:off x="217488" y="801688"/>
            <a:ext cx="7126287"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a66049eb72_1_111:notes"/>
          <p:cNvSpPr txBox="1"/>
          <p:nvPr>
            <p:ph idx="1" type="body"/>
          </p:nvPr>
        </p:nvSpPr>
        <p:spPr>
          <a:xfrm>
            <a:off x="755964" y="5078590"/>
            <a:ext cx="6047738" cy="4811303"/>
          </a:xfrm>
          <a:prstGeom prst="rect">
            <a:avLst/>
          </a:prstGeom>
          <a:noFill/>
          <a:ln>
            <a:noFill/>
          </a:ln>
        </p:spPr>
        <p:txBody>
          <a:bodyPr anchorCtr="0" anchor="t" bIns="51725" lIns="51725" spcFirstLastPara="1" rIns="51725" wrap="square" tIns="51725">
            <a:noAutofit/>
          </a:bodyPr>
          <a:lstStyle/>
          <a:p>
            <a:pPr indent="0" lvl="0" marL="0" rtl="0" algn="l">
              <a:lnSpc>
                <a:spcPct val="100000"/>
              </a:lnSpc>
              <a:spcBef>
                <a:spcPts val="0"/>
              </a:spcBef>
              <a:spcAft>
                <a:spcPts val="0"/>
              </a:spcAft>
              <a:buSzPts val="1100"/>
              <a:buNone/>
            </a:pPr>
            <a:r>
              <a:t/>
            </a:r>
            <a:endParaRPr/>
          </a:p>
        </p:txBody>
      </p:sp>
      <p:sp>
        <p:nvSpPr>
          <p:cNvPr id="178" name="Google Shape;178;ga66049eb72_1_111:notes"/>
          <p:cNvSpPr/>
          <p:nvPr>
            <p:ph idx="2" type="sldImg"/>
          </p:nvPr>
        </p:nvSpPr>
        <p:spPr>
          <a:xfrm>
            <a:off x="217488" y="801688"/>
            <a:ext cx="7126287"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a6808ca441_0_16:notes"/>
          <p:cNvSpPr txBox="1"/>
          <p:nvPr>
            <p:ph idx="1" type="body"/>
          </p:nvPr>
        </p:nvSpPr>
        <p:spPr>
          <a:xfrm>
            <a:off x="755964" y="5078590"/>
            <a:ext cx="6047700" cy="4811400"/>
          </a:xfrm>
          <a:prstGeom prst="rect">
            <a:avLst/>
          </a:prstGeom>
          <a:noFill/>
          <a:ln>
            <a:noFill/>
          </a:ln>
        </p:spPr>
        <p:txBody>
          <a:bodyPr anchorCtr="0" anchor="t" bIns="51725" lIns="51725" spcFirstLastPara="1" rIns="51725" wrap="square" tIns="51725">
            <a:noAutofit/>
          </a:bodyPr>
          <a:lstStyle/>
          <a:p>
            <a:pPr indent="0" lvl="0" marL="0" rtl="0" algn="l">
              <a:lnSpc>
                <a:spcPct val="100000"/>
              </a:lnSpc>
              <a:spcBef>
                <a:spcPts val="0"/>
              </a:spcBef>
              <a:spcAft>
                <a:spcPts val="0"/>
              </a:spcAft>
              <a:buSzPts val="1100"/>
              <a:buNone/>
            </a:pPr>
            <a:r>
              <a:t/>
            </a:r>
            <a:endParaRPr/>
          </a:p>
        </p:txBody>
      </p:sp>
      <p:sp>
        <p:nvSpPr>
          <p:cNvPr id="192" name="Google Shape;192;ga6808ca441_0_16:notes"/>
          <p:cNvSpPr/>
          <p:nvPr>
            <p:ph idx="2" type="sldImg"/>
          </p:nvPr>
        </p:nvSpPr>
        <p:spPr>
          <a:xfrm>
            <a:off x="217488" y="801688"/>
            <a:ext cx="7126287"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a66049eb72_1_136:notes"/>
          <p:cNvSpPr txBox="1"/>
          <p:nvPr>
            <p:ph idx="1" type="body"/>
          </p:nvPr>
        </p:nvSpPr>
        <p:spPr>
          <a:xfrm>
            <a:off x="755964" y="5078590"/>
            <a:ext cx="6047738" cy="4811303"/>
          </a:xfrm>
          <a:prstGeom prst="rect">
            <a:avLst/>
          </a:prstGeom>
          <a:noFill/>
          <a:ln>
            <a:noFill/>
          </a:ln>
        </p:spPr>
        <p:txBody>
          <a:bodyPr anchorCtr="0" anchor="t" bIns="51725" lIns="51725" spcFirstLastPara="1" rIns="51725" wrap="square" tIns="51725">
            <a:noAutofit/>
          </a:bodyPr>
          <a:lstStyle/>
          <a:p>
            <a:pPr indent="0" lvl="0" marL="0" rtl="0" algn="l">
              <a:lnSpc>
                <a:spcPct val="100000"/>
              </a:lnSpc>
              <a:spcBef>
                <a:spcPts val="0"/>
              </a:spcBef>
              <a:spcAft>
                <a:spcPts val="0"/>
              </a:spcAft>
              <a:buSzPts val="1100"/>
              <a:buNone/>
            </a:pPr>
            <a:r>
              <a:t/>
            </a:r>
            <a:endParaRPr/>
          </a:p>
        </p:txBody>
      </p:sp>
      <p:sp>
        <p:nvSpPr>
          <p:cNvPr id="206" name="Google Shape;206;ga66049eb72_1_136:notes"/>
          <p:cNvSpPr/>
          <p:nvPr>
            <p:ph idx="2" type="sldImg"/>
          </p:nvPr>
        </p:nvSpPr>
        <p:spPr>
          <a:xfrm>
            <a:off x="217488" y="801688"/>
            <a:ext cx="7126287"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obj">
  <p:cSld name="OBJECT">
    <p:spTree>
      <p:nvGrpSpPr>
        <p:cNvPr id="17" name="Shape 17"/>
        <p:cNvGrpSpPr/>
        <p:nvPr/>
      </p:nvGrpSpPr>
      <p:grpSpPr>
        <a:xfrm>
          <a:off x="0" y="0"/>
          <a:ext cx="0" cy="0"/>
          <a:chOff x="0" y="0"/>
          <a:chExt cx="0" cy="0"/>
        </a:xfrm>
      </p:grpSpPr>
      <p:sp>
        <p:nvSpPr>
          <p:cNvPr id="18" name="Google Shape;18;ga66049eb72_1_12"/>
          <p:cNvSpPr txBox="1"/>
          <p:nvPr>
            <p:ph idx="11" type="ftr"/>
          </p:nvPr>
        </p:nvSpPr>
        <p:spPr>
          <a:xfrm>
            <a:off x="6835775" y="10517188"/>
            <a:ext cx="6432550" cy="566737"/>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ga66049eb72_1_12"/>
          <p:cNvSpPr txBox="1"/>
          <p:nvPr>
            <p:ph idx="10" type="dt"/>
          </p:nvPr>
        </p:nvSpPr>
        <p:spPr>
          <a:xfrm>
            <a:off x="1004888" y="10517188"/>
            <a:ext cx="4624387" cy="566737"/>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ga66049eb72_1_12"/>
          <p:cNvSpPr txBox="1"/>
          <p:nvPr>
            <p:ph idx="12" type="sldNum"/>
          </p:nvPr>
        </p:nvSpPr>
        <p:spPr>
          <a:xfrm>
            <a:off x="14474825" y="10517188"/>
            <a:ext cx="4624388" cy="566737"/>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61" name="Shape 61"/>
        <p:cNvGrpSpPr/>
        <p:nvPr/>
      </p:nvGrpSpPr>
      <p:grpSpPr>
        <a:xfrm>
          <a:off x="0" y="0"/>
          <a:ext cx="0" cy="0"/>
          <a:chOff x="0" y="0"/>
          <a:chExt cx="0" cy="0"/>
        </a:xfrm>
      </p:grpSpPr>
      <p:sp>
        <p:nvSpPr>
          <p:cNvPr id="62" name="Google Shape;62;p20"/>
          <p:cNvSpPr txBox="1"/>
          <p:nvPr>
            <p:ph type="title"/>
          </p:nvPr>
        </p:nvSpPr>
        <p:spPr>
          <a:xfrm>
            <a:off x="1005120" y="451080"/>
            <a:ext cx="18093239" cy="18882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0"/>
          <p:cNvSpPr txBox="1"/>
          <p:nvPr>
            <p:ph idx="1" type="body"/>
          </p:nvPr>
        </p:nvSpPr>
        <p:spPr>
          <a:xfrm>
            <a:off x="1005120" y="2646360"/>
            <a:ext cx="8829360" cy="6558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64" name="Google Shape;64;p20"/>
          <p:cNvSpPr txBox="1"/>
          <p:nvPr>
            <p:ph idx="2" type="body"/>
          </p:nvPr>
        </p:nvSpPr>
        <p:spPr>
          <a:xfrm>
            <a:off x="10276200" y="2646360"/>
            <a:ext cx="8829360" cy="6558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5" name="Shape 65"/>
        <p:cNvGrpSpPr/>
        <p:nvPr/>
      </p:nvGrpSpPr>
      <p:grpSpPr>
        <a:xfrm>
          <a:off x="0" y="0"/>
          <a:ext cx="0" cy="0"/>
          <a:chOff x="0" y="0"/>
          <a:chExt cx="0" cy="0"/>
        </a:xfrm>
      </p:grpSpPr>
      <p:sp>
        <p:nvSpPr>
          <p:cNvPr id="66" name="Google Shape;66;p21"/>
          <p:cNvSpPr txBox="1"/>
          <p:nvPr>
            <p:ph type="title"/>
          </p:nvPr>
        </p:nvSpPr>
        <p:spPr>
          <a:xfrm>
            <a:off x="1005120" y="451080"/>
            <a:ext cx="18093239" cy="18882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67" name="Shape 67"/>
        <p:cNvGrpSpPr/>
        <p:nvPr/>
      </p:nvGrpSpPr>
      <p:grpSpPr>
        <a:xfrm>
          <a:off x="0" y="0"/>
          <a:ext cx="0" cy="0"/>
          <a:chOff x="0" y="0"/>
          <a:chExt cx="0" cy="0"/>
        </a:xfrm>
      </p:grpSpPr>
      <p:sp>
        <p:nvSpPr>
          <p:cNvPr id="68" name="Google Shape;68;p22"/>
          <p:cNvSpPr txBox="1"/>
          <p:nvPr>
            <p:ph idx="1" type="subTitle"/>
          </p:nvPr>
        </p:nvSpPr>
        <p:spPr>
          <a:xfrm>
            <a:off x="1005120" y="451080"/>
            <a:ext cx="18093239" cy="87537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69" name="Shape 69"/>
        <p:cNvGrpSpPr/>
        <p:nvPr/>
      </p:nvGrpSpPr>
      <p:grpSpPr>
        <a:xfrm>
          <a:off x="0" y="0"/>
          <a:ext cx="0" cy="0"/>
          <a:chOff x="0" y="0"/>
          <a:chExt cx="0" cy="0"/>
        </a:xfrm>
      </p:grpSpPr>
      <p:sp>
        <p:nvSpPr>
          <p:cNvPr id="70" name="Google Shape;70;p23"/>
          <p:cNvSpPr txBox="1"/>
          <p:nvPr>
            <p:ph type="title"/>
          </p:nvPr>
        </p:nvSpPr>
        <p:spPr>
          <a:xfrm>
            <a:off x="1005120" y="451080"/>
            <a:ext cx="18093239" cy="18882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3"/>
          <p:cNvSpPr txBox="1"/>
          <p:nvPr>
            <p:ph idx="1" type="body"/>
          </p:nvPr>
        </p:nvSpPr>
        <p:spPr>
          <a:xfrm>
            <a:off x="1005120" y="2646360"/>
            <a:ext cx="8829360" cy="31284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72" name="Google Shape;72;p23"/>
          <p:cNvSpPr txBox="1"/>
          <p:nvPr>
            <p:ph idx="2" type="body"/>
          </p:nvPr>
        </p:nvSpPr>
        <p:spPr>
          <a:xfrm>
            <a:off x="1005120" y="6072480"/>
            <a:ext cx="8829360" cy="31284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73" name="Google Shape;73;p23"/>
          <p:cNvSpPr txBox="1"/>
          <p:nvPr>
            <p:ph idx="3" type="body"/>
          </p:nvPr>
        </p:nvSpPr>
        <p:spPr>
          <a:xfrm>
            <a:off x="10276200" y="2646360"/>
            <a:ext cx="8829360" cy="6558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74" name="Shape 74"/>
        <p:cNvGrpSpPr/>
        <p:nvPr/>
      </p:nvGrpSpPr>
      <p:grpSpPr>
        <a:xfrm>
          <a:off x="0" y="0"/>
          <a:ext cx="0" cy="0"/>
          <a:chOff x="0" y="0"/>
          <a:chExt cx="0" cy="0"/>
        </a:xfrm>
      </p:grpSpPr>
      <p:sp>
        <p:nvSpPr>
          <p:cNvPr id="75" name="Google Shape;75;p24"/>
          <p:cNvSpPr txBox="1"/>
          <p:nvPr>
            <p:ph type="title"/>
          </p:nvPr>
        </p:nvSpPr>
        <p:spPr>
          <a:xfrm>
            <a:off x="1005120" y="451080"/>
            <a:ext cx="18093239" cy="18882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4"/>
          <p:cNvSpPr txBox="1"/>
          <p:nvPr>
            <p:ph idx="1" type="body"/>
          </p:nvPr>
        </p:nvSpPr>
        <p:spPr>
          <a:xfrm>
            <a:off x="1005120" y="2646360"/>
            <a:ext cx="8829360" cy="6558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77" name="Google Shape;77;p24"/>
          <p:cNvSpPr txBox="1"/>
          <p:nvPr>
            <p:ph idx="2" type="body"/>
          </p:nvPr>
        </p:nvSpPr>
        <p:spPr>
          <a:xfrm>
            <a:off x="10276200" y="2646360"/>
            <a:ext cx="8829360" cy="31284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78" name="Google Shape;78;p24"/>
          <p:cNvSpPr txBox="1"/>
          <p:nvPr>
            <p:ph idx="3" type="body"/>
          </p:nvPr>
        </p:nvSpPr>
        <p:spPr>
          <a:xfrm>
            <a:off x="10276200" y="6072480"/>
            <a:ext cx="8829360" cy="31284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79" name="Shape 79"/>
        <p:cNvGrpSpPr/>
        <p:nvPr/>
      </p:nvGrpSpPr>
      <p:grpSpPr>
        <a:xfrm>
          <a:off x="0" y="0"/>
          <a:ext cx="0" cy="0"/>
          <a:chOff x="0" y="0"/>
          <a:chExt cx="0" cy="0"/>
        </a:xfrm>
      </p:grpSpPr>
      <p:sp>
        <p:nvSpPr>
          <p:cNvPr id="80" name="Google Shape;80;p25"/>
          <p:cNvSpPr txBox="1"/>
          <p:nvPr>
            <p:ph type="title"/>
          </p:nvPr>
        </p:nvSpPr>
        <p:spPr>
          <a:xfrm>
            <a:off x="1005120" y="451080"/>
            <a:ext cx="18093239" cy="18882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5"/>
          <p:cNvSpPr txBox="1"/>
          <p:nvPr>
            <p:ph idx="1" type="body"/>
          </p:nvPr>
        </p:nvSpPr>
        <p:spPr>
          <a:xfrm>
            <a:off x="1005120" y="2646360"/>
            <a:ext cx="8829360" cy="31284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82" name="Google Shape;82;p25"/>
          <p:cNvSpPr txBox="1"/>
          <p:nvPr>
            <p:ph idx="2" type="body"/>
          </p:nvPr>
        </p:nvSpPr>
        <p:spPr>
          <a:xfrm>
            <a:off x="10276200" y="2646360"/>
            <a:ext cx="8829360" cy="31284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83" name="Google Shape;83;p25"/>
          <p:cNvSpPr txBox="1"/>
          <p:nvPr>
            <p:ph idx="3" type="body"/>
          </p:nvPr>
        </p:nvSpPr>
        <p:spPr>
          <a:xfrm>
            <a:off x="1005120" y="6072480"/>
            <a:ext cx="18093239" cy="31284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84" name="Shape 84"/>
        <p:cNvGrpSpPr/>
        <p:nvPr/>
      </p:nvGrpSpPr>
      <p:grpSpPr>
        <a:xfrm>
          <a:off x="0" y="0"/>
          <a:ext cx="0" cy="0"/>
          <a:chOff x="0" y="0"/>
          <a:chExt cx="0" cy="0"/>
        </a:xfrm>
      </p:grpSpPr>
      <p:sp>
        <p:nvSpPr>
          <p:cNvPr id="85" name="Google Shape;85;p26"/>
          <p:cNvSpPr txBox="1"/>
          <p:nvPr>
            <p:ph type="title"/>
          </p:nvPr>
        </p:nvSpPr>
        <p:spPr>
          <a:xfrm>
            <a:off x="1005120" y="451080"/>
            <a:ext cx="18093239" cy="18882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6"/>
          <p:cNvSpPr txBox="1"/>
          <p:nvPr>
            <p:ph idx="1" type="body"/>
          </p:nvPr>
        </p:nvSpPr>
        <p:spPr>
          <a:xfrm>
            <a:off x="1005120" y="2646360"/>
            <a:ext cx="18093239" cy="31284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87" name="Google Shape;87;p26"/>
          <p:cNvSpPr txBox="1"/>
          <p:nvPr>
            <p:ph idx="2" type="body"/>
          </p:nvPr>
        </p:nvSpPr>
        <p:spPr>
          <a:xfrm>
            <a:off x="1005120" y="6072480"/>
            <a:ext cx="18093239" cy="31284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88" name="Shape 88"/>
        <p:cNvGrpSpPr/>
        <p:nvPr/>
      </p:nvGrpSpPr>
      <p:grpSpPr>
        <a:xfrm>
          <a:off x="0" y="0"/>
          <a:ext cx="0" cy="0"/>
          <a:chOff x="0" y="0"/>
          <a:chExt cx="0" cy="0"/>
        </a:xfrm>
      </p:grpSpPr>
      <p:sp>
        <p:nvSpPr>
          <p:cNvPr id="89" name="Google Shape;89;p27"/>
          <p:cNvSpPr txBox="1"/>
          <p:nvPr>
            <p:ph type="title"/>
          </p:nvPr>
        </p:nvSpPr>
        <p:spPr>
          <a:xfrm>
            <a:off x="1005120" y="451080"/>
            <a:ext cx="18093239" cy="18882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27"/>
          <p:cNvSpPr txBox="1"/>
          <p:nvPr>
            <p:ph idx="1" type="body"/>
          </p:nvPr>
        </p:nvSpPr>
        <p:spPr>
          <a:xfrm>
            <a:off x="1005120" y="2646360"/>
            <a:ext cx="8829360" cy="31284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91" name="Google Shape;91;p27"/>
          <p:cNvSpPr txBox="1"/>
          <p:nvPr>
            <p:ph idx="2" type="body"/>
          </p:nvPr>
        </p:nvSpPr>
        <p:spPr>
          <a:xfrm>
            <a:off x="10276200" y="2646360"/>
            <a:ext cx="8829360" cy="31284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92" name="Google Shape;92;p27"/>
          <p:cNvSpPr txBox="1"/>
          <p:nvPr>
            <p:ph idx="3" type="body"/>
          </p:nvPr>
        </p:nvSpPr>
        <p:spPr>
          <a:xfrm>
            <a:off x="10276200" y="6072480"/>
            <a:ext cx="8829360" cy="31284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93" name="Google Shape;93;p27"/>
          <p:cNvSpPr txBox="1"/>
          <p:nvPr>
            <p:ph idx="4" type="body"/>
          </p:nvPr>
        </p:nvSpPr>
        <p:spPr>
          <a:xfrm>
            <a:off x="1005120" y="6072480"/>
            <a:ext cx="8829360" cy="31284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94" name="Shape 94"/>
        <p:cNvGrpSpPr/>
        <p:nvPr/>
      </p:nvGrpSpPr>
      <p:grpSpPr>
        <a:xfrm>
          <a:off x="0" y="0"/>
          <a:ext cx="0" cy="0"/>
          <a:chOff x="0" y="0"/>
          <a:chExt cx="0" cy="0"/>
        </a:xfrm>
      </p:grpSpPr>
      <p:sp>
        <p:nvSpPr>
          <p:cNvPr id="95" name="Google Shape;95;p28"/>
          <p:cNvSpPr txBox="1"/>
          <p:nvPr>
            <p:ph type="title"/>
          </p:nvPr>
        </p:nvSpPr>
        <p:spPr>
          <a:xfrm>
            <a:off x="1005120" y="451080"/>
            <a:ext cx="18093239" cy="18882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28"/>
          <p:cNvSpPr txBox="1"/>
          <p:nvPr>
            <p:ph idx="1" type="body"/>
          </p:nvPr>
        </p:nvSpPr>
        <p:spPr>
          <a:xfrm>
            <a:off x="1005120" y="2646360"/>
            <a:ext cx="18093239" cy="6558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97" name="Google Shape;97;p28"/>
          <p:cNvSpPr txBox="1"/>
          <p:nvPr>
            <p:ph idx="2" type="body"/>
          </p:nvPr>
        </p:nvSpPr>
        <p:spPr>
          <a:xfrm>
            <a:off x="1005120" y="2646360"/>
            <a:ext cx="18093239" cy="6558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pic>
        <p:nvPicPr>
          <p:cNvPr id="98" name="Google Shape;98;p28"/>
          <p:cNvPicPr preferRelativeResize="0"/>
          <p:nvPr/>
        </p:nvPicPr>
        <p:blipFill rotWithShape="1">
          <a:blip r:embed="rId2">
            <a:alphaModFix/>
          </a:blip>
          <a:srcRect b="0" l="0" r="0" t="0"/>
          <a:stretch/>
        </p:blipFill>
        <p:spPr>
          <a:xfrm>
            <a:off x="5941440" y="2646000"/>
            <a:ext cx="8220240" cy="6558840"/>
          </a:xfrm>
          <a:prstGeom prst="rect">
            <a:avLst/>
          </a:prstGeom>
          <a:noFill/>
          <a:ln>
            <a:noFill/>
          </a:ln>
        </p:spPr>
      </p:pic>
      <p:pic>
        <p:nvPicPr>
          <p:cNvPr id="99" name="Google Shape;99;p28"/>
          <p:cNvPicPr preferRelativeResize="0"/>
          <p:nvPr/>
        </p:nvPicPr>
        <p:blipFill rotWithShape="1">
          <a:blip r:embed="rId2">
            <a:alphaModFix/>
          </a:blip>
          <a:srcRect b="0" l="0" r="0" t="0"/>
          <a:stretch/>
        </p:blipFill>
        <p:spPr>
          <a:xfrm>
            <a:off x="5941440" y="2646000"/>
            <a:ext cx="8220240" cy="655884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p:cSld name="Title and Content">
    <p:spTree>
      <p:nvGrpSpPr>
        <p:cNvPr id="21" name="Shape 21"/>
        <p:cNvGrpSpPr/>
        <p:nvPr/>
      </p:nvGrpSpPr>
      <p:grpSpPr>
        <a:xfrm>
          <a:off x="0" y="0"/>
          <a:ext cx="0" cy="0"/>
          <a:chOff x="0" y="0"/>
          <a:chExt cx="0" cy="0"/>
        </a:xfrm>
      </p:grpSpPr>
      <p:sp>
        <p:nvSpPr>
          <p:cNvPr id="22" name="Google Shape;22;ga66049eb72_1_16"/>
          <p:cNvSpPr txBox="1"/>
          <p:nvPr>
            <p:ph type="title"/>
          </p:nvPr>
        </p:nvSpPr>
        <p:spPr>
          <a:xfrm>
            <a:off x="581025" y="407988"/>
            <a:ext cx="18942050" cy="484187"/>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400"/>
              <a:buNone/>
              <a:defRPr b="0" i="1" sz="3000">
                <a:solidFill>
                  <a:srgbClr val="422C75"/>
                </a:solidFill>
                <a:latin typeface="Playfair Display"/>
                <a:ea typeface="Playfair Display"/>
                <a:cs typeface="Playfair Display"/>
                <a:sym typeface="Playfair Display"/>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 name="Google Shape;23;ga66049eb72_1_16"/>
          <p:cNvSpPr txBox="1"/>
          <p:nvPr>
            <p:ph idx="1" type="body"/>
          </p:nvPr>
        </p:nvSpPr>
        <p:spPr>
          <a:xfrm>
            <a:off x="2746375" y="2613025"/>
            <a:ext cx="14611350" cy="2271713"/>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b="0" i="0">
                <a:solidFill>
                  <a:schemeClr val="dk1"/>
                </a:solidFill>
              </a:defRPr>
            </a:lvl1pPr>
            <a:lvl2pPr indent="-228600" lvl="1" marL="914400" algn="l">
              <a:lnSpc>
                <a:spcPct val="100000"/>
              </a:lnSpc>
              <a:spcBef>
                <a:spcPts val="360"/>
              </a:spcBef>
              <a:spcAft>
                <a:spcPts val="0"/>
              </a:spcAft>
              <a:buSzPts val="1400"/>
              <a:buNone/>
              <a:defRPr/>
            </a:lvl2pPr>
            <a:lvl3pPr indent="-228600" lvl="2" marL="1371600" algn="l">
              <a:lnSpc>
                <a:spcPct val="100000"/>
              </a:lnSpc>
              <a:spcBef>
                <a:spcPts val="360"/>
              </a:spcBef>
              <a:spcAft>
                <a:spcPts val="0"/>
              </a:spcAft>
              <a:buSzPts val="1400"/>
              <a:buNone/>
              <a:defRPr/>
            </a:lvl3pPr>
            <a:lvl4pPr indent="-228600" lvl="3" marL="1828800" algn="l">
              <a:lnSpc>
                <a:spcPct val="100000"/>
              </a:lnSpc>
              <a:spcBef>
                <a:spcPts val="360"/>
              </a:spcBef>
              <a:spcAft>
                <a:spcPts val="0"/>
              </a:spcAft>
              <a:buSzPts val="1400"/>
              <a:buNone/>
              <a:defRPr/>
            </a:lvl4pPr>
            <a:lvl5pPr indent="-228600" lvl="4" marL="2286000" algn="l">
              <a:lnSpc>
                <a:spcPct val="100000"/>
              </a:lnSpc>
              <a:spcBef>
                <a:spcPts val="36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4" name="Google Shape;24;ga66049eb72_1_16"/>
          <p:cNvSpPr txBox="1"/>
          <p:nvPr>
            <p:ph idx="11" type="ftr"/>
          </p:nvPr>
        </p:nvSpPr>
        <p:spPr>
          <a:xfrm>
            <a:off x="6835775" y="10517188"/>
            <a:ext cx="6432550" cy="566737"/>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ga66049eb72_1_16"/>
          <p:cNvSpPr txBox="1"/>
          <p:nvPr>
            <p:ph idx="10" type="dt"/>
          </p:nvPr>
        </p:nvSpPr>
        <p:spPr>
          <a:xfrm>
            <a:off x="1004888" y="10517188"/>
            <a:ext cx="4624387" cy="566737"/>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ga66049eb72_1_16"/>
          <p:cNvSpPr txBox="1"/>
          <p:nvPr>
            <p:ph idx="12" type="sldNum"/>
          </p:nvPr>
        </p:nvSpPr>
        <p:spPr>
          <a:xfrm>
            <a:off x="14474825" y="10517188"/>
            <a:ext cx="4624388" cy="566737"/>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p:cSld name="Title and Content 1">
    <p:spTree>
      <p:nvGrpSpPr>
        <p:cNvPr id="27" name="Shape 27"/>
        <p:cNvGrpSpPr/>
        <p:nvPr/>
      </p:nvGrpSpPr>
      <p:grpSpPr>
        <a:xfrm>
          <a:off x="0" y="0"/>
          <a:ext cx="0" cy="0"/>
          <a:chOff x="0" y="0"/>
          <a:chExt cx="0" cy="0"/>
        </a:xfrm>
      </p:grpSpPr>
      <p:sp>
        <p:nvSpPr>
          <p:cNvPr id="28" name="Google Shape;28;p13"/>
          <p:cNvSpPr txBox="1"/>
          <p:nvPr>
            <p:ph type="title"/>
          </p:nvPr>
        </p:nvSpPr>
        <p:spPr>
          <a:xfrm>
            <a:off x="581025" y="407988"/>
            <a:ext cx="18941915" cy="484168"/>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2800"/>
              <a:buNone/>
              <a:defRPr b="0" i="1" sz="3078">
                <a:solidFill>
                  <a:srgbClr val="422C75"/>
                </a:solidFill>
                <a:latin typeface="Playfair Display"/>
                <a:ea typeface="Playfair Display"/>
                <a:cs typeface="Playfair Display"/>
                <a:sym typeface="Playfair Display"/>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29" name="Google Shape;29;p13"/>
          <p:cNvSpPr txBox="1"/>
          <p:nvPr>
            <p:ph idx="1" type="body"/>
          </p:nvPr>
        </p:nvSpPr>
        <p:spPr>
          <a:xfrm>
            <a:off x="2746375" y="2613026"/>
            <a:ext cx="14611751" cy="2271764"/>
          </a:xfrm>
          <a:prstGeom prst="rect">
            <a:avLst/>
          </a:prstGeom>
          <a:noFill/>
          <a:ln>
            <a:noFill/>
          </a:ln>
        </p:spPr>
        <p:txBody>
          <a:bodyPr anchorCtr="0" anchor="t" bIns="0" lIns="0" spcFirstLastPara="1" rIns="0" wrap="square" tIns="0">
            <a:noAutofit/>
          </a:bodyPr>
          <a:lstStyle>
            <a:lvl1pPr indent="-228600" lvl="0" marL="457200" algn="l">
              <a:lnSpc>
                <a:spcPct val="115000"/>
              </a:lnSpc>
              <a:spcBef>
                <a:spcPts val="440"/>
              </a:spcBef>
              <a:spcAft>
                <a:spcPts val="0"/>
              </a:spcAft>
              <a:buSzPts val="1800"/>
              <a:buNone/>
              <a:defRPr b="0" i="0">
                <a:solidFill>
                  <a:schemeClr val="dk1"/>
                </a:solidFill>
              </a:defRPr>
            </a:lvl1pPr>
            <a:lvl2pPr indent="-228600" lvl="1" marL="914400" algn="l">
              <a:lnSpc>
                <a:spcPct val="115000"/>
              </a:lnSpc>
              <a:spcBef>
                <a:spcPts val="440"/>
              </a:spcBef>
              <a:spcAft>
                <a:spcPts val="0"/>
              </a:spcAft>
              <a:buSzPts val="1400"/>
              <a:buNone/>
              <a:defRPr/>
            </a:lvl2pPr>
            <a:lvl3pPr indent="-228600" lvl="2" marL="1371600" algn="l">
              <a:lnSpc>
                <a:spcPct val="115000"/>
              </a:lnSpc>
              <a:spcBef>
                <a:spcPts val="440"/>
              </a:spcBef>
              <a:spcAft>
                <a:spcPts val="0"/>
              </a:spcAft>
              <a:buSzPts val="1400"/>
              <a:buNone/>
              <a:defRPr/>
            </a:lvl3pPr>
            <a:lvl4pPr indent="-228600" lvl="3" marL="1828800" algn="l">
              <a:lnSpc>
                <a:spcPct val="115000"/>
              </a:lnSpc>
              <a:spcBef>
                <a:spcPts val="440"/>
              </a:spcBef>
              <a:spcAft>
                <a:spcPts val="0"/>
              </a:spcAft>
              <a:buSzPts val="1400"/>
              <a:buNone/>
              <a:defRPr/>
            </a:lvl4pPr>
            <a:lvl5pPr indent="-228600" lvl="4" marL="2286000" algn="l">
              <a:lnSpc>
                <a:spcPct val="115000"/>
              </a:lnSpc>
              <a:spcBef>
                <a:spcPts val="440"/>
              </a:spcBef>
              <a:spcAft>
                <a:spcPts val="0"/>
              </a:spcAft>
              <a:buSzPts val="1400"/>
              <a:buNone/>
              <a:defRPr/>
            </a:lvl5pPr>
            <a:lvl6pPr indent="-228600" lvl="5" marL="2743200" algn="l">
              <a:lnSpc>
                <a:spcPct val="115000"/>
              </a:lnSpc>
              <a:spcBef>
                <a:spcPts val="0"/>
              </a:spcBef>
              <a:spcAft>
                <a:spcPts val="0"/>
              </a:spcAft>
              <a:buSzPts val="1400"/>
              <a:buNone/>
              <a:defRPr/>
            </a:lvl6pPr>
            <a:lvl7pPr indent="-228600" lvl="6" marL="3200400" algn="l">
              <a:lnSpc>
                <a:spcPct val="115000"/>
              </a:lnSpc>
              <a:spcBef>
                <a:spcPts val="3518"/>
              </a:spcBef>
              <a:spcAft>
                <a:spcPts val="0"/>
              </a:spcAft>
              <a:buSzPts val="1400"/>
              <a:buNone/>
              <a:defRPr/>
            </a:lvl7pPr>
            <a:lvl8pPr indent="-228600" lvl="7" marL="3657600" algn="l">
              <a:lnSpc>
                <a:spcPct val="115000"/>
              </a:lnSpc>
              <a:spcBef>
                <a:spcPts val="3518"/>
              </a:spcBef>
              <a:spcAft>
                <a:spcPts val="0"/>
              </a:spcAft>
              <a:buSzPts val="1400"/>
              <a:buNone/>
              <a:defRPr/>
            </a:lvl8pPr>
            <a:lvl9pPr indent="-228600" lvl="8" marL="4114800" algn="l">
              <a:lnSpc>
                <a:spcPct val="115000"/>
              </a:lnSpc>
              <a:spcBef>
                <a:spcPts val="3518"/>
              </a:spcBef>
              <a:spcAft>
                <a:spcPts val="3518"/>
              </a:spcAft>
              <a:buSzPts val="1400"/>
              <a:buNone/>
              <a:defRPr/>
            </a:lvl9pPr>
          </a:lstStyle>
          <a:p/>
        </p:txBody>
      </p:sp>
      <p:sp>
        <p:nvSpPr>
          <p:cNvPr id="30" name="Google Shape;30;p13"/>
          <p:cNvSpPr txBox="1"/>
          <p:nvPr>
            <p:ph idx="11" type="ftr"/>
          </p:nvPr>
        </p:nvSpPr>
        <p:spPr>
          <a:xfrm>
            <a:off x="6835774" y="10517188"/>
            <a:ext cx="6432916" cy="566622"/>
          </a:xfrm>
          <a:prstGeom prst="rect">
            <a:avLst/>
          </a:prstGeom>
          <a:noFill/>
          <a:ln>
            <a:noFill/>
          </a:ln>
        </p:spPr>
        <p:txBody>
          <a:bodyPr anchorCtr="0" anchor="t" bIns="0" lIns="0" spcFirstLastPara="1" rIns="0" wrap="square" tIns="0">
            <a:noAutofit/>
          </a:bodyPr>
          <a:lstStyle>
            <a:lvl1pPr lvl="0" marR="0" algn="l">
              <a:lnSpc>
                <a:spcPct val="100000"/>
              </a:lnSpc>
              <a:spcBef>
                <a:spcPts val="0"/>
              </a:spcBef>
              <a:spcAft>
                <a:spcPts val="0"/>
              </a:spcAft>
              <a:buClr>
                <a:srgbClr val="000000"/>
              </a:buClr>
              <a:buSzPts val="600"/>
              <a:buFont typeface="Arial"/>
              <a:buNone/>
              <a:defRPr b="0" i="0" sz="1319"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Clr>
                <a:srgbClr val="000000"/>
              </a:buClr>
              <a:buSzPts val="600"/>
              <a:buFont typeface="Arial"/>
              <a:buNone/>
              <a:defRPr b="0" i="0" sz="1319"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600"/>
              <a:buFont typeface="Arial"/>
              <a:buNone/>
              <a:defRPr b="0" i="0" sz="1319"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600"/>
              <a:buFont typeface="Arial"/>
              <a:buNone/>
              <a:defRPr b="0" i="0" sz="1319"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600"/>
              <a:buFont typeface="Arial"/>
              <a:buNone/>
              <a:defRPr b="0" i="0" sz="1319"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600"/>
              <a:buFont typeface="Arial"/>
              <a:buNone/>
              <a:defRPr b="0" i="0" sz="1319"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600"/>
              <a:buFont typeface="Arial"/>
              <a:buNone/>
              <a:defRPr b="0" i="0" sz="1319"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600"/>
              <a:buFont typeface="Arial"/>
              <a:buNone/>
              <a:defRPr b="0" i="0" sz="1319"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600"/>
              <a:buFont typeface="Arial"/>
              <a:buNone/>
              <a:defRPr b="0" i="0" sz="1319" u="none" cap="none" strike="noStrike">
                <a:solidFill>
                  <a:srgbClr val="000000"/>
                </a:solidFill>
                <a:latin typeface="Arial"/>
                <a:ea typeface="Arial"/>
                <a:cs typeface="Arial"/>
                <a:sym typeface="Arial"/>
              </a:defRPr>
            </a:lvl9pPr>
          </a:lstStyle>
          <a:p/>
        </p:txBody>
      </p:sp>
      <p:sp>
        <p:nvSpPr>
          <p:cNvPr id="31" name="Google Shape;31;p13"/>
          <p:cNvSpPr txBox="1"/>
          <p:nvPr>
            <p:ph idx="10" type="dt"/>
          </p:nvPr>
        </p:nvSpPr>
        <p:spPr>
          <a:xfrm>
            <a:off x="1004886" y="10517188"/>
            <a:ext cx="4624339" cy="566622"/>
          </a:xfrm>
          <a:prstGeom prst="rect">
            <a:avLst/>
          </a:prstGeom>
          <a:noFill/>
          <a:ln>
            <a:noFill/>
          </a:ln>
        </p:spPr>
        <p:txBody>
          <a:bodyPr anchorCtr="0" anchor="t" bIns="0" lIns="0" spcFirstLastPara="1" rIns="0" wrap="square" tIns="0">
            <a:noAutofit/>
          </a:bodyPr>
          <a:lstStyle>
            <a:lvl1pPr lvl="0" marR="0" algn="l">
              <a:lnSpc>
                <a:spcPct val="100000"/>
              </a:lnSpc>
              <a:spcBef>
                <a:spcPts val="0"/>
              </a:spcBef>
              <a:spcAft>
                <a:spcPts val="0"/>
              </a:spcAft>
              <a:buClr>
                <a:srgbClr val="000000"/>
              </a:buClr>
              <a:buSzPts val="600"/>
              <a:buFont typeface="Arial"/>
              <a:buNone/>
              <a:defRPr b="0" i="0" sz="1319" u="none" cap="none" strike="noStrike">
                <a:solidFill>
                  <a:srgbClr val="898989"/>
                </a:solidFill>
                <a:latin typeface="Arial"/>
                <a:ea typeface="Arial"/>
                <a:cs typeface="Arial"/>
                <a:sym typeface="Arial"/>
              </a:defRPr>
            </a:lvl1pPr>
            <a:lvl2pPr lvl="1" marR="0" algn="l">
              <a:lnSpc>
                <a:spcPct val="100000"/>
              </a:lnSpc>
              <a:spcBef>
                <a:spcPts val="0"/>
              </a:spcBef>
              <a:spcAft>
                <a:spcPts val="0"/>
              </a:spcAft>
              <a:buClr>
                <a:srgbClr val="000000"/>
              </a:buClr>
              <a:buSzPts val="600"/>
              <a:buFont typeface="Arial"/>
              <a:buNone/>
              <a:defRPr b="0" i="0" sz="1319"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600"/>
              <a:buFont typeface="Arial"/>
              <a:buNone/>
              <a:defRPr b="0" i="0" sz="1319"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600"/>
              <a:buFont typeface="Arial"/>
              <a:buNone/>
              <a:defRPr b="0" i="0" sz="1319"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600"/>
              <a:buFont typeface="Arial"/>
              <a:buNone/>
              <a:defRPr b="0" i="0" sz="1319"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600"/>
              <a:buFont typeface="Arial"/>
              <a:buNone/>
              <a:defRPr b="0" i="0" sz="1319"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600"/>
              <a:buFont typeface="Arial"/>
              <a:buNone/>
              <a:defRPr b="0" i="0" sz="1319"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600"/>
              <a:buFont typeface="Arial"/>
              <a:buNone/>
              <a:defRPr b="0" i="0" sz="1319"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600"/>
              <a:buFont typeface="Arial"/>
              <a:buNone/>
              <a:defRPr b="0" i="0" sz="1319" u="none" cap="none" strike="noStrike">
                <a:solidFill>
                  <a:srgbClr val="000000"/>
                </a:solidFill>
                <a:latin typeface="Arial"/>
                <a:ea typeface="Arial"/>
                <a:cs typeface="Arial"/>
                <a:sym typeface="Arial"/>
              </a:defRPr>
            </a:lvl9pPr>
          </a:lstStyle>
          <a:p/>
        </p:txBody>
      </p:sp>
      <p:sp>
        <p:nvSpPr>
          <p:cNvPr id="32" name="Google Shape;32;p13"/>
          <p:cNvSpPr txBox="1"/>
          <p:nvPr>
            <p:ph idx="12" type="sldNum"/>
          </p:nvPr>
        </p:nvSpPr>
        <p:spPr>
          <a:xfrm>
            <a:off x="14474823" y="10517188"/>
            <a:ext cx="4624339" cy="566622"/>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898989"/>
              </a:buClr>
              <a:buSzPts val="800"/>
              <a:buFont typeface="Calibri"/>
              <a:buNone/>
              <a:defRPr b="0" i="0" sz="1759"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800"/>
              <a:buFont typeface="Calibri"/>
              <a:buNone/>
              <a:defRPr b="0" i="0" sz="1759"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800"/>
              <a:buFont typeface="Calibri"/>
              <a:buNone/>
              <a:defRPr b="0" i="0" sz="1759"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800"/>
              <a:buFont typeface="Calibri"/>
              <a:buNone/>
              <a:defRPr b="0" i="0" sz="1759"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800"/>
              <a:buFont typeface="Calibri"/>
              <a:buNone/>
              <a:defRPr b="0" i="0" sz="1759"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800"/>
              <a:buFont typeface="Calibri"/>
              <a:buNone/>
              <a:defRPr b="0" i="0" sz="1759"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800"/>
              <a:buFont typeface="Calibri"/>
              <a:buNone/>
              <a:defRPr b="0" i="0" sz="1759"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800"/>
              <a:buFont typeface="Calibri"/>
              <a:buNone/>
              <a:defRPr b="0" i="0" sz="1759"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800"/>
              <a:buFont typeface="Calibri"/>
              <a:buNone/>
              <a:defRPr b="0" i="0" sz="1759"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sz="2199">
              <a:solidFill>
                <a:schemeClr val="dk2"/>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33" name="Shape 33"/>
        <p:cNvGrpSpPr/>
        <p:nvPr/>
      </p:nvGrpSpPr>
      <p:grpSpPr>
        <a:xfrm>
          <a:off x="0" y="0"/>
          <a:ext cx="0" cy="0"/>
          <a:chOff x="0" y="0"/>
          <a:chExt cx="0" cy="0"/>
        </a:xfrm>
      </p:grpSpPr>
      <p:sp>
        <p:nvSpPr>
          <p:cNvPr id="34" name="Google Shape;34;ga66049eb72_1_22"/>
          <p:cNvSpPr txBox="1"/>
          <p:nvPr>
            <p:ph type="ctrTitle"/>
          </p:nvPr>
        </p:nvSpPr>
        <p:spPr>
          <a:xfrm>
            <a:off x="1507807" y="3505898"/>
            <a:ext cx="17088487" cy="2374963"/>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5" name="Google Shape;35;ga66049eb72_1_22"/>
          <p:cNvSpPr txBox="1"/>
          <p:nvPr>
            <p:ph idx="1" type="subTitle"/>
          </p:nvPr>
        </p:nvSpPr>
        <p:spPr>
          <a:xfrm>
            <a:off x="3015615" y="6333236"/>
            <a:ext cx="14072870" cy="2827337"/>
          </a:xfrm>
          <a:prstGeom prst="rect">
            <a:avLst/>
          </a:prstGeom>
          <a:noFill/>
          <a:ln>
            <a:noFill/>
          </a:ln>
        </p:spPr>
        <p:txBody>
          <a:bodyPr anchorCtr="0" anchor="t" bIns="0" lIns="0" spcFirstLastPara="1" rIns="0" wrap="square" tIns="0">
            <a:noAutofit/>
          </a:bodyPr>
          <a:lstStyle>
            <a:lvl1pPr lvl="0" algn="l">
              <a:lnSpc>
                <a:spcPct val="100000"/>
              </a:lnSpc>
              <a:spcBef>
                <a:spcPts val="360"/>
              </a:spcBef>
              <a:spcAft>
                <a:spcPts val="0"/>
              </a:spcAft>
              <a:buSzPts val="1400"/>
              <a:buNone/>
              <a:defRPr/>
            </a:lvl1pPr>
            <a:lvl2pPr lvl="1" algn="l">
              <a:lnSpc>
                <a:spcPct val="100000"/>
              </a:lnSpc>
              <a:spcBef>
                <a:spcPts val="360"/>
              </a:spcBef>
              <a:spcAft>
                <a:spcPts val="0"/>
              </a:spcAft>
              <a:buSzPts val="1400"/>
              <a:buNone/>
              <a:defRPr/>
            </a:lvl2pPr>
            <a:lvl3pPr lvl="2" algn="l">
              <a:lnSpc>
                <a:spcPct val="100000"/>
              </a:lnSpc>
              <a:spcBef>
                <a:spcPts val="360"/>
              </a:spcBef>
              <a:spcAft>
                <a:spcPts val="0"/>
              </a:spcAft>
              <a:buSzPts val="1400"/>
              <a:buNone/>
              <a:defRPr/>
            </a:lvl3pPr>
            <a:lvl4pPr lvl="3" algn="l">
              <a:lnSpc>
                <a:spcPct val="100000"/>
              </a:lnSpc>
              <a:spcBef>
                <a:spcPts val="360"/>
              </a:spcBef>
              <a:spcAft>
                <a:spcPts val="0"/>
              </a:spcAft>
              <a:buSzPts val="1400"/>
              <a:buNone/>
              <a:defRPr/>
            </a:lvl4pPr>
            <a:lvl5pPr lvl="4" algn="l">
              <a:lnSpc>
                <a:spcPct val="100000"/>
              </a:lnSpc>
              <a:spcBef>
                <a:spcPts val="36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ga66049eb72_1_22"/>
          <p:cNvSpPr txBox="1"/>
          <p:nvPr>
            <p:ph idx="11" type="ftr"/>
          </p:nvPr>
        </p:nvSpPr>
        <p:spPr>
          <a:xfrm>
            <a:off x="6835775" y="10517188"/>
            <a:ext cx="6432550" cy="566737"/>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ga66049eb72_1_22"/>
          <p:cNvSpPr txBox="1"/>
          <p:nvPr>
            <p:ph idx="10" type="dt"/>
          </p:nvPr>
        </p:nvSpPr>
        <p:spPr>
          <a:xfrm>
            <a:off x="1004888" y="10517188"/>
            <a:ext cx="4624387" cy="566737"/>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ga66049eb72_1_22"/>
          <p:cNvSpPr txBox="1"/>
          <p:nvPr>
            <p:ph idx="12" type="sldNum"/>
          </p:nvPr>
        </p:nvSpPr>
        <p:spPr>
          <a:xfrm>
            <a:off x="14474825" y="10517188"/>
            <a:ext cx="4624388" cy="566737"/>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p:cSld name="Two Content">
    <p:spTree>
      <p:nvGrpSpPr>
        <p:cNvPr id="39" name="Shape 39"/>
        <p:cNvGrpSpPr/>
        <p:nvPr/>
      </p:nvGrpSpPr>
      <p:grpSpPr>
        <a:xfrm>
          <a:off x="0" y="0"/>
          <a:ext cx="0" cy="0"/>
          <a:chOff x="0" y="0"/>
          <a:chExt cx="0" cy="0"/>
        </a:xfrm>
      </p:grpSpPr>
      <p:sp>
        <p:nvSpPr>
          <p:cNvPr id="40" name="Google Shape;40;ga66049eb72_1_28"/>
          <p:cNvSpPr txBox="1"/>
          <p:nvPr>
            <p:ph type="title"/>
          </p:nvPr>
        </p:nvSpPr>
        <p:spPr>
          <a:xfrm>
            <a:off x="581025" y="407988"/>
            <a:ext cx="18942050" cy="484187"/>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400"/>
              <a:buNone/>
              <a:defRPr b="0" i="1" sz="3000">
                <a:solidFill>
                  <a:srgbClr val="422C75"/>
                </a:solidFill>
                <a:latin typeface="Playfair Display"/>
                <a:ea typeface="Playfair Display"/>
                <a:cs typeface="Playfair Display"/>
                <a:sym typeface="Playfair Display"/>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1" name="Google Shape;41;ga66049eb72_1_28"/>
          <p:cNvSpPr txBox="1"/>
          <p:nvPr>
            <p:ph idx="1" type="body"/>
          </p:nvPr>
        </p:nvSpPr>
        <p:spPr>
          <a:xfrm>
            <a:off x="1005205" y="2601150"/>
            <a:ext cx="8745284" cy="7464171"/>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228600" lvl="1" marL="914400" algn="l">
              <a:lnSpc>
                <a:spcPct val="100000"/>
              </a:lnSpc>
              <a:spcBef>
                <a:spcPts val="360"/>
              </a:spcBef>
              <a:spcAft>
                <a:spcPts val="0"/>
              </a:spcAft>
              <a:buSzPts val="1400"/>
              <a:buNone/>
              <a:defRPr/>
            </a:lvl2pPr>
            <a:lvl3pPr indent="-228600" lvl="2" marL="1371600" algn="l">
              <a:lnSpc>
                <a:spcPct val="100000"/>
              </a:lnSpc>
              <a:spcBef>
                <a:spcPts val="360"/>
              </a:spcBef>
              <a:spcAft>
                <a:spcPts val="0"/>
              </a:spcAft>
              <a:buSzPts val="1400"/>
              <a:buNone/>
              <a:defRPr/>
            </a:lvl3pPr>
            <a:lvl4pPr indent="-228600" lvl="3" marL="1828800" algn="l">
              <a:lnSpc>
                <a:spcPct val="100000"/>
              </a:lnSpc>
              <a:spcBef>
                <a:spcPts val="360"/>
              </a:spcBef>
              <a:spcAft>
                <a:spcPts val="0"/>
              </a:spcAft>
              <a:buSzPts val="1400"/>
              <a:buNone/>
              <a:defRPr/>
            </a:lvl4pPr>
            <a:lvl5pPr indent="-228600" lvl="4" marL="2286000" algn="l">
              <a:lnSpc>
                <a:spcPct val="100000"/>
              </a:lnSpc>
              <a:spcBef>
                <a:spcPts val="36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2" name="Google Shape;42;ga66049eb72_1_28"/>
          <p:cNvSpPr txBox="1"/>
          <p:nvPr>
            <p:ph idx="2" type="body"/>
          </p:nvPr>
        </p:nvSpPr>
        <p:spPr>
          <a:xfrm>
            <a:off x="10353611" y="2601150"/>
            <a:ext cx="8745284" cy="7464171"/>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228600" lvl="1" marL="914400" algn="l">
              <a:lnSpc>
                <a:spcPct val="100000"/>
              </a:lnSpc>
              <a:spcBef>
                <a:spcPts val="360"/>
              </a:spcBef>
              <a:spcAft>
                <a:spcPts val="0"/>
              </a:spcAft>
              <a:buSzPts val="1400"/>
              <a:buNone/>
              <a:defRPr/>
            </a:lvl2pPr>
            <a:lvl3pPr indent="-228600" lvl="2" marL="1371600" algn="l">
              <a:lnSpc>
                <a:spcPct val="100000"/>
              </a:lnSpc>
              <a:spcBef>
                <a:spcPts val="360"/>
              </a:spcBef>
              <a:spcAft>
                <a:spcPts val="0"/>
              </a:spcAft>
              <a:buSzPts val="1400"/>
              <a:buNone/>
              <a:defRPr/>
            </a:lvl3pPr>
            <a:lvl4pPr indent="-228600" lvl="3" marL="1828800" algn="l">
              <a:lnSpc>
                <a:spcPct val="100000"/>
              </a:lnSpc>
              <a:spcBef>
                <a:spcPts val="360"/>
              </a:spcBef>
              <a:spcAft>
                <a:spcPts val="0"/>
              </a:spcAft>
              <a:buSzPts val="1400"/>
              <a:buNone/>
              <a:defRPr/>
            </a:lvl4pPr>
            <a:lvl5pPr indent="-228600" lvl="4" marL="2286000" algn="l">
              <a:lnSpc>
                <a:spcPct val="100000"/>
              </a:lnSpc>
              <a:spcBef>
                <a:spcPts val="36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3" name="Google Shape;43;ga66049eb72_1_28"/>
          <p:cNvSpPr txBox="1"/>
          <p:nvPr>
            <p:ph idx="11" type="ftr"/>
          </p:nvPr>
        </p:nvSpPr>
        <p:spPr>
          <a:xfrm>
            <a:off x="6835775" y="10517188"/>
            <a:ext cx="6432550" cy="566737"/>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ga66049eb72_1_28"/>
          <p:cNvSpPr txBox="1"/>
          <p:nvPr>
            <p:ph idx="10" type="dt"/>
          </p:nvPr>
        </p:nvSpPr>
        <p:spPr>
          <a:xfrm>
            <a:off x="1004888" y="10517188"/>
            <a:ext cx="4624387" cy="566737"/>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ga66049eb72_1_28"/>
          <p:cNvSpPr txBox="1"/>
          <p:nvPr>
            <p:ph idx="12" type="sldNum"/>
          </p:nvPr>
        </p:nvSpPr>
        <p:spPr>
          <a:xfrm>
            <a:off x="14474825" y="10517188"/>
            <a:ext cx="4624388" cy="566737"/>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spTree>
      <p:nvGrpSpPr>
        <p:cNvPr id="46" name="Shape 46"/>
        <p:cNvGrpSpPr/>
        <p:nvPr/>
      </p:nvGrpSpPr>
      <p:grpSpPr>
        <a:xfrm>
          <a:off x="0" y="0"/>
          <a:ext cx="0" cy="0"/>
          <a:chOff x="0" y="0"/>
          <a:chExt cx="0" cy="0"/>
        </a:xfrm>
      </p:grpSpPr>
      <p:sp>
        <p:nvSpPr>
          <p:cNvPr id="47" name="Google Shape;47;ga66049eb72_1_35"/>
          <p:cNvSpPr txBox="1"/>
          <p:nvPr>
            <p:ph type="title"/>
          </p:nvPr>
        </p:nvSpPr>
        <p:spPr>
          <a:xfrm>
            <a:off x="581025" y="407988"/>
            <a:ext cx="18942050" cy="484187"/>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400"/>
              <a:buNone/>
              <a:defRPr b="0" i="1" sz="3000">
                <a:solidFill>
                  <a:srgbClr val="422C75"/>
                </a:solidFill>
                <a:latin typeface="Playfair Display"/>
                <a:ea typeface="Playfair Display"/>
                <a:cs typeface="Playfair Display"/>
                <a:sym typeface="Playfair Display"/>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8" name="Google Shape;48;ga66049eb72_1_35"/>
          <p:cNvSpPr txBox="1"/>
          <p:nvPr>
            <p:ph idx="11" type="ftr"/>
          </p:nvPr>
        </p:nvSpPr>
        <p:spPr>
          <a:xfrm>
            <a:off x="6835775" y="10517188"/>
            <a:ext cx="6432550" cy="566737"/>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ga66049eb72_1_35"/>
          <p:cNvSpPr txBox="1"/>
          <p:nvPr>
            <p:ph idx="10" type="dt"/>
          </p:nvPr>
        </p:nvSpPr>
        <p:spPr>
          <a:xfrm>
            <a:off x="1004888" y="10517188"/>
            <a:ext cx="4624387" cy="566737"/>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ga66049eb72_1_35"/>
          <p:cNvSpPr txBox="1"/>
          <p:nvPr>
            <p:ph idx="12" type="sldNum"/>
          </p:nvPr>
        </p:nvSpPr>
        <p:spPr>
          <a:xfrm>
            <a:off x="14474825" y="10517188"/>
            <a:ext cx="4624388" cy="566737"/>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54" name="Shape 5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55" name="Shape 55"/>
        <p:cNvGrpSpPr/>
        <p:nvPr/>
      </p:nvGrpSpPr>
      <p:grpSpPr>
        <a:xfrm>
          <a:off x="0" y="0"/>
          <a:ext cx="0" cy="0"/>
          <a:chOff x="0" y="0"/>
          <a:chExt cx="0" cy="0"/>
        </a:xfrm>
      </p:grpSpPr>
      <p:sp>
        <p:nvSpPr>
          <p:cNvPr id="56" name="Google Shape;56;p18"/>
          <p:cNvSpPr txBox="1"/>
          <p:nvPr>
            <p:ph type="title"/>
          </p:nvPr>
        </p:nvSpPr>
        <p:spPr>
          <a:xfrm>
            <a:off x="1005120" y="451080"/>
            <a:ext cx="18093239" cy="18882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8"/>
          <p:cNvSpPr txBox="1"/>
          <p:nvPr>
            <p:ph idx="1" type="subTitle"/>
          </p:nvPr>
        </p:nvSpPr>
        <p:spPr>
          <a:xfrm>
            <a:off x="1005120" y="2646360"/>
            <a:ext cx="18093239" cy="65588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58" name="Shape 58"/>
        <p:cNvGrpSpPr/>
        <p:nvPr/>
      </p:nvGrpSpPr>
      <p:grpSpPr>
        <a:xfrm>
          <a:off x="0" y="0"/>
          <a:ext cx="0" cy="0"/>
          <a:chOff x="0" y="0"/>
          <a:chExt cx="0" cy="0"/>
        </a:xfrm>
      </p:grpSpPr>
      <p:sp>
        <p:nvSpPr>
          <p:cNvPr id="59" name="Google Shape;59;p19"/>
          <p:cNvSpPr txBox="1"/>
          <p:nvPr>
            <p:ph type="title"/>
          </p:nvPr>
        </p:nvSpPr>
        <p:spPr>
          <a:xfrm>
            <a:off x="1005120" y="451080"/>
            <a:ext cx="18093239" cy="18882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9"/>
          <p:cNvSpPr txBox="1"/>
          <p:nvPr>
            <p:ph idx="1" type="body"/>
          </p:nvPr>
        </p:nvSpPr>
        <p:spPr>
          <a:xfrm>
            <a:off x="1005120" y="2646360"/>
            <a:ext cx="18093239" cy="6558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7.xml"/><Relationship Id="rId10" Type="http://schemas.openxmlformats.org/officeDocument/2006/relationships/slideLayout" Target="../slideLayouts/slideLayout16.xml"/><Relationship Id="rId13" Type="http://schemas.openxmlformats.org/officeDocument/2006/relationships/theme" Target="../theme/theme2.xml"/><Relationship Id="rId12" Type="http://schemas.openxmlformats.org/officeDocument/2006/relationships/slideLayout" Target="../slideLayouts/slideLayout18.xml"/><Relationship Id="rId1" Type="http://schemas.openxmlformats.org/officeDocument/2006/relationships/slideLayout" Target="../slideLayouts/slideLayout7.xml"/><Relationship Id="rId2" Type="http://schemas.openxmlformats.org/officeDocument/2006/relationships/slideLayout" Target="../slideLayouts/slideLayout8.xml"/><Relationship Id="rId3" Type="http://schemas.openxmlformats.org/officeDocument/2006/relationships/slideLayout" Target="../slideLayouts/slideLayout9.xml"/><Relationship Id="rId4" Type="http://schemas.openxmlformats.org/officeDocument/2006/relationships/slideLayout" Target="../slideLayouts/slideLayout10.xml"/><Relationship Id="rId9" Type="http://schemas.openxmlformats.org/officeDocument/2006/relationships/slideLayout" Target="../slideLayouts/slideLayout15.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slideLayout" Target="../slideLayouts/slideLayout13.xml"/><Relationship Id="rId8"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ga66049eb72_1_0"/>
          <p:cNvSpPr/>
          <p:nvPr/>
        </p:nvSpPr>
        <p:spPr>
          <a:xfrm>
            <a:off x="0" y="11296650"/>
            <a:ext cx="20104100" cy="0"/>
          </a:xfrm>
          <a:custGeom>
            <a:rect b="b" l="l" r="r" t="t"/>
            <a:pathLst>
              <a:path extrusionOk="0" h="120000" w="20104100">
                <a:moveTo>
                  <a:pt x="0" y="0"/>
                </a:moveTo>
                <a:lnTo>
                  <a:pt x="20104099" y="0"/>
                </a:lnTo>
              </a:path>
            </a:pathLst>
          </a:custGeom>
          <a:noFill/>
          <a:ln cap="flat" cmpd="sng" w="22850">
            <a:solidFill>
              <a:srgbClr val="E76A8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 name="Google Shape;7;ga66049eb72_1_0"/>
          <p:cNvSpPr/>
          <p:nvPr/>
        </p:nvSpPr>
        <p:spPr>
          <a:xfrm>
            <a:off x="0" y="11274425"/>
            <a:ext cx="20075526" cy="0"/>
          </a:xfrm>
          <a:custGeom>
            <a:rect b="b" l="l" r="r" t="t"/>
            <a:pathLst>
              <a:path extrusionOk="0" h="120000" w="20076160">
                <a:moveTo>
                  <a:pt x="0" y="0"/>
                </a:moveTo>
                <a:lnTo>
                  <a:pt x="20076037" y="0"/>
                </a:lnTo>
              </a:path>
            </a:pathLst>
          </a:custGeom>
          <a:noFill/>
          <a:ln cap="flat" cmpd="sng" w="22850">
            <a:solidFill>
              <a:srgbClr val="E76A8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 name="Google Shape;8;ga66049eb72_1_0"/>
          <p:cNvSpPr/>
          <p:nvPr/>
        </p:nvSpPr>
        <p:spPr>
          <a:xfrm>
            <a:off x="28575" y="47625"/>
            <a:ext cx="0" cy="11214100"/>
          </a:xfrm>
          <a:custGeom>
            <a:rect b="b" l="l" r="r" t="t"/>
            <a:pathLst>
              <a:path extrusionOk="0" h="11215370" w="120000">
                <a:moveTo>
                  <a:pt x="0" y="0"/>
                </a:moveTo>
                <a:lnTo>
                  <a:pt x="0" y="11215370"/>
                </a:lnTo>
              </a:path>
            </a:pathLst>
          </a:custGeom>
          <a:noFill/>
          <a:ln cap="flat" cmpd="sng" w="56200">
            <a:solidFill>
              <a:srgbClr val="E76A8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 name="Google Shape;9;ga66049eb72_1_0"/>
          <p:cNvSpPr/>
          <p:nvPr/>
        </p:nvSpPr>
        <p:spPr>
          <a:xfrm>
            <a:off x="0" y="23813"/>
            <a:ext cx="20104100" cy="0"/>
          </a:xfrm>
          <a:custGeom>
            <a:rect b="b" l="l" r="r" t="t"/>
            <a:pathLst>
              <a:path extrusionOk="0" h="120000" w="20104100">
                <a:moveTo>
                  <a:pt x="0" y="0"/>
                </a:moveTo>
                <a:lnTo>
                  <a:pt x="20104099" y="0"/>
                </a:lnTo>
              </a:path>
            </a:pathLst>
          </a:custGeom>
          <a:noFill/>
          <a:ln cap="flat" cmpd="sng" w="46975">
            <a:solidFill>
              <a:srgbClr val="E76A8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 name="Google Shape;10;ga66049eb72_1_0"/>
          <p:cNvSpPr/>
          <p:nvPr/>
        </p:nvSpPr>
        <p:spPr>
          <a:xfrm>
            <a:off x="20075525" y="11261725"/>
            <a:ext cx="28575" cy="23813"/>
          </a:xfrm>
          <a:custGeom>
            <a:rect b="b" l="l" r="r" t="t"/>
            <a:pathLst>
              <a:path extrusionOk="0" h="22859" w="28575">
                <a:moveTo>
                  <a:pt x="0" y="22856"/>
                </a:moveTo>
                <a:lnTo>
                  <a:pt x="28061" y="22856"/>
                </a:lnTo>
                <a:lnTo>
                  <a:pt x="28061" y="0"/>
                </a:lnTo>
                <a:lnTo>
                  <a:pt x="0" y="0"/>
                </a:lnTo>
                <a:lnTo>
                  <a:pt x="0" y="22856"/>
                </a:lnTo>
                <a:close/>
              </a:path>
            </a:pathLst>
          </a:custGeom>
          <a:solidFill>
            <a:srgbClr val="E76A8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 name="Google Shape;11;ga66049eb72_1_0"/>
          <p:cNvSpPr/>
          <p:nvPr/>
        </p:nvSpPr>
        <p:spPr>
          <a:xfrm>
            <a:off x="20075525" y="47625"/>
            <a:ext cx="0" cy="11214100"/>
          </a:xfrm>
          <a:custGeom>
            <a:rect b="b" l="l" r="r" t="t"/>
            <a:pathLst>
              <a:path extrusionOk="0" h="11215370" w="120000">
                <a:moveTo>
                  <a:pt x="0" y="0"/>
                </a:moveTo>
                <a:lnTo>
                  <a:pt x="0" y="11215370"/>
                </a:lnTo>
              </a:path>
            </a:pathLst>
          </a:custGeom>
          <a:noFill/>
          <a:ln cap="flat" cmpd="sng" w="56175">
            <a:solidFill>
              <a:srgbClr val="E76A8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 name="Google Shape;12;ga66049eb72_1_0"/>
          <p:cNvSpPr txBox="1"/>
          <p:nvPr>
            <p:ph type="title"/>
          </p:nvPr>
        </p:nvSpPr>
        <p:spPr>
          <a:xfrm>
            <a:off x="581025" y="407988"/>
            <a:ext cx="18942050" cy="484187"/>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chemeClr val="dk2"/>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1400"/>
              <a:buFont typeface="Arial"/>
              <a:buNone/>
              <a:defRPr b="0" i="0" sz="1800" u="none" cap="none" strike="noStrike">
                <a:solidFill>
                  <a:schemeClr val="dk2"/>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1800" u="none" cap="none" strike="noStrike">
                <a:solidFill>
                  <a:schemeClr val="dk2"/>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1800" u="none" cap="none" strike="noStrike">
                <a:solidFill>
                  <a:schemeClr val="dk2"/>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1800" u="none" cap="none" strike="noStrike">
                <a:solidFill>
                  <a:schemeClr val="dk2"/>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1800" u="none" cap="none" strike="noStrike">
                <a:solidFill>
                  <a:schemeClr val="dk2"/>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1800" u="none" cap="none" strike="noStrike">
                <a:solidFill>
                  <a:schemeClr val="dk2"/>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1800" u="none" cap="none" strike="noStrike">
                <a:solidFill>
                  <a:schemeClr val="dk2"/>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1800" u="none" cap="none" strike="noStrike">
                <a:solidFill>
                  <a:schemeClr val="dk2"/>
                </a:solidFill>
                <a:latin typeface="Calibri"/>
                <a:ea typeface="Calibri"/>
                <a:cs typeface="Calibri"/>
                <a:sym typeface="Calibri"/>
              </a:defRPr>
            </a:lvl9pPr>
          </a:lstStyle>
          <a:p/>
        </p:txBody>
      </p:sp>
      <p:sp>
        <p:nvSpPr>
          <p:cNvPr id="13" name="Google Shape;13;ga66049eb72_1_0"/>
          <p:cNvSpPr txBox="1"/>
          <p:nvPr>
            <p:ph idx="1" type="body"/>
          </p:nvPr>
        </p:nvSpPr>
        <p:spPr>
          <a:xfrm>
            <a:off x="2746375" y="2613025"/>
            <a:ext cx="14611350" cy="2271713"/>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6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indent="-228600" lvl="1" marL="914400" marR="0" rtl="0" algn="l">
              <a:lnSpc>
                <a:spcPct val="100000"/>
              </a:lnSpc>
              <a:spcBef>
                <a:spcPts val="36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6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6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14" name="Google Shape;14;ga66049eb72_1_0"/>
          <p:cNvSpPr txBox="1"/>
          <p:nvPr>
            <p:ph idx="11" type="ftr"/>
          </p:nvPr>
        </p:nvSpPr>
        <p:spPr>
          <a:xfrm>
            <a:off x="6835775" y="10517188"/>
            <a:ext cx="6432550" cy="566737"/>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5" name="Google Shape;15;ga66049eb72_1_0"/>
          <p:cNvSpPr txBox="1"/>
          <p:nvPr>
            <p:ph idx="10" type="dt"/>
          </p:nvPr>
        </p:nvSpPr>
        <p:spPr>
          <a:xfrm>
            <a:off x="1004888" y="10517188"/>
            <a:ext cx="4624387" cy="566737"/>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6" name="Google Shape;16;ga66049eb72_1_0"/>
          <p:cNvSpPr txBox="1"/>
          <p:nvPr>
            <p:ph idx="12" type="sldNum"/>
          </p:nvPr>
        </p:nvSpPr>
        <p:spPr>
          <a:xfrm>
            <a:off x="14474825" y="10517188"/>
            <a:ext cx="4624388" cy="566737"/>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1" name="Shape 51"/>
        <p:cNvGrpSpPr/>
        <p:nvPr/>
      </p:nvGrpSpPr>
      <p:grpSpPr>
        <a:xfrm>
          <a:off x="0" y="0"/>
          <a:ext cx="0" cy="0"/>
          <a:chOff x="0" y="0"/>
          <a:chExt cx="0" cy="0"/>
        </a:xfrm>
      </p:grpSpPr>
      <p:sp>
        <p:nvSpPr>
          <p:cNvPr id="52" name="Google Shape;52;p14"/>
          <p:cNvSpPr txBox="1"/>
          <p:nvPr>
            <p:ph type="title"/>
          </p:nvPr>
        </p:nvSpPr>
        <p:spPr>
          <a:xfrm>
            <a:off x="1005120" y="451080"/>
            <a:ext cx="18093239" cy="188820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3" name="Google Shape;53;p14"/>
          <p:cNvSpPr txBox="1"/>
          <p:nvPr>
            <p:ph idx="1" type="body"/>
          </p:nvPr>
        </p:nvSpPr>
        <p:spPr>
          <a:xfrm>
            <a:off x="1005120" y="2646360"/>
            <a:ext cx="18093239" cy="655884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14.png"/><Relationship Id="rId5"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14.png"/><Relationship Id="rId5"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hyperlink" Target="http://drive.google.com/file/d/16zCACQoWSy2uFRRVyJGY7p33vUkUKxRW/view" TargetMode="External"/><Relationship Id="rId5" Type="http://schemas.openxmlformats.org/officeDocument/2006/relationships/image" Target="../media/image16.png"/><Relationship Id="rId6" Type="http://schemas.openxmlformats.org/officeDocument/2006/relationships/hyperlink" Target="http://drive.google.com/file/d/1fKEuK9EMz69xuy9ewh5R1s1jXh4E5CPV/view" TargetMode="External"/><Relationship Id="rId7" Type="http://schemas.openxmlformats.org/officeDocument/2006/relationships/hyperlink" Target="http://drive.google.com/file/d/1lULD4uMg0dp-evg9Dq-wDCnxNJkZ0Rgt/view" TargetMode="External"/><Relationship Id="rId8"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image" Target="../media/image11.png"/><Relationship Id="rId5"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drive.google.com/file/d/1-I-uymphensOJgZksMt2eDNeOqxA1jbm/view" TargetMode="External"/><Relationship Id="rId4" Type="http://schemas.openxmlformats.org/officeDocument/2006/relationships/image" Target="../media/image16.png"/><Relationship Id="rId5" Type="http://schemas.openxmlformats.org/officeDocument/2006/relationships/hyperlink" Target="http://drive.google.com/file/d/1uzDPRgTCUrjEHsQMglRz_00IrOWMjONZ/view"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7.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3" name="Shape 103"/>
        <p:cNvGrpSpPr/>
        <p:nvPr/>
      </p:nvGrpSpPr>
      <p:grpSpPr>
        <a:xfrm>
          <a:off x="0" y="0"/>
          <a:ext cx="0" cy="0"/>
          <a:chOff x="0" y="0"/>
          <a:chExt cx="0" cy="0"/>
        </a:xfrm>
      </p:grpSpPr>
      <p:sp>
        <p:nvSpPr>
          <p:cNvPr id="104" name="Google Shape;104;ga66049eb72_1_40"/>
          <p:cNvSpPr/>
          <p:nvPr/>
        </p:nvSpPr>
        <p:spPr>
          <a:xfrm>
            <a:off x="0" y="0"/>
            <a:ext cx="20104101" cy="11309350"/>
          </a:xfrm>
          <a:prstGeom prst="rect">
            <a:avLst/>
          </a:prstGeom>
          <a:solidFill>
            <a:schemeClr val="lt1">
              <a:alpha val="98039"/>
            </a:schemeClr>
          </a:solidFill>
          <a:ln cap="flat" cmpd="sng" w="76200">
            <a:solidFill>
              <a:srgbClr val="00589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05" name="Google Shape;105;ga66049eb72_1_40"/>
          <p:cNvSpPr txBox="1"/>
          <p:nvPr/>
        </p:nvSpPr>
        <p:spPr>
          <a:xfrm>
            <a:off x="2965450" y="4283075"/>
            <a:ext cx="16230600" cy="5863815"/>
          </a:xfrm>
          <a:prstGeom prst="rect">
            <a:avLst/>
          </a:prstGeom>
          <a:noFill/>
          <a:ln>
            <a:noFill/>
          </a:ln>
        </p:spPr>
        <p:txBody>
          <a:bodyPr anchorCtr="0" anchor="t" bIns="0" lIns="0" spcFirstLastPara="1" rIns="0" wrap="square" tIns="11425">
            <a:noAutofit/>
          </a:bodyPr>
          <a:lstStyle/>
          <a:p>
            <a:pPr indent="0" lvl="0" marL="12700" marR="0" rtl="0" algn="ctr">
              <a:lnSpc>
                <a:spcPct val="100000"/>
              </a:lnSpc>
              <a:spcBef>
                <a:spcPts val="0"/>
              </a:spcBef>
              <a:spcAft>
                <a:spcPts val="0"/>
              </a:spcAft>
              <a:buClr>
                <a:srgbClr val="000000"/>
              </a:buClr>
              <a:buSzPts val="7900"/>
              <a:buFont typeface="Arial"/>
              <a:buNone/>
            </a:pPr>
            <a:r>
              <a:rPr b="0" i="0" lang="en-IN" sz="7900" u="none" cap="none" strike="noStrike">
                <a:solidFill>
                  <a:srgbClr val="005893"/>
                </a:solidFill>
                <a:latin typeface="Playfair Display"/>
                <a:ea typeface="Playfair Display"/>
                <a:cs typeface="Playfair Display"/>
                <a:sym typeface="Playfair Display"/>
              </a:rPr>
              <a:t>Data Science and Machine Learning Essentials course with Nokia</a:t>
            </a:r>
            <a:endParaRPr/>
          </a:p>
          <a:p>
            <a:pPr indent="0" lvl="0" marL="12700" marR="0" rtl="0" algn="ctr">
              <a:lnSpc>
                <a:spcPct val="100000"/>
              </a:lnSpc>
              <a:spcBef>
                <a:spcPts val="0"/>
              </a:spcBef>
              <a:spcAft>
                <a:spcPts val="0"/>
              </a:spcAft>
              <a:buClr>
                <a:srgbClr val="000000"/>
              </a:buClr>
              <a:buSzPts val="7900"/>
              <a:buFont typeface="Arial"/>
              <a:buNone/>
            </a:pPr>
            <a:r>
              <a:t/>
            </a:r>
            <a:endParaRPr b="0" i="0" sz="7900" u="none" cap="none" strike="noStrike">
              <a:solidFill>
                <a:srgbClr val="005893"/>
              </a:solidFill>
              <a:latin typeface="Playfair Display"/>
              <a:ea typeface="Playfair Display"/>
              <a:cs typeface="Playfair Display"/>
              <a:sym typeface="Playfair Display"/>
            </a:endParaRPr>
          </a:p>
          <a:p>
            <a:pPr indent="0" lvl="0" marL="12700" marR="0" rtl="0" algn="ctr">
              <a:lnSpc>
                <a:spcPct val="100000"/>
              </a:lnSpc>
              <a:spcBef>
                <a:spcPts val="0"/>
              </a:spcBef>
              <a:spcAft>
                <a:spcPts val="0"/>
              </a:spcAft>
              <a:buClr>
                <a:srgbClr val="000000"/>
              </a:buClr>
              <a:buSzPts val="7900"/>
              <a:buFont typeface="Arial"/>
              <a:buNone/>
            </a:pPr>
            <a:r>
              <a:rPr b="0" i="0" lang="en-IN" sz="6600" u="none" cap="none" strike="noStrike">
                <a:solidFill>
                  <a:srgbClr val="974806"/>
                </a:solidFill>
                <a:latin typeface="Playfair Display"/>
                <a:ea typeface="Playfair Display"/>
                <a:cs typeface="Playfair Display"/>
                <a:sym typeface="Playfair Display"/>
              </a:rPr>
              <a:t>Department of CSE,</a:t>
            </a:r>
            <a:endParaRPr/>
          </a:p>
          <a:p>
            <a:pPr indent="0" lvl="0" marL="12700" marR="0" rtl="0" algn="ctr">
              <a:lnSpc>
                <a:spcPct val="100000"/>
              </a:lnSpc>
              <a:spcBef>
                <a:spcPts val="0"/>
              </a:spcBef>
              <a:spcAft>
                <a:spcPts val="0"/>
              </a:spcAft>
              <a:buClr>
                <a:srgbClr val="000000"/>
              </a:buClr>
              <a:buSzPts val="7900"/>
              <a:buFont typeface="Arial"/>
              <a:buNone/>
            </a:pPr>
            <a:r>
              <a:rPr b="0" i="0" lang="en-IN" sz="6600" u="none" cap="none" strike="noStrike">
                <a:solidFill>
                  <a:srgbClr val="974806"/>
                </a:solidFill>
                <a:latin typeface="Playfair Display"/>
                <a:ea typeface="Playfair Display"/>
                <a:cs typeface="Playfair Display"/>
                <a:sym typeface="Playfair Display"/>
              </a:rPr>
              <a:t>RVCE</a:t>
            </a:r>
            <a:endParaRPr b="0" i="0" sz="6600" u="none" cap="none" strike="noStrike">
              <a:solidFill>
                <a:srgbClr val="974806"/>
              </a:solidFill>
              <a:latin typeface="Playfair Display"/>
              <a:ea typeface="Playfair Display"/>
              <a:cs typeface="Playfair Display"/>
              <a:sym typeface="Playfair Display"/>
            </a:endParaRPr>
          </a:p>
          <a:p>
            <a:pPr indent="0" lvl="0" marL="12700" marR="0" rtl="0" algn="ctr">
              <a:lnSpc>
                <a:spcPct val="100000"/>
              </a:lnSpc>
              <a:spcBef>
                <a:spcPts val="0"/>
              </a:spcBef>
              <a:spcAft>
                <a:spcPts val="0"/>
              </a:spcAft>
              <a:buClr>
                <a:srgbClr val="000000"/>
              </a:buClr>
              <a:buSzPts val="79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ga66049eb72_1_40"/>
          <p:cNvSpPr/>
          <p:nvPr/>
        </p:nvSpPr>
        <p:spPr>
          <a:xfrm>
            <a:off x="-6350" y="15875"/>
            <a:ext cx="9377363" cy="6477000"/>
          </a:xfrm>
          <a:custGeom>
            <a:rect b="b" l="l" r="r" t="t"/>
            <a:pathLst>
              <a:path extrusionOk="0" h="5134610" w="7436484">
                <a:moveTo>
                  <a:pt x="7435941" y="0"/>
                </a:moveTo>
                <a:lnTo>
                  <a:pt x="0" y="0"/>
                </a:lnTo>
                <a:lnTo>
                  <a:pt x="0" y="5134513"/>
                </a:lnTo>
                <a:lnTo>
                  <a:pt x="7435941" y="0"/>
                </a:lnTo>
                <a:close/>
              </a:path>
            </a:pathLst>
          </a:custGeom>
          <a:solidFill>
            <a:srgbClr val="00589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7" name="Google Shape;107;ga66049eb72_1_40"/>
          <p:cNvSpPr/>
          <p:nvPr/>
        </p:nvSpPr>
        <p:spPr>
          <a:xfrm>
            <a:off x="471488" y="415925"/>
            <a:ext cx="1846262" cy="18415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8" name="Google Shape;108;ga66049eb72_1_40"/>
          <p:cNvSpPr/>
          <p:nvPr/>
        </p:nvSpPr>
        <p:spPr>
          <a:xfrm>
            <a:off x="5603875" y="1336675"/>
            <a:ext cx="146050" cy="147638"/>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9" name="Google Shape;109;ga66049eb72_1_40"/>
          <p:cNvSpPr txBox="1"/>
          <p:nvPr/>
        </p:nvSpPr>
        <p:spPr>
          <a:xfrm>
            <a:off x="2508250" y="720725"/>
            <a:ext cx="3810000" cy="1231900"/>
          </a:xfrm>
          <a:prstGeom prst="rect">
            <a:avLst/>
          </a:prstGeom>
          <a:noFill/>
          <a:ln>
            <a:noFill/>
          </a:ln>
        </p:spPr>
        <p:txBody>
          <a:bodyPr anchorCtr="0" anchor="t" bIns="0" lIns="0" spcFirstLastPara="1" rIns="0" wrap="square" tIns="13325">
            <a:noAutofit/>
          </a:bodyPr>
          <a:lstStyle/>
          <a:p>
            <a:pPr indent="0" lvl="0" marL="12700" marR="0" rtl="0" algn="l">
              <a:lnSpc>
                <a:spcPct val="110470"/>
              </a:lnSpc>
              <a:spcBef>
                <a:spcPts val="0"/>
              </a:spcBef>
              <a:spcAft>
                <a:spcPts val="0"/>
              </a:spcAft>
              <a:buClr>
                <a:srgbClr val="000000"/>
              </a:buClr>
              <a:buSzPts val="4250"/>
              <a:buFont typeface="Arial"/>
              <a:buNone/>
            </a:pPr>
            <a:r>
              <a:rPr b="1" i="0" lang="en-IN" sz="4250" u="none" cap="none" strike="noStrike">
                <a:solidFill>
                  <a:srgbClr val="FFFFFF"/>
                </a:solidFill>
                <a:latin typeface="Helvetica Neue"/>
                <a:ea typeface="Helvetica Neue"/>
                <a:cs typeface="Helvetica Neue"/>
                <a:sym typeface="Helvetica Neue"/>
              </a:rPr>
              <a:t>RV College of </a:t>
            </a:r>
            <a:endParaRPr b="0" i="0" sz="1400" u="none" cap="none" strike="noStrike">
              <a:solidFill>
                <a:srgbClr val="000000"/>
              </a:solidFill>
              <a:latin typeface="Arial"/>
              <a:ea typeface="Arial"/>
              <a:cs typeface="Arial"/>
              <a:sym typeface="Arial"/>
            </a:endParaRPr>
          </a:p>
          <a:p>
            <a:pPr indent="0" lvl="0" marL="12700" marR="0" rtl="0" algn="l">
              <a:lnSpc>
                <a:spcPct val="110470"/>
              </a:lnSpc>
              <a:spcBef>
                <a:spcPts val="105"/>
              </a:spcBef>
              <a:spcAft>
                <a:spcPts val="0"/>
              </a:spcAft>
              <a:buClr>
                <a:srgbClr val="000000"/>
              </a:buClr>
              <a:buSzPts val="4250"/>
              <a:buFont typeface="Arial"/>
              <a:buNone/>
            </a:pPr>
            <a:r>
              <a:rPr b="1" i="0" lang="en-IN" sz="4250" u="none" cap="none" strike="noStrike">
                <a:solidFill>
                  <a:srgbClr val="FFFFFF"/>
                </a:solidFill>
                <a:latin typeface="Helvetica Neue"/>
                <a:ea typeface="Helvetica Neue"/>
                <a:cs typeface="Helvetica Neue"/>
                <a:sym typeface="Helvetica Neue"/>
              </a:rPr>
              <a:t>Engineering</a:t>
            </a:r>
            <a:endParaRPr b="1" i="0" sz="4250" u="none" cap="none" strike="noStrike">
              <a:solidFill>
                <a:schemeClr val="dk1"/>
              </a:solidFill>
              <a:latin typeface="Helvetica Neue"/>
              <a:ea typeface="Helvetica Neue"/>
              <a:cs typeface="Helvetica Neue"/>
              <a:sym typeface="Helvetica Neue"/>
            </a:endParaRPr>
          </a:p>
        </p:txBody>
      </p:sp>
      <p:sp>
        <p:nvSpPr>
          <p:cNvPr id="110" name="Google Shape;110;ga66049eb72_1_40"/>
          <p:cNvSpPr txBox="1"/>
          <p:nvPr/>
        </p:nvSpPr>
        <p:spPr>
          <a:xfrm>
            <a:off x="16117888" y="407988"/>
            <a:ext cx="3405187" cy="484187"/>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rgbClr val="000000"/>
              </a:buClr>
              <a:buSzPts val="3000"/>
              <a:buFont typeface="Arial"/>
              <a:buNone/>
            </a:pPr>
            <a:r>
              <a:rPr b="0" i="1" lang="en-IN" sz="3000" u="none" cap="none" strike="noStrike">
                <a:solidFill>
                  <a:srgbClr val="422C75"/>
                </a:solidFill>
                <a:latin typeface="Playfair Display"/>
                <a:ea typeface="Playfair Display"/>
                <a:cs typeface="Playfair Display"/>
                <a:sym typeface="Playfair Display"/>
              </a:rPr>
              <a:t>Go, change the world</a:t>
            </a:r>
            <a:endParaRPr b="0" i="0" sz="3000" u="none" cap="none" strike="noStrike">
              <a:solidFill>
                <a:schemeClr val="dk1"/>
              </a:solidFill>
              <a:latin typeface="Playfair Display"/>
              <a:ea typeface="Playfair Display"/>
              <a:cs typeface="Playfair Display"/>
              <a:sym typeface="Playfair Displ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a66049eb72_1_154"/>
          <p:cNvSpPr/>
          <p:nvPr/>
        </p:nvSpPr>
        <p:spPr>
          <a:xfrm>
            <a:off x="1008063" y="1192213"/>
            <a:ext cx="18527712" cy="0"/>
          </a:xfrm>
          <a:custGeom>
            <a:rect b="b" l="l" r="r" t="t"/>
            <a:pathLst>
              <a:path extrusionOk="0" h="120000" w="18527395">
                <a:moveTo>
                  <a:pt x="0" y="0"/>
                </a:moveTo>
                <a:lnTo>
                  <a:pt x="18526859" y="0"/>
                </a:lnTo>
              </a:path>
            </a:pathLst>
          </a:custGeom>
          <a:noFill/>
          <a:ln cap="flat" cmpd="sng" w="15700">
            <a:solidFill>
              <a:srgbClr val="5E6DB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6" name="Google Shape;226;ga66049eb72_1_154"/>
          <p:cNvSpPr/>
          <p:nvPr/>
        </p:nvSpPr>
        <p:spPr>
          <a:xfrm>
            <a:off x="1004888" y="301625"/>
            <a:ext cx="708025" cy="70961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7" name="Google Shape;227;ga66049eb72_1_154"/>
          <p:cNvSpPr/>
          <p:nvPr/>
        </p:nvSpPr>
        <p:spPr>
          <a:xfrm>
            <a:off x="2982913" y="712788"/>
            <a:ext cx="57150" cy="57150"/>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8" name="Google Shape;228;ga66049eb72_1_154"/>
          <p:cNvSpPr/>
          <p:nvPr/>
        </p:nvSpPr>
        <p:spPr>
          <a:xfrm>
            <a:off x="2998788" y="725488"/>
            <a:ext cx="25400" cy="31750"/>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9" name="Google Shape;229;ga66049eb72_1_154"/>
          <p:cNvSpPr txBox="1"/>
          <p:nvPr/>
        </p:nvSpPr>
        <p:spPr>
          <a:xfrm>
            <a:off x="1822450" y="438150"/>
            <a:ext cx="1371600" cy="492125"/>
          </a:xfrm>
          <a:prstGeom prst="rect">
            <a:avLst/>
          </a:prstGeom>
          <a:noFill/>
          <a:ln>
            <a:noFill/>
          </a:ln>
        </p:spPr>
        <p:txBody>
          <a:bodyPr anchorCtr="0" anchor="t" bIns="0" lIns="0" spcFirstLastPara="1" rIns="0" wrap="square" tIns="17125">
            <a:noAutofit/>
          </a:bodyPr>
          <a:lstStyle/>
          <a:p>
            <a:pPr indent="0" lvl="0" marL="12700" marR="0" rtl="0" algn="l">
              <a:lnSpc>
                <a:spcPct val="111562"/>
              </a:lnSpc>
              <a:spcBef>
                <a:spcPts val="0"/>
              </a:spcBef>
              <a:spcAft>
                <a:spcPts val="0"/>
              </a:spcAft>
              <a:buClr>
                <a:srgbClr val="000000"/>
              </a:buClr>
              <a:buSzPts val="1600"/>
              <a:buFont typeface="Arial"/>
              <a:buNone/>
            </a:pPr>
            <a:r>
              <a:rPr b="1" i="0" lang="en-IN" sz="1600" u="none" cap="none" strike="noStrike">
                <a:solidFill>
                  <a:srgbClr val="231F20"/>
                </a:solidFill>
                <a:latin typeface="Helvetica Neue"/>
                <a:ea typeface="Helvetica Neue"/>
                <a:cs typeface="Helvetica Neue"/>
                <a:sym typeface="Helvetica Neue"/>
              </a:rPr>
              <a:t>RV College of</a:t>
            </a:r>
            <a:endParaRPr b="0" i="0" sz="1400" u="none" cap="none" strike="noStrike">
              <a:solidFill>
                <a:srgbClr val="000000"/>
              </a:solidFill>
              <a:latin typeface="Arial"/>
              <a:ea typeface="Arial"/>
              <a:cs typeface="Arial"/>
              <a:sym typeface="Arial"/>
            </a:endParaRPr>
          </a:p>
          <a:p>
            <a:pPr indent="0" lvl="0" marL="12700" marR="0" rtl="0" algn="l">
              <a:lnSpc>
                <a:spcPct val="111562"/>
              </a:lnSpc>
              <a:spcBef>
                <a:spcPts val="135"/>
              </a:spcBef>
              <a:spcAft>
                <a:spcPts val="0"/>
              </a:spcAft>
              <a:buClr>
                <a:srgbClr val="000000"/>
              </a:buClr>
              <a:buSzPts val="1600"/>
              <a:buFont typeface="Arial"/>
              <a:buNone/>
            </a:pPr>
            <a:r>
              <a:rPr b="1" i="0" lang="en-IN" sz="1600" u="none" cap="none" strike="noStrike">
                <a:solidFill>
                  <a:srgbClr val="231F20"/>
                </a:solidFill>
                <a:latin typeface="Helvetica Neue"/>
                <a:ea typeface="Helvetica Neue"/>
                <a:cs typeface="Helvetica Neue"/>
                <a:sym typeface="Helvetica Neue"/>
              </a:rPr>
              <a:t>Engineering </a:t>
            </a:r>
            <a:endParaRPr b="1" i="0" sz="1600" u="none" cap="none" strike="noStrike">
              <a:solidFill>
                <a:schemeClr val="dk1"/>
              </a:solidFill>
              <a:latin typeface="Helvetica Neue"/>
              <a:ea typeface="Helvetica Neue"/>
              <a:cs typeface="Helvetica Neue"/>
              <a:sym typeface="Helvetica Neue"/>
            </a:endParaRPr>
          </a:p>
        </p:txBody>
      </p:sp>
      <p:sp>
        <p:nvSpPr>
          <p:cNvPr id="230" name="Google Shape;230;ga66049eb72_1_154"/>
          <p:cNvSpPr txBox="1"/>
          <p:nvPr/>
        </p:nvSpPr>
        <p:spPr>
          <a:xfrm>
            <a:off x="4413250" y="301625"/>
            <a:ext cx="10242550" cy="766763"/>
          </a:xfrm>
          <a:prstGeom prst="rect">
            <a:avLst/>
          </a:prstGeom>
          <a:noFill/>
          <a:ln>
            <a:noFill/>
          </a:ln>
        </p:spPr>
        <p:txBody>
          <a:bodyPr anchorCtr="0" anchor="t" bIns="0" lIns="0" spcFirstLastPara="1" rIns="0" wrap="square" tIns="12050">
            <a:noAutofit/>
          </a:bodyPr>
          <a:lstStyle/>
          <a:p>
            <a:pPr indent="0" lvl="0" marL="12700" marR="0" rtl="0" algn="ctr">
              <a:lnSpc>
                <a:spcPct val="100000"/>
              </a:lnSpc>
              <a:spcBef>
                <a:spcPts val="0"/>
              </a:spcBef>
              <a:spcAft>
                <a:spcPts val="0"/>
              </a:spcAft>
              <a:buClr>
                <a:srgbClr val="000000"/>
              </a:buClr>
              <a:buSzPts val="4900"/>
              <a:buFont typeface="Arial"/>
              <a:buNone/>
            </a:pPr>
            <a:r>
              <a:rPr b="0" i="0" lang="en-IN" sz="4900" u="none" cap="none" strike="noStrike">
                <a:solidFill>
                  <a:srgbClr val="005893"/>
                </a:solidFill>
                <a:latin typeface="Playfair Display"/>
                <a:ea typeface="Playfair Display"/>
                <a:cs typeface="Playfair Display"/>
                <a:sym typeface="Playfair Display"/>
              </a:rPr>
              <a:t>Methodology : Spectrogram Analysis </a:t>
            </a:r>
            <a:endParaRPr b="0" i="0" sz="4900" u="none" cap="none" strike="noStrike">
              <a:solidFill>
                <a:srgbClr val="005893"/>
              </a:solidFill>
              <a:latin typeface="Playfair Display"/>
              <a:ea typeface="Playfair Display"/>
              <a:cs typeface="Playfair Display"/>
              <a:sym typeface="Playfair Display"/>
            </a:endParaRPr>
          </a:p>
        </p:txBody>
      </p:sp>
      <p:sp>
        <p:nvSpPr>
          <p:cNvPr id="231" name="Google Shape;231;ga66049eb72_1_154"/>
          <p:cNvSpPr txBox="1"/>
          <p:nvPr>
            <p:ph type="title"/>
          </p:nvPr>
        </p:nvSpPr>
        <p:spPr>
          <a:xfrm>
            <a:off x="15843250" y="407988"/>
            <a:ext cx="3679825" cy="461962"/>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SzPts val="1400"/>
              <a:buNone/>
            </a:pPr>
            <a:r>
              <a:rPr lang="en-IN">
                <a:latin typeface="Playfair Display"/>
                <a:ea typeface="Playfair Display"/>
                <a:cs typeface="Playfair Display"/>
                <a:sym typeface="Playfair Display"/>
              </a:rPr>
              <a:t>Go, change the world</a:t>
            </a:r>
            <a:endParaRPr/>
          </a:p>
        </p:txBody>
      </p:sp>
      <p:sp>
        <p:nvSpPr>
          <p:cNvPr id="232" name="Google Shape;232;ga66049eb72_1_154"/>
          <p:cNvSpPr txBox="1"/>
          <p:nvPr/>
        </p:nvSpPr>
        <p:spPr>
          <a:xfrm>
            <a:off x="947550" y="1726975"/>
            <a:ext cx="18527700" cy="921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33" name="Google Shape;233;ga66049eb72_1_154"/>
          <p:cNvSpPr txBox="1"/>
          <p:nvPr/>
        </p:nvSpPr>
        <p:spPr>
          <a:xfrm>
            <a:off x="1200750" y="1794500"/>
            <a:ext cx="7703700" cy="849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b="0" i="0" lang="en-IN" sz="3600" u="none" cap="none" strike="noStrike">
                <a:solidFill>
                  <a:schemeClr val="dk1"/>
                </a:solidFill>
                <a:latin typeface="Calibri"/>
                <a:ea typeface="Calibri"/>
                <a:cs typeface="Calibri"/>
                <a:sym typeface="Calibri"/>
              </a:rPr>
              <a:t>An audio texture extraction model is to be constructed. </a:t>
            </a:r>
            <a:endParaRPr b="0" i="0" sz="3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600"/>
              <a:buFont typeface="Arial"/>
              <a:buNone/>
            </a:pPr>
            <a:r>
              <a:rPr b="0" i="0" lang="en-IN" sz="3600" u="none" cap="none" strike="noStrike">
                <a:solidFill>
                  <a:schemeClr val="dk1"/>
                </a:solidFill>
                <a:latin typeface="Calibri"/>
                <a:ea typeface="Calibri"/>
                <a:cs typeface="Calibri"/>
                <a:sym typeface="Calibri"/>
              </a:rPr>
              <a:t>Using VGG19 : An image can be viewed as a 2D Spectrogram and feature extraction can be implemented using a VGG Network.</a:t>
            </a:r>
            <a:endParaRPr b="0" i="0" sz="3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600"/>
              <a:buFont typeface="Arial"/>
              <a:buNone/>
            </a:pPr>
            <a:r>
              <a:rPr b="0" i="0" lang="en-IN" sz="3600" u="none" cap="none" strike="noStrike">
                <a:solidFill>
                  <a:schemeClr val="dk1"/>
                </a:solidFill>
                <a:latin typeface="Calibri"/>
                <a:ea typeface="Calibri"/>
                <a:cs typeface="Calibri"/>
                <a:sym typeface="Calibri"/>
              </a:rPr>
              <a:t>Wide Shallow Random Nets: Shallow Neural Nets will be used to extract style statistics.The network will be a one layer CNN with randomly initialized kernels.</a:t>
            </a:r>
            <a:endParaRPr b="0" i="0" sz="3600" u="none" cap="none" strike="noStrike">
              <a:solidFill>
                <a:schemeClr val="dk1"/>
              </a:solidFill>
              <a:latin typeface="Calibri"/>
              <a:ea typeface="Calibri"/>
              <a:cs typeface="Calibri"/>
              <a:sym typeface="Calibri"/>
            </a:endParaRPr>
          </a:p>
        </p:txBody>
      </p:sp>
      <p:pic>
        <p:nvPicPr>
          <p:cNvPr id="234" name="Google Shape;234;ga66049eb72_1_154"/>
          <p:cNvPicPr preferRelativeResize="0"/>
          <p:nvPr/>
        </p:nvPicPr>
        <p:blipFill rotWithShape="1">
          <a:blip r:embed="rId4">
            <a:alphaModFix/>
          </a:blip>
          <a:srcRect b="0" l="0" r="0" t="0"/>
          <a:stretch/>
        </p:blipFill>
        <p:spPr>
          <a:xfrm>
            <a:off x="10544328" y="3548303"/>
            <a:ext cx="7780950" cy="4600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a66049eb72_1_164"/>
          <p:cNvSpPr/>
          <p:nvPr/>
        </p:nvSpPr>
        <p:spPr>
          <a:xfrm>
            <a:off x="0" y="-43543"/>
            <a:ext cx="20104101" cy="11309350"/>
          </a:xfrm>
          <a:prstGeom prst="rect">
            <a:avLst/>
          </a:prstGeom>
          <a:solidFill>
            <a:schemeClr val="lt1">
              <a:alpha val="98039"/>
            </a:schemeClr>
          </a:solidFill>
          <a:ln cap="flat" cmpd="sng" w="76200">
            <a:solidFill>
              <a:srgbClr val="00589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681748"/>
              </a:solidFill>
              <a:latin typeface="Calibri"/>
              <a:ea typeface="Calibri"/>
              <a:cs typeface="Calibri"/>
              <a:sym typeface="Calibri"/>
            </a:endParaRPr>
          </a:p>
        </p:txBody>
      </p:sp>
      <p:sp>
        <p:nvSpPr>
          <p:cNvPr id="240" name="Google Shape;240;ga66049eb72_1_164"/>
          <p:cNvSpPr/>
          <p:nvPr/>
        </p:nvSpPr>
        <p:spPr>
          <a:xfrm>
            <a:off x="1008063" y="1192213"/>
            <a:ext cx="18527712" cy="0"/>
          </a:xfrm>
          <a:custGeom>
            <a:rect b="b" l="l" r="r" t="t"/>
            <a:pathLst>
              <a:path extrusionOk="0" h="120000" w="18527395">
                <a:moveTo>
                  <a:pt x="0" y="0"/>
                </a:moveTo>
                <a:lnTo>
                  <a:pt x="18526859" y="0"/>
                </a:lnTo>
              </a:path>
            </a:pathLst>
          </a:custGeom>
          <a:noFill/>
          <a:ln cap="flat" cmpd="sng" w="15700">
            <a:solidFill>
              <a:srgbClr val="5E6DB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1" name="Google Shape;241;ga66049eb72_1_164"/>
          <p:cNvSpPr/>
          <p:nvPr/>
        </p:nvSpPr>
        <p:spPr>
          <a:xfrm>
            <a:off x="1004888" y="301625"/>
            <a:ext cx="708025" cy="70961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2" name="Google Shape;242;ga66049eb72_1_164"/>
          <p:cNvSpPr/>
          <p:nvPr/>
        </p:nvSpPr>
        <p:spPr>
          <a:xfrm>
            <a:off x="2982913" y="712788"/>
            <a:ext cx="57150" cy="57150"/>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3" name="Google Shape;243;ga66049eb72_1_164"/>
          <p:cNvSpPr/>
          <p:nvPr/>
        </p:nvSpPr>
        <p:spPr>
          <a:xfrm>
            <a:off x="2998788" y="725488"/>
            <a:ext cx="25400" cy="31750"/>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4" name="Google Shape;244;ga66049eb72_1_164"/>
          <p:cNvSpPr txBox="1"/>
          <p:nvPr/>
        </p:nvSpPr>
        <p:spPr>
          <a:xfrm>
            <a:off x="1822450" y="438150"/>
            <a:ext cx="1371600" cy="492125"/>
          </a:xfrm>
          <a:prstGeom prst="rect">
            <a:avLst/>
          </a:prstGeom>
          <a:noFill/>
          <a:ln>
            <a:noFill/>
          </a:ln>
        </p:spPr>
        <p:txBody>
          <a:bodyPr anchorCtr="0" anchor="t" bIns="0" lIns="0" spcFirstLastPara="1" rIns="0" wrap="square" tIns="17125">
            <a:noAutofit/>
          </a:bodyPr>
          <a:lstStyle/>
          <a:p>
            <a:pPr indent="0" lvl="0" marL="12700" marR="0" rtl="0" algn="l">
              <a:lnSpc>
                <a:spcPct val="111562"/>
              </a:lnSpc>
              <a:spcBef>
                <a:spcPts val="0"/>
              </a:spcBef>
              <a:spcAft>
                <a:spcPts val="0"/>
              </a:spcAft>
              <a:buClr>
                <a:srgbClr val="000000"/>
              </a:buClr>
              <a:buSzPts val="1600"/>
              <a:buFont typeface="Arial"/>
              <a:buNone/>
            </a:pPr>
            <a:r>
              <a:rPr b="1" i="0" lang="en-IN" sz="1600" u="none" cap="none" strike="noStrike">
                <a:solidFill>
                  <a:srgbClr val="231F20"/>
                </a:solidFill>
                <a:latin typeface="Helvetica Neue"/>
                <a:ea typeface="Helvetica Neue"/>
                <a:cs typeface="Helvetica Neue"/>
                <a:sym typeface="Helvetica Neue"/>
              </a:rPr>
              <a:t>RV College of</a:t>
            </a:r>
            <a:endParaRPr b="0" i="0" sz="1400" u="none" cap="none" strike="noStrike">
              <a:solidFill>
                <a:srgbClr val="000000"/>
              </a:solidFill>
              <a:latin typeface="Arial"/>
              <a:ea typeface="Arial"/>
              <a:cs typeface="Arial"/>
              <a:sym typeface="Arial"/>
            </a:endParaRPr>
          </a:p>
          <a:p>
            <a:pPr indent="0" lvl="0" marL="12700" marR="0" rtl="0" algn="l">
              <a:lnSpc>
                <a:spcPct val="111562"/>
              </a:lnSpc>
              <a:spcBef>
                <a:spcPts val="135"/>
              </a:spcBef>
              <a:spcAft>
                <a:spcPts val="0"/>
              </a:spcAft>
              <a:buClr>
                <a:srgbClr val="000000"/>
              </a:buClr>
              <a:buSzPts val="1600"/>
              <a:buFont typeface="Arial"/>
              <a:buNone/>
            </a:pPr>
            <a:r>
              <a:rPr b="1" i="0" lang="en-IN" sz="1600" u="none" cap="none" strike="noStrike">
                <a:solidFill>
                  <a:srgbClr val="231F20"/>
                </a:solidFill>
                <a:latin typeface="Helvetica Neue"/>
                <a:ea typeface="Helvetica Neue"/>
                <a:cs typeface="Helvetica Neue"/>
                <a:sym typeface="Helvetica Neue"/>
              </a:rPr>
              <a:t>Engineering </a:t>
            </a:r>
            <a:endParaRPr b="1" i="0" sz="1600" u="none" cap="none" strike="noStrike">
              <a:solidFill>
                <a:schemeClr val="dk1"/>
              </a:solidFill>
              <a:latin typeface="Helvetica Neue"/>
              <a:ea typeface="Helvetica Neue"/>
              <a:cs typeface="Helvetica Neue"/>
              <a:sym typeface="Helvetica Neue"/>
            </a:endParaRPr>
          </a:p>
        </p:txBody>
      </p:sp>
      <p:sp>
        <p:nvSpPr>
          <p:cNvPr id="245" name="Google Shape;245;ga66049eb72_1_164"/>
          <p:cNvSpPr txBox="1"/>
          <p:nvPr/>
        </p:nvSpPr>
        <p:spPr>
          <a:xfrm>
            <a:off x="4413250" y="301625"/>
            <a:ext cx="10242550" cy="766763"/>
          </a:xfrm>
          <a:prstGeom prst="rect">
            <a:avLst/>
          </a:prstGeom>
          <a:noFill/>
          <a:ln>
            <a:noFill/>
          </a:ln>
        </p:spPr>
        <p:txBody>
          <a:bodyPr anchorCtr="0" anchor="t" bIns="0" lIns="0" spcFirstLastPara="1" rIns="0" wrap="square" tIns="12050">
            <a:noAutofit/>
          </a:bodyPr>
          <a:lstStyle/>
          <a:p>
            <a:pPr indent="0" lvl="0" marL="12700" marR="0" rtl="0" algn="ctr">
              <a:lnSpc>
                <a:spcPct val="100000"/>
              </a:lnSpc>
              <a:spcBef>
                <a:spcPts val="0"/>
              </a:spcBef>
              <a:spcAft>
                <a:spcPts val="0"/>
              </a:spcAft>
              <a:buClr>
                <a:srgbClr val="000000"/>
              </a:buClr>
              <a:buSzPts val="4900"/>
              <a:buFont typeface="Arial"/>
              <a:buNone/>
            </a:pPr>
            <a:r>
              <a:rPr b="0" i="0" lang="en-IN" sz="4900" u="none" cap="none" strike="noStrike">
                <a:solidFill>
                  <a:srgbClr val="005893"/>
                </a:solidFill>
                <a:latin typeface="Playfair Display"/>
                <a:ea typeface="Playfair Display"/>
                <a:cs typeface="Playfair Display"/>
                <a:sym typeface="Playfair Display"/>
              </a:rPr>
              <a:t>Methodology : VAE-GAN approach</a:t>
            </a:r>
            <a:endParaRPr b="0" i="0" sz="4900" u="none" cap="none" strike="noStrike">
              <a:solidFill>
                <a:srgbClr val="005893"/>
              </a:solidFill>
              <a:latin typeface="Playfair Display"/>
              <a:ea typeface="Playfair Display"/>
              <a:cs typeface="Playfair Display"/>
              <a:sym typeface="Playfair Display"/>
            </a:endParaRPr>
          </a:p>
        </p:txBody>
      </p:sp>
      <p:sp>
        <p:nvSpPr>
          <p:cNvPr id="246" name="Google Shape;246;ga66049eb72_1_164"/>
          <p:cNvSpPr txBox="1"/>
          <p:nvPr>
            <p:ph type="title"/>
          </p:nvPr>
        </p:nvSpPr>
        <p:spPr>
          <a:xfrm>
            <a:off x="15843250" y="407988"/>
            <a:ext cx="3679825" cy="461962"/>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SzPts val="1400"/>
              <a:buNone/>
            </a:pPr>
            <a:r>
              <a:rPr lang="en-IN">
                <a:latin typeface="Playfair Display"/>
                <a:ea typeface="Playfair Display"/>
                <a:cs typeface="Playfair Display"/>
                <a:sym typeface="Playfair Display"/>
              </a:rPr>
              <a:t>Go, change the world</a:t>
            </a:r>
            <a:endParaRPr/>
          </a:p>
        </p:txBody>
      </p:sp>
      <p:sp>
        <p:nvSpPr>
          <p:cNvPr id="247" name="Google Shape;247;ga66049eb72_1_164"/>
          <p:cNvSpPr txBox="1"/>
          <p:nvPr/>
        </p:nvSpPr>
        <p:spPr>
          <a:xfrm>
            <a:off x="1004888" y="1997075"/>
            <a:ext cx="7677677" cy="2800767"/>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3600"/>
              <a:buFont typeface="Arial"/>
              <a:buNone/>
            </a:pPr>
            <a:r>
              <a:rPr b="0" i="0" lang="en-IN" sz="3600" u="none" cap="none" strike="noStrike">
                <a:solidFill>
                  <a:srgbClr val="262626"/>
                </a:solidFill>
                <a:latin typeface="Calibri"/>
                <a:ea typeface="Calibri"/>
                <a:cs typeface="Calibri"/>
                <a:sym typeface="Calibri"/>
              </a:rPr>
              <a:t>Dataset : piano dataset </a:t>
            </a:r>
            <a:r>
              <a:rPr b="0" i="0" lang="en-IN" sz="2000" u="none" cap="none" strike="noStrike">
                <a:solidFill>
                  <a:srgbClr val="262626"/>
                </a:solidFill>
                <a:latin typeface="Calibri"/>
                <a:ea typeface="Calibri"/>
                <a:cs typeface="Calibri"/>
                <a:sym typeface="Calibri"/>
              </a:rPr>
              <a:t>[</a:t>
            </a:r>
            <a:r>
              <a:rPr b="0" i="0" lang="en-IN" sz="2000" u="none" cap="none" strike="noStrike">
                <a:solidFill>
                  <a:schemeClr val="dk1"/>
                </a:solidFill>
                <a:latin typeface="Times New Roman"/>
                <a:ea typeface="Times New Roman"/>
                <a:cs typeface="Times New Roman"/>
                <a:sym typeface="Times New Roman"/>
              </a:rPr>
              <a:t>Malik, Iman &amp; Ek, Carl. (2017). Neural Translation of Musical Style.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n-IN" sz="2400" u="none" cap="none" strike="noStrike">
                <a:solidFill>
                  <a:srgbClr val="262626"/>
                </a:solidFill>
                <a:latin typeface="Times New Roman"/>
                <a:ea typeface="Times New Roman"/>
                <a:cs typeface="Times New Roman"/>
                <a:sym typeface="Times New Roman"/>
              </a:rPr>
              <a:t>Format of data files in dataset : midi files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n-IN" sz="2400" u="none" cap="none" strike="noStrike">
                <a:solidFill>
                  <a:srgbClr val="262626"/>
                </a:solidFill>
                <a:latin typeface="Times New Roman"/>
                <a:ea typeface="Times New Roman"/>
                <a:cs typeface="Times New Roman"/>
                <a:sym typeface="Times New Roman"/>
              </a:rPr>
              <a:t>Format of input data required for model : a matrix of timesteps x Notes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n-IN" sz="2400" u="none" cap="none" strike="noStrike">
                <a:solidFill>
                  <a:srgbClr val="262626"/>
                </a:solidFill>
                <a:latin typeface="Times New Roman"/>
                <a:ea typeface="Times New Roman"/>
                <a:cs typeface="Times New Roman"/>
                <a:sym typeface="Times New Roman"/>
              </a:rPr>
              <a:t>Format of data output from model :</a:t>
            </a:r>
            <a:r>
              <a:rPr b="0" i="0" lang="en-IN" sz="2400" u="none" cap="none" strike="noStrike">
                <a:solidFill>
                  <a:srgbClr val="262626"/>
                </a:solidFill>
                <a:latin typeface="Calibri"/>
                <a:ea typeface="Calibri"/>
                <a:cs typeface="Calibri"/>
                <a:sym typeface="Calibri"/>
              </a:rPr>
              <a:t>  a sequence of notes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n-IN" sz="2400" u="none" cap="none" strike="noStrike">
                <a:solidFill>
                  <a:srgbClr val="262626"/>
                </a:solidFill>
                <a:latin typeface="Calibri"/>
                <a:ea typeface="Calibri"/>
                <a:cs typeface="Calibri"/>
                <a:sym typeface="Calibri"/>
              </a:rPr>
              <a:t>Format of data output required : midi or wav files</a:t>
            </a:r>
            <a:endParaRPr b="0" i="0" sz="1400" u="none" cap="none" strike="noStrike">
              <a:solidFill>
                <a:srgbClr val="000000"/>
              </a:solidFill>
              <a:latin typeface="Arial"/>
              <a:ea typeface="Arial"/>
              <a:cs typeface="Arial"/>
              <a:sym typeface="Arial"/>
            </a:endParaRPr>
          </a:p>
        </p:txBody>
      </p:sp>
      <p:grpSp>
        <p:nvGrpSpPr>
          <p:cNvPr id="248" name="Google Shape;248;ga66049eb72_1_164"/>
          <p:cNvGrpSpPr/>
          <p:nvPr/>
        </p:nvGrpSpPr>
        <p:grpSpPr>
          <a:xfrm>
            <a:off x="8832850" y="1459663"/>
            <a:ext cx="11120965" cy="8990100"/>
            <a:chOff x="1" y="5511"/>
            <a:chExt cx="11120965" cy="8990100"/>
          </a:xfrm>
        </p:grpSpPr>
        <p:sp>
          <p:nvSpPr>
            <p:cNvPr id="249" name="Google Shape;249;ga66049eb72_1_164"/>
            <p:cNvSpPr/>
            <p:nvPr/>
          </p:nvSpPr>
          <p:spPr>
            <a:xfrm rot="5400000">
              <a:off x="-468075" y="473587"/>
              <a:ext cx="3120506" cy="2184354"/>
            </a:xfrm>
            <a:prstGeom prst="chevron">
              <a:avLst>
                <a:gd fmla="val 50000" name="adj"/>
              </a:avLst>
            </a:prstGeom>
            <a:gradFill>
              <a:gsLst>
                <a:gs pos="0">
                  <a:srgbClr val="982D2B"/>
                </a:gs>
                <a:gs pos="80000">
                  <a:srgbClr val="C83D39"/>
                </a:gs>
                <a:gs pos="100000">
                  <a:srgbClr val="CC3A36"/>
                </a:gs>
              </a:gsLst>
              <a:lin ang="16200000" scaled="0"/>
            </a:gradFill>
            <a:ln cap="flat" cmpd="sng" w="9525">
              <a:solidFill>
                <a:srgbClr val="BF504D"/>
              </a:solidFill>
              <a:prstDash val="solid"/>
              <a:round/>
              <a:headEnd len="sm" w="sm" type="none"/>
              <a:tailEnd len="sm" w="sm" type="none"/>
            </a:ln>
            <a:effectLst>
              <a:outerShdw blurRad="40000" rotWithShape="0" dir="5400000" dist="23000">
                <a:srgbClr val="000000">
                  <a:alpha val="3411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ga66049eb72_1_164"/>
            <p:cNvSpPr txBox="1"/>
            <p:nvPr/>
          </p:nvSpPr>
          <p:spPr>
            <a:xfrm>
              <a:off x="1" y="1097688"/>
              <a:ext cx="2184354" cy="936152"/>
            </a:xfrm>
            <a:prstGeom prst="rect">
              <a:avLst/>
            </a:prstGeom>
            <a:noFill/>
            <a:ln>
              <a:noFill/>
            </a:ln>
          </p:spPr>
          <p:txBody>
            <a:bodyPr anchorCtr="0" anchor="ctr" bIns="16500" lIns="16500" spcFirstLastPara="1" rIns="16500" wrap="square" tIns="16500">
              <a:noAutofit/>
            </a:bodyPr>
            <a:lstStyle/>
            <a:p>
              <a:pPr indent="0" lvl="0" marL="0" marR="0" rtl="0" algn="ctr">
                <a:lnSpc>
                  <a:spcPct val="90000"/>
                </a:lnSpc>
                <a:spcBef>
                  <a:spcPts val="0"/>
                </a:spcBef>
                <a:spcAft>
                  <a:spcPts val="0"/>
                </a:spcAft>
                <a:buClr>
                  <a:srgbClr val="000000"/>
                </a:buClr>
                <a:buSzPts val="2600"/>
                <a:buFont typeface="Arial"/>
                <a:buNone/>
              </a:pPr>
              <a:r>
                <a:rPr b="0" i="0" lang="en-IN" sz="2600" u="none" cap="none" strike="noStrike">
                  <a:solidFill>
                    <a:schemeClr val="lt1"/>
                  </a:solidFill>
                  <a:latin typeface="Calibri"/>
                  <a:ea typeface="Calibri"/>
                  <a:cs typeface="Calibri"/>
                  <a:sym typeface="Calibri"/>
                </a:rPr>
                <a:t>preprocessing</a:t>
              </a:r>
              <a:endParaRPr b="0" i="0" sz="2600" u="none" cap="none" strike="noStrike">
                <a:solidFill>
                  <a:schemeClr val="lt1"/>
                </a:solidFill>
                <a:latin typeface="Calibri"/>
                <a:ea typeface="Calibri"/>
                <a:cs typeface="Calibri"/>
                <a:sym typeface="Calibri"/>
              </a:endParaRPr>
            </a:p>
          </p:txBody>
        </p:sp>
        <p:sp>
          <p:nvSpPr>
            <p:cNvPr id="251" name="Google Shape;251;ga66049eb72_1_164"/>
            <p:cNvSpPr/>
            <p:nvPr/>
          </p:nvSpPr>
          <p:spPr>
            <a:xfrm rot="5400000">
              <a:off x="5638496" y="-3448630"/>
              <a:ext cx="2028329" cy="8936612"/>
            </a:xfrm>
            <a:prstGeom prst="round2SameRect">
              <a:avLst>
                <a:gd fmla="val 16667" name="adj1"/>
                <a:gd fmla="val 0" name="adj2"/>
              </a:avLst>
            </a:prstGeom>
            <a:solidFill>
              <a:schemeClr val="lt1">
                <a:alpha val="89019"/>
              </a:schemeClr>
            </a:solidFill>
            <a:ln cap="flat" cmpd="sng" w="9525">
              <a:solidFill>
                <a:srgbClr val="BF504D"/>
              </a:solidFill>
              <a:prstDash val="solid"/>
              <a:round/>
              <a:headEnd len="sm" w="sm" type="none"/>
              <a:tailEnd len="sm" w="sm" type="none"/>
            </a:ln>
            <a:effectLst>
              <a:outerShdw blurRad="40000" rotWithShape="0" dir="5400000" dist="23000">
                <a:srgbClr val="000000">
                  <a:alpha val="3411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ga66049eb72_1_164"/>
            <p:cNvSpPr txBox="1"/>
            <p:nvPr/>
          </p:nvSpPr>
          <p:spPr>
            <a:xfrm>
              <a:off x="2184355" y="104526"/>
              <a:ext cx="8837597" cy="1830299"/>
            </a:xfrm>
            <a:prstGeom prst="rect">
              <a:avLst/>
            </a:prstGeom>
            <a:noFill/>
            <a:ln>
              <a:noFill/>
            </a:ln>
          </p:spPr>
          <p:txBody>
            <a:bodyPr anchorCtr="0" anchor="ctr" bIns="11425" lIns="128000" spcFirstLastPara="1" rIns="11425" wrap="square" tIns="11425">
              <a:noAutofit/>
            </a:bodyPr>
            <a:lstStyle/>
            <a:p>
              <a:pPr indent="-171450" lvl="1" marL="171450" marR="0" rtl="0" algn="just">
                <a:lnSpc>
                  <a:spcPct val="90000"/>
                </a:lnSpc>
                <a:spcBef>
                  <a:spcPts val="0"/>
                </a:spcBef>
                <a:spcAft>
                  <a:spcPts val="0"/>
                </a:spcAft>
                <a:buClr>
                  <a:schemeClr val="dk1"/>
                </a:buClr>
                <a:buSzPts val="1800"/>
                <a:buFont typeface="Calibri"/>
                <a:buChar char="•"/>
              </a:pPr>
              <a:r>
                <a:rPr b="0" i="0" lang="en-IN" sz="1800" u="none" cap="none" strike="noStrike">
                  <a:solidFill>
                    <a:schemeClr val="dk1"/>
                  </a:solidFill>
                  <a:latin typeface="Calibri"/>
                  <a:ea typeface="Calibri"/>
                  <a:cs typeface="Calibri"/>
                  <a:sym typeface="Calibri"/>
                </a:rPr>
                <a:t>Obtain data</a:t>
              </a:r>
              <a:endParaRPr b="0" i="0" sz="1800" u="none" cap="none" strike="noStrike">
                <a:solidFill>
                  <a:schemeClr val="dk1"/>
                </a:solidFill>
                <a:latin typeface="Calibri"/>
                <a:ea typeface="Calibri"/>
                <a:cs typeface="Calibri"/>
                <a:sym typeface="Calibri"/>
              </a:endParaRPr>
            </a:p>
            <a:p>
              <a:pPr indent="-171450" lvl="1" marL="171450" marR="0" rtl="0" algn="just">
                <a:lnSpc>
                  <a:spcPct val="90000"/>
                </a:lnSpc>
                <a:spcBef>
                  <a:spcPts val="270"/>
                </a:spcBef>
                <a:spcAft>
                  <a:spcPts val="0"/>
                </a:spcAft>
                <a:buClr>
                  <a:schemeClr val="dk1"/>
                </a:buClr>
                <a:buSzPts val="1800"/>
                <a:buFont typeface="Calibri"/>
                <a:buChar char="•"/>
              </a:pPr>
              <a:r>
                <a:rPr b="0" i="0" lang="en-IN" sz="1800" u="none" cap="none" strike="noStrike">
                  <a:solidFill>
                    <a:schemeClr val="dk1"/>
                  </a:solidFill>
                  <a:latin typeface="Calibri"/>
                  <a:ea typeface="Calibri"/>
                  <a:cs typeface="Calibri"/>
                  <a:sym typeface="Calibri"/>
                </a:rPr>
                <a:t>Filter files based on duration</a:t>
              </a:r>
              <a:endParaRPr b="0" i="0" sz="1800" u="none" cap="none" strike="noStrike">
                <a:solidFill>
                  <a:schemeClr val="dk1"/>
                </a:solidFill>
                <a:latin typeface="Calibri"/>
                <a:ea typeface="Calibri"/>
                <a:cs typeface="Calibri"/>
                <a:sym typeface="Calibri"/>
              </a:endParaRPr>
            </a:p>
            <a:p>
              <a:pPr indent="-171450" lvl="1" marL="171450" marR="0" rtl="0" algn="just">
                <a:lnSpc>
                  <a:spcPct val="90000"/>
                </a:lnSpc>
                <a:spcBef>
                  <a:spcPts val="270"/>
                </a:spcBef>
                <a:spcAft>
                  <a:spcPts val="0"/>
                </a:spcAft>
                <a:buClr>
                  <a:schemeClr val="dk1"/>
                </a:buClr>
                <a:buSzPts val="1800"/>
                <a:buFont typeface="Calibri"/>
                <a:buChar char="•"/>
              </a:pPr>
              <a:r>
                <a:rPr b="0" i="0" lang="en-IN" sz="1800" u="none" cap="none" strike="noStrike">
                  <a:solidFill>
                    <a:schemeClr val="dk1"/>
                  </a:solidFill>
                  <a:latin typeface="Calibri"/>
                  <a:ea typeface="Calibri"/>
                  <a:cs typeface="Calibri"/>
                  <a:sym typeface="Calibri"/>
                </a:rPr>
                <a:t>Extract sequence of notes for each file and ignore other control information in data</a:t>
              </a:r>
              <a:endParaRPr b="0" i="0" sz="1800" u="none" cap="none" strike="noStrike">
                <a:solidFill>
                  <a:schemeClr val="dk1"/>
                </a:solidFill>
                <a:latin typeface="Calibri"/>
                <a:ea typeface="Calibri"/>
                <a:cs typeface="Calibri"/>
                <a:sym typeface="Calibri"/>
              </a:endParaRPr>
            </a:p>
            <a:p>
              <a:pPr indent="-171450" lvl="1" marL="171450" marR="0" rtl="0" algn="just">
                <a:lnSpc>
                  <a:spcPct val="90000"/>
                </a:lnSpc>
                <a:spcBef>
                  <a:spcPts val="270"/>
                </a:spcBef>
                <a:spcAft>
                  <a:spcPts val="0"/>
                </a:spcAft>
                <a:buClr>
                  <a:schemeClr val="dk1"/>
                </a:buClr>
                <a:buSzPts val="1800"/>
                <a:buFont typeface="Calibri"/>
                <a:buChar char="•"/>
              </a:pPr>
              <a:r>
                <a:rPr b="0" i="0" lang="en-IN" sz="1800" u="none" cap="none" strike="noStrike">
                  <a:solidFill>
                    <a:schemeClr val="dk1"/>
                  </a:solidFill>
                  <a:latin typeface="Calibri"/>
                  <a:ea typeface="Calibri"/>
                  <a:cs typeface="Calibri"/>
                  <a:sym typeface="Calibri"/>
                </a:rPr>
                <a:t>Restructure this data into matrices with uniform shape (88x88 because piano has 88 notes/keys)</a:t>
              </a:r>
              <a:endParaRPr b="0" i="0" sz="1800" u="none" cap="none" strike="noStrike">
                <a:solidFill>
                  <a:schemeClr val="dk1"/>
                </a:solidFill>
                <a:latin typeface="Calibri"/>
                <a:ea typeface="Calibri"/>
                <a:cs typeface="Calibri"/>
                <a:sym typeface="Calibri"/>
              </a:endParaRPr>
            </a:p>
            <a:p>
              <a:pPr indent="-57150" lvl="1" marL="171450" marR="0" rtl="0" algn="l">
                <a:lnSpc>
                  <a:spcPct val="90000"/>
                </a:lnSpc>
                <a:spcBef>
                  <a:spcPts val="27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53" name="Google Shape;253;ga66049eb72_1_164"/>
            <p:cNvSpPr/>
            <p:nvPr/>
          </p:nvSpPr>
          <p:spPr>
            <a:xfrm rot="5400000">
              <a:off x="-468075" y="3408384"/>
              <a:ext cx="3120506" cy="2184354"/>
            </a:xfrm>
            <a:prstGeom prst="chevron">
              <a:avLst>
                <a:gd fmla="val 50000" name="adj"/>
              </a:avLst>
            </a:prstGeom>
            <a:gradFill>
              <a:gsLst>
                <a:gs pos="0">
                  <a:srgbClr val="982D2B"/>
                </a:gs>
                <a:gs pos="80000">
                  <a:srgbClr val="C83D39"/>
                </a:gs>
                <a:gs pos="100000">
                  <a:srgbClr val="CC3A36"/>
                </a:gs>
              </a:gsLst>
              <a:lin ang="16200000" scaled="0"/>
            </a:gradFill>
            <a:ln cap="flat" cmpd="sng" w="9525">
              <a:solidFill>
                <a:srgbClr val="BF504D"/>
              </a:solidFill>
              <a:prstDash val="solid"/>
              <a:round/>
              <a:headEnd len="sm" w="sm" type="none"/>
              <a:tailEnd len="sm" w="sm" type="none"/>
            </a:ln>
            <a:effectLst>
              <a:outerShdw blurRad="40000" rotWithShape="0" dir="5400000" dist="23000">
                <a:srgbClr val="000000">
                  <a:alpha val="3411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ga66049eb72_1_164"/>
            <p:cNvSpPr txBox="1"/>
            <p:nvPr/>
          </p:nvSpPr>
          <p:spPr>
            <a:xfrm>
              <a:off x="1" y="4032485"/>
              <a:ext cx="2184354" cy="936152"/>
            </a:xfrm>
            <a:prstGeom prst="rect">
              <a:avLst/>
            </a:prstGeom>
            <a:noFill/>
            <a:ln>
              <a:noFill/>
            </a:ln>
          </p:spPr>
          <p:txBody>
            <a:bodyPr anchorCtr="0" anchor="ctr" bIns="16500" lIns="16500" spcFirstLastPara="1" rIns="16500" wrap="square" tIns="16500">
              <a:noAutofit/>
            </a:bodyPr>
            <a:lstStyle/>
            <a:p>
              <a:pPr indent="0" lvl="0" marL="0" marR="0" rtl="0" algn="ctr">
                <a:lnSpc>
                  <a:spcPct val="90000"/>
                </a:lnSpc>
                <a:spcBef>
                  <a:spcPts val="0"/>
                </a:spcBef>
                <a:spcAft>
                  <a:spcPts val="0"/>
                </a:spcAft>
                <a:buClr>
                  <a:srgbClr val="000000"/>
                </a:buClr>
                <a:buSzPts val="2600"/>
                <a:buFont typeface="Arial"/>
                <a:buNone/>
              </a:pPr>
              <a:r>
                <a:rPr b="0" i="0" lang="en-IN" sz="2600" u="none" cap="none" strike="noStrike">
                  <a:solidFill>
                    <a:schemeClr val="lt1"/>
                  </a:solidFill>
                  <a:latin typeface="Calibri"/>
                  <a:ea typeface="Calibri"/>
                  <a:cs typeface="Calibri"/>
                  <a:sym typeface="Calibri"/>
                </a:rPr>
                <a:t>VAE implementation</a:t>
              </a:r>
              <a:endParaRPr b="0" i="0" sz="2600" u="none" cap="none" strike="noStrike">
                <a:solidFill>
                  <a:schemeClr val="lt1"/>
                </a:solidFill>
                <a:latin typeface="Calibri"/>
                <a:ea typeface="Calibri"/>
                <a:cs typeface="Calibri"/>
                <a:sym typeface="Calibri"/>
              </a:endParaRPr>
            </a:p>
          </p:txBody>
        </p:sp>
        <p:sp>
          <p:nvSpPr>
            <p:cNvPr id="255" name="Google Shape;255;ga66049eb72_1_164"/>
            <p:cNvSpPr/>
            <p:nvPr/>
          </p:nvSpPr>
          <p:spPr>
            <a:xfrm rot="5400000">
              <a:off x="5638496" y="-513833"/>
              <a:ext cx="2028329" cy="8936612"/>
            </a:xfrm>
            <a:prstGeom prst="round2SameRect">
              <a:avLst>
                <a:gd fmla="val 16667" name="adj1"/>
                <a:gd fmla="val 0" name="adj2"/>
              </a:avLst>
            </a:prstGeom>
            <a:solidFill>
              <a:schemeClr val="lt1">
                <a:alpha val="89019"/>
              </a:schemeClr>
            </a:solidFill>
            <a:ln cap="flat" cmpd="sng" w="9525">
              <a:solidFill>
                <a:srgbClr val="BF504D"/>
              </a:solidFill>
              <a:prstDash val="solid"/>
              <a:round/>
              <a:headEnd len="sm" w="sm" type="none"/>
              <a:tailEnd len="sm" w="sm" type="none"/>
            </a:ln>
            <a:effectLst>
              <a:outerShdw blurRad="40000" rotWithShape="0" dir="5400000" dist="23000">
                <a:srgbClr val="000000">
                  <a:alpha val="3411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ga66049eb72_1_164"/>
            <p:cNvSpPr txBox="1"/>
            <p:nvPr/>
          </p:nvSpPr>
          <p:spPr>
            <a:xfrm>
              <a:off x="2184355" y="3039323"/>
              <a:ext cx="8837597" cy="1830299"/>
            </a:xfrm>
            <a:prstGeom prst="rect">
              <a:avLst/>
            </a:prstGeom>
            <a:noFill/>
            <a:ln>
              <a:noFill/>
            </a:ln>
          </p:spPr>
          <p:txBody>
            <a:bodyPr anchorCtr="0" anchor="ctr" bIns="11425" lIns="128000" spcFirstLastPara="1" rIns="11425" wrap="square" tIns="11425">
              <a:noAutofit/>
            </a:bodyPr>
            <a:lstStyle/>
            <a:p>
              <a:pPr indent="-171450" lvl="1" marL="171450" marR="0" rtl="0" algn="just">
                <a:lnSpc>
                  <a:spcPct val="90000"/>
                </a:lnSpc>
                <a:spcBef>
                  <a:spcPts val="0"/>
                </a:spcBef>
                <a:spcAft>
                  <a:spcPts val="0"/>
                </a:spcAft>
                <a:buClr>
                  <a:schemeClr val="dk1"/>
                </a:buClr>
                <a:buSzPts val="1800"/>
                <a:buFont typeface="Calibri"/>
                <a:buChar char="•"/>
              </a:pPr>
              <a:r>
                <a:rPr b="0" i="0" lang="en-IN" sz="1800" u="none" cap="none" strike="noStrike">
                  <a:solidFill>
                    <a:schemeClr val="dk1"/>
                  </a:solidFill>
                  <a:latin typeface="Calibri"/>
                  <a:ea typeface="Calibri"/>
                  <a:cs typeface="Calibri"/>
                  <a:sym typeface="Calibri"/>
                </a:rPr>
                <a:t>Build an encoder component </a:t>
              </a:r>
              <a:endParaRPr b="0" i="0" sz="1800" u="none" cap="none" strike="noStrike">
                <a:solidFill>
                  <a:schemeClr val="dk1"/>
                </a:solidFill>
                <a:latin typeface="Calibri"/>
                <a:ea typeface="Calibri"/>
                <a:cs typeface="Calibri"/>
                <a:sym typeface="Calibri"/>
              </a:endParaRPr>
            </a:p>
            <a:p>
              <a:pPr indent="-171450" lvl="1" marL="171450" marR="0" rtl="0" algn="just">
                <a:lnSpc>
                  <a:spcPct val="90000"/>
                </a:lnSpc>
                <a:spcBef>
                  <a:spcPts val="0"/>
                </a:spcBef>
                <a:spcAft>
                  <a:spcPts val="0"/>
                </a:spcAft>
                <a:buClr>
                  <a:schemeClr val="dk1"/>
                </a:buClr>
                <a:buSzPts val="1800"/>
                <a:buFont typeface="Calibri"/>
                <a:buChar char="•"/>
              </a:pPr>
              <a:r>
                <a:rPr b="0" i="0" lang="en-IN" sz="1800" u="none" cap="none" strike="noStrike">
                  <a:solidFill>
                    <a:schemeClr val="dk1"/>
                  </a:solidFill>
                  <a:latin typeface="Calibri"/>
                  <a:ea typeface="Calibri"/>
                  <a:cs typeface="Calibri"/>
                  <a:sym typeface="Calibri"/>
                </a:rPr>
                <a:t>The output of this encoder to be an intermediate representation that encompasses the features of the input music</a:t>
              </a:r>
              <a:endParaRPr b="0" i="0" sz="1800" u="none" cap="none" strike="noStrike">
                <a:solidFill>
                  <a:schemeClr val="dk1"/>
                </a:solidFill>
                <a:latin typeface="Calibri"/>
                <a:ea typeface="Calibri"/>
                <a:cs typeface="Calibri"/>
                <a:sym typeface="Calibri"/>
              </a:endParaRPr>
            </a:p>
            <a:p>
              <a:pPr indent="-171450" lvl="1" marL="171450" marR="0" rtl="0" algn="just">
                <a:lnSpc>
                  <a:spcPct val="90000"/>
                </a:lnSpc>
                <a:spcBef>
                  <a:spcPts val="270"/>
                </a:spcBef>
                <a:spcAft>
                  <a:spcPts val="0"/>
                </a:spcAft>
                <a:buClr>
                  <a:schemeClr val="dk1"/>
                </a:buClr>
                <a:buSzPts val="1800"/>
                <a:buFont typeface="Calibri"/>
                <a:buChar char="•"/>
              </a:pPr>
              <a:r>
                <a:rPr b="0" i="0" lang="en-IN" sz="1800" u="none" cap="none" strike="noStrike">
                  <a:solidFill>
                    <a:schemeClr val="dk1"/>
                  </a:solidFill>
                  <a:latin typeface="Calibri"/>
                  <a:ea typeface="Calibri"/>
                  <a:cs typeface="Calibri"/>
                  <a:sym typeface="Calibri"/>
                </a:rPr>
                <a:t>This form to be as input to a decoder which attempts to decode the intermediate form back to original form.</a:t>
              </a:r>
              <a:endParaRPr b="0" i="0" sz="1800" u="none" cap="none" strike="noStrike">
                <a:solidFill>
                  <a:schemeClr val="dk1"/>
                </a:solidFill>
                <a:latin typeface="Calibri"/>
                <a:ea typeface="Calibri"/>
                <a:cs typeface="Calibri"/>
                <a:sym typeface="Calibri"/>
              </a:endParaRPr>
            </a:p>
          </p:txBody>
        </p:sp>
        <p:sp>
          <p:nvSpPr>
            <p:cNvPr id="257" name="Google Shape;257;ga66049eb72_1_164"/>
            <p:cNvSpPr/>
            <p:nvPr/>
          </p:nvSpPr>
          <p:spPr>
            <a:xfrm rot="5400000">
              <a:off x="-468075" y="6343181"/>
              <a:ext cx="3120506" cy="2184354"/>
            </a:xfrm>
            <a:prstGeom prst="chevron">
              <a:avLst>
                <a:gd fmla="val 50000" name="adj"/>
              </a:avLst>
            </a:prstGeom>
            <a:gradFill>
              <a:gsLst>
                <a:gs pos="0">
                  <a:srgbClr val="982D2B"/>
                </a:gs>
                <a:gs pos="80000">
                  <a:srgbClr val="C83D39"/>
                </a:gs>
                <a:gs pos="100000">
                  <a:srgbClr val="CC3A36"/>
                </a:gs>
              </a:gsLst>
              <a:lin ang="16200000" scaled="0"/>
            </a:gradFill>
            <a:ln cap="flat" cmpd="sng" w="9525">
              <a:solidFill>
                <a:srgbClr val="BF504D"/>
              </a:solidFill>
              <a:prstDash val="solid"/>
              <a:round/>
              <a:headEnd len="sm" w="sm" type="none"/>
              <a:tailEnd len="sm" w="sm" type="none"/>
            </a:ln>
            <a:effectLst>
              <a:outerShdw blurRad="40000" rotWithShape="0" dir="5400000" dist="23000">
                <a:srgbClr val="000000">
                  <a:alpha val="3411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ga66049eb72_1_164"/>
            <p:cNvSpPr txBox="1"/>
            <p:nvPr/>
          </p:nvSpPr>
          <p:spPr>
            <a:xfrm>
              <a:off x="1" y="6967282"/>
              <a:ext cx="2184354" cy="936152"/>
            </a:xfrm>
            <a:prstGeom prst="rect">
              <a:avLst/>
            </a:prstGeom>
            <a:noFill/>
            <a:ln>
              <a:noFill/>
            </a:ln>
          </p:spPr>
          <p:txBody>
            <a:bodyPr anchorCtr="0" anchor="ctr" bIns="16500" lIns="16500" spcFirstLastPara="1" rIns="16500" wrap="square" tIns="16500">
              <a:noAutofit/>
            </a:bodyPr>
            <a:lstStyle/>
            <a:p>
              <a:pPr indent="0" lvl="0" marL="0" marR="0" rtl="0" algn="ctr">
                <a:lnSpc>
                  <a:spcPct val="90000"/>
                </a:lnSpc>
                <a:spcBef>
                  <a:spcPts val="0"/>
                </a:spcBef>
                <a:spcAft>
                  <a:spcPts val="0"/>
                </a:spcAft>
                <a:buClr>
                  <a:srgbClr val="000000"/>
                </a:buClr>
                <a:buSzPts val="2600"/>
                <a:buFont typeface="Arial"/>
                <a:buNone/>
              </a:pPr>
              <a:r>
                <a:rPr b="0" i="0" lang="en-IN" sz="2600" u="none" cap="none" strike="noStrike">
                  <a:solidFill>
                    <a:schemeClr val="lt1"/>
                  </a:solidFill>
                  <a:latin typeface="Calibri"/>
                  <a:ea typeface="Calibri"/>
                  <a:cs typeface="Calibri"/>
                  <a:sym typeface="Calibri"/>
                </a:rPr>
                <a:t>GAN implementation</a:t>
              </a:r>
              <a:endParaRPr b="0" i="0" sz="2600" u="none" cap="none" strike="noStrike">
                <a:solidFill>
                  <a:schemeClr val="lt1"/>
                </a:solidFill>
                <a:latin typeface="Calibri"/>
                <a:ea typeface="Calibri"/>
                <a:cs typeface="Calibri"/>
                <a:sym typeface="Calibri"/>
              </a:endParaRPr>
            </a:p>
          </p:txBody>
        </p:sp>
        <p:sp>
          <p:nvSpPr>
            <p:cNvPr id="259" name="Google Shape;259;ga66049eb72_1_164"/>
            <p:cNvSpPr/>
            <p:nvPr/>
          </p:nvSpPr>
          <p:spPr>
            <a:xfrm rot="5400000">
              <a:off x="5638496" y="2420963"/>
              <a:ext cx="2028329" cy="8936612"/>
            </a:xfrm>
            <a:prstGeom prst="round2SameRect">
              <a:avLst>
                <a:gd fmla="val 16667" name="adj1"/>
                <a:gd fmla="val 0" name="adj2"/>
              </a:avLst>
            </a:prstGeom>
            <a:solidFill>
              <a:schemeClr val="lt1">
                <a:alpha val="89019"/>
              </a:schemeClr>
            </a:solidFill>
            <a:ln cap="flat" cmpd="sng" w="9525">
              <a:solidFill>
                <a:srgbClr val="BF504D"/>
              </a:solidFill>
              <a:prstDash val="solid"/>
              <a:round/>
              <a:headEnd len="sm" w="sm" type="none"/>
              <a:tailEnd len="sm" w="sm" type="none"/>
            </a:ln>
            <a:effectLst>
              <a:outerShdw blurRad="40000" rotWithShape="0" dir="5400000" dist="23000">
                <a:srgbClr val="000000">
                  <a:alpha val="3411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ga66049eb72_1_164"/>
            <p:cNvSpPr txBox="1"/>
            <p:nvPr/>
          </p:nvSpPr>
          <p:spPr>
            <a:xfrm>
              <a:off x="2184355" y="5974120"/>
              <a:ext cx="8837597" cy="1830299"/>
            </a:xfrm>
            <a:prstGeom prst="rect">
              <a:avLst/>
            </a:prstGeom>
            <a:noFill/>
            <a:ln>
              <a:noFill/>
            </a:ln>
          </p:spPr>
          <p:txBody>
            <a:bodyPr anchorCtr="0" anchor="ctr" bIns="11425" lIns="128000" spcFirstLastPara="1" rIns="11425" wrap="square" tIns="11425">
              <a:noAutofit/>
            </a:bodyPr>
            <a:lstStyle/>
            <a:p>
              <a:pPr indent="-171450" lvl="1" marL="171450" marR="0" rtl="0" algn="just">
                <a:lnSpc>
                  <a:spcPct val="90000"/>
                </a:lnSpc>
                <a:spcBef>
                  <a:spcPts val="0"/>
                </a:spcBef>
                <a:spcAft>
                  <a:spcPts val="0"/>
                </a:spcAft>
                <a:buClr>
                  <a:schemeClr val="dk1"/>
                </a:buClr>
                <a:buSzPts val="1800"/>
                <a:buFont typeface="Calibri"/>
                <a:buChar char="•"/>
              </a:pPr>
              <a:r>
                <a:rPr b="0" i="0" lang="en-IN" sz="1800" u="none" cap="none" strike="noStrike">
                  <a:solidFill>
                    <a:schemeClr val="dk1"/>
                  </a:solidFill>
                  <a:latin typeface="Calibri"/>
                  <a:ea typeface="Calibri"/>
                  <a:cs typeface="Calibri"/>
                  <a:sym typeface="Calibri"/>
                </a:rPr>
                <a:t>The VAE decoder to be used as the generator component. </a:t>
              </a:r>
              <a:endParaRPr b="0" i="0" sz="1800" u="none" cap="none" strike="noStrike">
                <a:solidFill>
                  <a:schemeClr val="dk1"/>
                </a:solidFill>
                <a:latin typeface="Calibri"/>
                <a:ea typeface="Calibri"/>
                <a:cs typeface="Calibri"/>
                <a:sym typeface="Calibri"/>
              </a:endParaRPr>
            </a:p>
            <a:p>
              <a:pPr indent="-171450" lvl="1" marL="171450" marR="0" rtl="0" algn="just">
                <a:lnSpc>
                  <a:spcPct val="90000"/>
                </a:lnSpc>
                <a:spcBef>
                  <a:spcPts val="270"/>
                </a:spcBef>
                <a:spcAft>
                  <a:spcPts val="0"/>
                </a:spcAft>
                <a:buClr>
                  <a:schemeClr val="dk1"/>
                </a:buClr>
                <a:buSzPts val="1800"/>
                <a:buFont typeface="Calibri"/>
                <a:buChar char="•"/>
              </a:pPr>
              <a:r>
                <a:rPr b="0" i="0" lang="en-IN" sz="1800" u="none" cap="none" strike="noStrike">
                  <a:solidFill>
                    <a:schemeClr val="dk1"/>
                  </a:solidFill>
                  <a:latin typeface="Calibri"/>
                  <a:ea typeface="Calibri"/>
                  <a:cs typeface="Calibri"/>
                  <a:sym typeface="Calibri"/>
                </a:rPr>
                <a:t>The output of this generator will be a decoded intermediate form which tries to be close to initial input file.</a:t>
              </a:r>
              <a:endParaRPr b="0" i="0" sz="1800" u="none" cap="none" strike="noStrike">
                <a:solidFill>
                  <a:schemeClr val="dk1"/>
                </a:solidFill>
                <a:latin typeface="Calibri"/>
                <a:ea typeface="Calibri"/>
                <a:cs typeface="Calibri"/>
                <a:sym typeface="Calibri"/>
              </a:endParaRPr>
            </a:p>
            <a:p>
              <a:pPr indent="-171450" lvl="1" marL="171450" marR="0" rtl="0" algn="just">
                <a:lnSpc>
                  <a:spcPct val="90000"/>
                </a:lnSpc>
                <a:spcBef>
                  <a:spcPts val="270"/>
                </a:spcBef>
                <a:spcAft>
                  <a:spcPts val="0"/>
                </a:spcAft>
                <a:buClr>
                  <a:schemeClr val="dk1"/>
                </a:buClr>
                <a:buSzPts val="1800"/>
                <a:buFont typeface="Calibri"/>
                <a:buChar char="•"/>
              </a:pPr>
              <a:r>
                <a:rPr b="0" i="0" lang="en-IN" sz="1800" u="none" cap="none" strike="noStrike">
                  <a:solidFill>
                    <a:schemeClr val="dk1"/>
                  </a:solidFill>
                  <a:latin typeface="Calibri"/>
                  <a:ea typeface="Calibri"/>
                  <a:cs typeface="Calibri"/>
                  <a:sym typeface="Calibri"/>
                </a:rPr>
                <a:t>This is input to the discriminator component which tries to classify whether the output generated by generator is similar (close) to the input genre</a:t>
              </a:r>
              <a:endParaRPr b="0" i="0" sz="1800" u="none" cap="none" strike="noStrike">
                <a:solidFill>
                  <a:schemeClr val="dk1"/>
                </a:solidFill>
                <a:latin typeface="Calibri"/>
                <a:ea typeface="Calibri"/>
                <a:cs typeface="Calibri"/>
                <a:sym typeface="Calibri"/>
              </a:endParaRPr>
            </a:p>
            <a:p>
              <a:pPr indent="-171450" lvl="1" marL="171450" marR="0" rtl="0" algn="just">
                <a:lnSpc>
                  <a:spcPct val="90000"/>
                </a:lnSpc>
                <a:spcBef>
                  <a:spcPts val="270"/>
                </a:spcBef>
                <a:spcAft>
                  <a:spcPts val="0"/>
                </a:spcAft>
                <a:buClr>
                  <a:schemeClr val="dk1"/>
                </a:buClr>
                <a:buSzPts val="1800"/>
                <a:buFont typeface="Calibri"/>
                <a:buChar char="•"/>
              </a:pPr>
              <a:r>
                <a:rPr b="0" i="0" lang="en-IN" sz="1800" u="none" cap="none" strike="noStrike">
                  <a:solidFill>
                    <a:schemeClr val="dk1"/>
                  </a:solidFill>
                  <a:latin typeface="Calibri"/>
                  <a:ea typeface="Calibri"/>
                  <a:cs typeface="Calibri"/>
                  <a:sym typeface="Calibri"/>
                </a:rPr>
                <a:t>A high output value from discriminator indicates the reconstruction  process was successful.</a:t>
              </a:r>
              <a:endParaRPr b="0" i="0" sz="1800" u="none" cap="none" strike="noStrike">
                <a:solidFill>
                  <a:schemeClr val="dk1"/>
                </a:solidFill>
                <a:latin typeface="Calibri"/>
                <a:ea typeface="Calibri"/>
                <a:cs typeface="Calibri"/>
                <a:sym typeface="Calibri"/>
              </a:endParaRPr>
            </a:p>
          </p:txBody>
        </p:sp>
      </p:grpSp>
      <p:sp>
        <p:nvSpPr>
          <p:cNvPr id="261" name="Google Shape;261;ga66049eb72_1_164"/>
          <p:cNvSpPr txBox="1"/>
          <p:nvPr/>
        </p:nvSpPr>
        <p:spPr>
          <a:xfrm>
            <a:off x="1004888" y="5121275"/>
            <a:ext cx="7446962" cy="58169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IN" sz="3600" u="none" cap="none" strike="noStrike">
                <a:solidFill>
                  <a:schemeClr val="dk1"/>
                </a:solidFill>
                <a:latin typeface="Calibri"/>
                <a:ea typeface="Calibri"/>
                <a:cs typeface="Calibri"/>
                <a:sym typeface="Calibri"/>
              </a:rPr>
              <a:t>Training (supervised)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chemeClr val="dk1"/>
                </a:solidFill>
                <a:latin typeface="Calibri"/>
                <a:ea typeface="Calibri"/>
                <a:cs typeface="Calibri"/>
                <a:sym typeface="Calibri"/>
              </a:rPr>
              <a:t>Two similar VAE-GANs to be constructed.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chemeClr val="dk1"/>
                </a:solidFill>
                <a:latin typeface="Calibri"/>
                <a:ea typeface="Calibri"/>
                <a:cs typeface="Calibri"/>
                <a:sym typeface="Calibri"/>
              </a:rPr>
              <a:t>Model 1 to be trained to generate jazz music</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chemeClr val="dk1"/>
                </a:solidFill>
                <a:latin typeface="Calibri"/>
                <a:ea typeface="Calibri"/>
                <a:cs typeface="Calibri"/>
                <a:sym typeface="Calibri"/>
              </a:rPr>
              <a:t>Model 2 to be trained to generate classical music</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600"/>
              <a:buFont typeface="Arial"/>
              <a:buNone/>
            </a:pPr>
            <a:r>
              <a:rPr b="0" i="0" lang="en-IN" sz="3600" u="none" cap="none" strike="noStrike">
                <a:solidFill>
                  <a:schemeClr val="dk1"/>
                </a:solidFill>
                <a:latin typeface="Calibri"/>
                <a:ea typeface="Calibri"/>
                <a:cs typeface="Calibri"/>
                <a:sym typeface="Calibri"/>
              </a:rPr>
              <a:t>Testing and validation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chemeClr val="dk1"/>
                </a:solidFill>
                <a:latin typeface="Calibri"/>
                <a:ea typeface="Calibri"/>
                <a:cs typeface="Calibri"/>
                <a:sym typeface="Calibri"/>
              </a:rPr>
              <a:t>A jazz music to be input to Model2 (trained on classical). A high probability output from the model indicates that the generated form resulting from decoder/generator is close to the style that model2 was trained on(classical) and vice versa.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chemeClr val="dk1"/>
                </a:solidFill>
                <a:latin typeface="Calibri"/>
                <a:ea typeface="Calibri"/>
                <a:cs typeface="Calibri"/>
                <a:sym typeface="Calibri"/>
              </a:rPr>
              <a:t>The decoder output is the resultant style transferred music.</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ga66049eb72_1_190"/>
          <p:cNvSpPr/>
          <p:nvPr/>
        </p:nvSpPr>
        <p:spPr>
          <a:xfrm>
            <a:off x="0" y="0"/>
            <a:ext cx="20104101" cy="11309350"/>
          </a:xfrm>
          <a:prstGeom prst="rect">
            <a:avLst/>
          </a:prstGeom>
          <a:solidFill>
            <a:schemeClr val="lt1">
              <a:alpha val="98039"/>
            </a:schemeClr>
          </a:solidFill>
          <a:ln cap="flat" cmpd="sng" w="76200">
            <a:solidFill>
              <a:srgbClr val="00589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674EA7"/>
              </a:solidFill>
              <a:latin typeface="Calibri"/>
              <a:ea typeface="Calibri"/>
              <a:cs typeface="Calibri"/>
              <a:sym typeface="Calibri"/>
            </a:endParaRPr>
          </a:p>
        </p:txBody>
      </p:sp>
      <p:sp>
        <p:nvSpPr>
          <p:cNvPr id="267" name="Google Shape;267;ga66049eb72_1_190"/>
          <p:cNvSpPr/>
          <p:nvPr/>
        </p:nvSpPr>
        <p:spPr>
          <a:xfrm>
            <a:off x="1008063" y="1192213"/>
            <a:ext cx="18527712" cy="0"/>
          </a:xfrm>
          <a:custGeom>
            <a:rect b="b" l="l" r="r" t="t"/>
            <a:pathLst>
              <a:path extrusionOk="0" h="120000" w="18527395">
                <a:moveTo>
                  <a:pt x="0" y="0"/>
                </a:moveTo>
                <a:lnTo>
                  <a:pt x="18526859" y="0"/>
                </a:lnTo>
              </a:path>
            </a:pathLst>
          </a:custGeom>
          <a:noFill/>
          <a:ln cap="flat" cmpd="sng" w="15700">
            <a:solidFill>
              <a:srgbClr val="5E6DB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8" name="Google Shape;268;ga66049eb72_1_190"/>
          <p:cNvSpPr/>
          <p:nvPr/>
        </p:nvSpPr>
        <p:spPr>
          <a:xfrm>
            <a:off x="1004888" y="301625"/>
            <a:ext cx="708025" cy="70961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9" name="Google Shape;269;ga66049eb72_1_190"/>
          <p:cNvSpPr/>
          <p:nvPr/>
        </p:nvSpPr>
        <p:spPr>
          <a:xfrm>
            <a:off x="2982913" y="712788"/>
            <a:ext cx="57150" cy="57150"/>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0" name="Google Shape;270;ga66049eb72_1_190"/>
          <p:cNvSpPr/>
          <p:nvPr/>
        </p:nvSpPr>
        <p:spPr>
          <a:xfrm>
            <a:off x="2998788" y="725488"/>
            <a:ext cx="25400" cy="31750"/>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1" name="Google Shape;271;ga66049eb72_1_190"/>
          <p:cNvSpPr txBox="1"/>
          <p:nvPr/>
        </p:nvSpPr>
        <p:spPr>
          <a:xfrm>
            <a:off x="1822450" y="438150"/>
            <a:ext cx="1371600" cy="492125"/>
          </a:xfrm>
          <a:prstGeom prst="rect">
            <a:avLst/>
          </a:prstGeom>
          <a:noFill/>
          <a:ln>
            <a:noFill/>
          </a:ln>
        </p:spPr>
        <p:txBody>
          <a:bodyPr anchorCtr="0" anchor="t" bIns="0" lIns="0" spcFirstLastPara="1" rIns="0" wrap="square" tIns="17125">
            <a:noAutofit/>
          </a:bodyPr>
          <a:lstStyle/>
          <a:p>
            <a:pPr indent="0" lvl="0" marL="12700" marR="0" rtl="0" algn="l">
              <a:lnSpc>
                <a:spcPct val="111562"/>
              </a:lnSpc>
              <a:spcBef>
                <a:spcPts val="0"/>
              </a:spcBef>
              <a:spcAft>
                <a:spcPts val="0"/>
              </a:spcAft>
              <a:buClr>
                <a:srgbClr val="000000"/>
              </a:buClr>
              <a:buSzPts val="1600"/>
              <a:buFont typeface="Arial"/>
              <a:buNone/>
            </a:pPr>
            <a:r>
              <a:rPr b="1" i="0" lang="en-IN" sz="1600" u="none" cap="none" strike="noStrike">
                <a:solidFill>
                  <a:srgbClr val="231F20"/>
                </a:solidFill>
                <a:latin typeface="Helvetica Neue"/>
                <a:ea typeface="Helvetica Neue"/>
                <a:cs typeface="Helvetica Neue"/>
                <a:sym typeface="Helvetica Neue"/>
              </a:rPr>
              <a:t>RV College of</a:t>
            </a:r>
            <a:endParaRPr b="0" i="0" sz="1400" u="none" cap="none" strike="noStrike">
              <a:solidFill>
                <a:srgbClr val="000000"/>
              </a:solidFill>
              <a:latin typeface="Arial"/>
              <a:ea typeface="Arial"/>
              <a:cs typeface="Arial"/>
              <a:sym typeface="Arial"/>
            </a:endParaRPr>
          </a:p>
          <a:p>
            <a:pPr indent="0" lvl="0" marL="12700" marR="0" rtl="0" algn="l">
              <a:lnSpc>
                <a:spcPct val="111562"/>
              </a:lnSpc>
              <a:spcBef>
                <a:spcPts val="135"/>
              </a:spcBef>
              <a:spcAft>
                <a:spcPts val="0"/>
              </a:spcAft>
              <a:buClr>
                <a:srgbClr val="000000"/>
              </a:buClr>
              <a:buSzPts val="1600"/>
              <a:buFont typeface="Arial"/>
              <a:buNone/>
            </a:pPr>
            <a:r>
              <a:rPr b="1" i="0" lang="en-IN" sz="1600" u="none" cap="none" strike="noStrike">
                <a:solidFill>
                  <a:srgbClr val="231F20"/>
                </a:solidFill>
                <a:latin typeface="Helvetica Neue"/>
                <a:ea typeface="Helvetica Neue"/>
                <a:cs typeface="Helvetica Neue"/>
                <a:sym typeface="Helvetica Neue"/>
              </a:rPr>
              <a:t>Engineering </a:t>
            </a:r>
            <a:endParaRPr b="1" i="0" sz="1600" u="none" cap="none" strike="noStrike">
              <a:solidFill>
                <a:schemeClr val="dk1"/>
              </a:solidFill>
              <a:latin typeface="Helvetica Neue"/>
              <a:ea typeface="Helvetica Neue"/>
              <a:cs typeface="Helvetica Neue"/>
              <a:sym typeface="Helvetica Neue"/>
            </a:endParaRPr>
          </a:p>
        </p:txBody>
      </p:sp>
      <p:sp>
        <p:nvSpPr>
          <p:cNvPr id="272" name="Google Shape;272;ga66049eb72_1_190"/>
          <p:cNvSpPr txBox="1"/>
          <p:nvPr/>
        </p:nvSpPr>
        <p:spPr>
          <a:xfrm>
            <a:off x="4413250" y="301625"/>
            <a:ext cx="10242550" cy="843180"/>
          </a:xfrm>
          <a:prstGeom prst="rect">
            <a:avLst/>
          </a:prstGeom>
          <a:noFill/>
          <a:ln>
            <a:noFill/>
          </a:ln>
        </p:spPr>
        <p:txBody>
          <a:bodyPr anchorCtr="0" anchor="t" bIns="0" lIns="0" spcFirstLastPara="1" rIns="0" wrap="square" tIns="12050">
            <a:noAutofit/>
          </a:bodyPr>
          <a:lstStyle/>
          <a:p>
            <a:pPr indent="0" lvl="0" marL="0" marR="0" rtl="0" algn="l">
              <a:lnSpc>
                <a:spcPct val="100000"/>
              </a:lnSpc>
              <a:spcBef>
                <a:spcPts val="0"/>
              </a:spcBef>
              <a:spcAft>
                <a:spcPts val="0"/>
              </a:spcAft>
              <a:buClr>
                <a:srgbClr val="000000"/>
              </a:buClr>
              <a:buSzPts val="4900"/>
              <a:buFont typeface="Arial"/>
              <a:buNone/>
            </a:pPr>
            <a:r>
              <a:rPr b="0" i="0" lang="en-IN" sz="4900" u="none" cap="none" strike="noStrike">
                <a:solidFill>
                  <a:srgbClr val="674EA7"/>
                </a:solidFill>
                <a:latin typeface="Playfair Display"/>
                <a:ea typeface="Playfair Display"/>
                <a:cs typeface="Playfair Display"/>
                <a:sym typeface="Playfair Display"/>
              </a:rPr>
              <a:t>           Software Requirements</a:t>
            </a:r>
            <a:endParaRPr b="0" i="0" sz="4900" u="none" cap="none" strike="noStrike">
              <a:solidFill>
                <a:srgbClr val="674EA7"/>
              </a:solidFill>
              <a:latin typeface="Playfair Display"/>
              <a:ea typeface="Playfair Display"/>
              <a:cs typeface="Playfair Display"/>
              <a:sym typeface="Playfair Display"/>
            </a:endParaRPr>
          </a:p>
        </p:txBody>
      </p:sp>
      <p:sp>
        <p:nvSpPr>
          <p:cNvPr id="273" name="Google Shape;273;ga66049eb72_1_190"/>
          <p:cNvSpPr txBox="1"/>
          <p:nvPr>
            <p:ph type="title"/>
          </p:nvPr>
        </p:nvSpPr>
        <p:spPr>
          <a:xfrm>
            <a:off x="15843250" y="407988"/>
            <a:ext cx="3679825" cy="461962"/>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SzPts val="1400"/>
              <a:buNone/>
            </a:pPr>
            <a:r>
              <a:rPr lang="en-IN">
                <a:latin typeface="Playfair Display"/>
                <a:ea typeface="Playfair Display"/>
                <a:cs typeface="Playfair Display"/>
                <a:sym typeface="Playfair Display"/>
              </a:rPr>
              <a:t>Go, change the world</a:t>
            </a:r>
            <a:endParaRPr/>
          </a:p>
        </p:txBody>
      </p:sp>
      <p:sp>
        <p:nvSpPr>
          <p:cNvPr id="274" name="Google Shape;274;ga66049eb72_1_190"/>
          <p:cNvSpPr txBox="1"/>
          <p:nvPr/>
        </p:nvSpPr>
        <p:spPr>
          <a:xfrm>
            <a:off x="3422150" y="3813150"/>
            <a:ext cx="14097000" cy="646200"/>
          </a:xfrm>
          <a:prstGeom prst="rect">
            <a:avLst/>
          </a:prstGeom>
          <a:noFill/>
          <a:ln>
            <a:noFill/>
          </a:ln>
        </p:spPr>
        <p:txBody>
          <a:bodyPr anchorCtr="0" anchor="t" bIns="45700" lIns="91425" spcFirstLastPara="1" rIns="91425" wrap="square" tIns="45700">
            <a:noAutofit/>
          </a:bodyPr>
          <a:lstStyle/>
          <a:p>
            <a:pPr indent="0" lvl="0" marL="0" marR="0" rtl="0" algn="just">
              <a:lnSpc>
                <a:spcPct val="104166"/>
              </a:lnSpc>
              <a:spcBef>
                <a:spcPts val="0"/>
              </a:spcBef>
              <a:spcAft>
                <a:spcPts val="0"/>
              </a:spcAft>
              <a:buClr>
                <a:schemeClr val="dk1"/>
              </a:buClr>
              <a:buSzPts val="1100"/>
              <a:buFont typeface="Arial"/>
              <a:buNone/>
            </a:pPr>
            <a:r>
              <a:rPr b="0" i="0" lang="en-IN" sz="3600" u="none" cap="none" strike="noStrike">
                <a:solidFill>
                  <a:schemeClr val="dk1"/>
                </a:solidFill>
                <a:latin typeface="Calibri"/>
                <a:ea typeface="Calibri"/>
                <a:cs typeface="Calibri"/>
                <a:sym typeface="Calibri"/>
              </a:rPr>
              <a:t>The dataset to be used is </a:t>
            </a:r>
            <a:r>
              <a:rPr b="0" i="0" lang="en-IN" sz="3600" u="none" cap="none" strike="noStrike">
                <a:solidFill>
                  <a:srgbClr val="292929"/>
                </a:solidFill>
                <a:highlight>
                  <a:srgbClr val="FFFFFF"/>
                </a:highlight>
                <a:latin typeface="Calibri"/>
                <a:ea typeface="Calibri"/>
                <a:cs typeface="Calibri"/>
                <a:sym typeface="Calibri"/>
              </a:rPr>
              <a:t>The Piano Dataset which is distributed with a CC-BY 4.0 License as per the paper[6]. The models will be created and trained in python using tensorflow  supported by relevant libraries like Music21, sklearn and others. </a:t>
            </a:r>
            <a:endParaRPr b="0" i="0" sz="3600" u="none" cap="none" strike="noStrike">
              <a:solidFill>
                <a:schemeClr val="dk1"/>
              </a:solidFill>
              <a:latin typeface="Calibri"/>
              <a:ea typeface="Calibri"/>
              <a:cs typeface="Calibri"/>
              <a:sym typeface="Calibri"/>
            </a:endParaRPr>
          </a:p>
          <a:p>
            <a:pPr indent="0" lvl="0" marL="0" marR="0" rtl="0" algn="l">
              <a:lnSpc>
                <a:spcPct val="100000"/>
              </a:lnSpc>
              <a:spcBef>
                <a:spcPts val="915"/>
              </a:spcBef>
              <a:spcAft>
                <a:spcPts val="0"/>
              </a:spcAft>
              <a:buClr>
                <a:srgbClr val="000000"/>
              </a:buClr>
              <a:buSzPts val="3600"/>
              <a:buFont typeface="Arial"/>
              <a:buNone/>
            </a:pPr>
            <a:r>
              <a:t/>
            </a:r>
            <a:endParaRPr b="0" i="0" sz="3600" u="none" cap="none" strike="noStrik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ga66049eb72_1_202"/>
          <p:cNvSpPr/>
          <p:nvPr/>
        </p:nvSpPr>
        <p:spPr>
          <a:xfrm>
            <a:off x="0" y="0"/>
            <a:ext cx="20104101" cy="11309350"/>
          </a:xfrm>
          <a:prstGeom prst="rect">
            <a:avLst/>
          </a:prstGeom>
          <a:solidFill>
            <a:schemeClr val="lt1">
              <a:alpha val="98039"/>
            </a:schemeClr>
          </a:solidFill>
          <a:ln cap="flat" cmpd="sng" w="76200">
            <a:solidFill>
              <a:srgbClr val="00589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681748"/>
              </a:solidFill>
              <a:latin typeface="Calibri"/>
              <a:ea typeface="Calibri"/>
              <a:cs typeface="Calibri"/>
              <a:sym typeface="Calibri"/>
            </a:endParaRPr>
          </a:p>
        </p:txBody>
      </p:sp>
      <p:sp>
        <p:nvSpPr>
          <p:cNvPr id="280" name="Google Shape;280;ga66049eb72_1_202"/>
          <p:cNvSpPr/>
          <p:nvPr/>
        </p:nvSpPr>
        <p:spPr>
          <a:xfrm>
            <a:off x="1008063" y="1192213"/>
            <a:ext cx="18527712" cy="0"/>
          </a:xfrm>
          <a:custGeom>
            <a:rect b="b" l="l" r="r" t="t"/>
            <a:pathLst>
              <a:path extrusionOk="0" h="120000" w="18527395">
                <a:moveTo>
                  <a:pt x="0" y="0"/>
                </a:moveTo>
                <a:lnTo>
                  <a:pt x="18526859" y="0"/>
                </a:lnTo>
              </a:path>
            </a:pathLst>
          </a:custGeom>
          <a:noFill/>
          <a:ln cap="flat" cmpd="sng" w="15700">
            <a:solidFill>
              <a:srgbClr val="5E6DB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1" name="Google Shape;281;ga66049eb72_1_202"/>
          <p:cNvSpPr/>
          <p:nvPr/>
        </p:nvSpPr>
        <p:spPr>
          <a:xfrm>
            <a:off x="1004888" y="301625"/>
            <a:ext cx="708025" cy="70961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2" name="Google Shape;282;ga66049eb72_1_202"/>
          <p:cNvSpPr/>
          <p:nvPr/>
        </p:nvSpPr>
        <p:spPr>
          <a:xfrm>
            <a:off x="2982913" y="712788"/>
            <a:ext cx="57150" cy="57150"/>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3" name="Google Shape;283;ga66049eb72_1_202"/>
          <p:cNvSpPr/>
          <p:nvPr/>
        </p:nvSpPr>
        <p:spPr>
          <a:xfrm>
            <a:off x="2998788" y="725488"/>
            <a:ext cx="25400" cy="31750"/>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4" name="Google Shape;284;ga66049eb72_1_202"/>
          <p:cNvSpPr txBox="1"/>
          <p:nvPr/>
        </p:nvSpPr>
        <p:spPr>
          <a:xfrm>
            <a:off x="1822450" y="438150"/>
            <a:ext cx="1371600" cy="492125"/>
          </a:xfrm>
          <a:prstGeom prst="rect">
            <a:avLst/>
          </a:prstGeom>
          <a:noFill/>
          <a:ln>
            <a:noFill/>
          </a:ln>
        </p:spPr>
        <p:txBody>
          <a:bodyPr anchorCtr="0" anchor="t" bIns="0" lIns="0" spcFirstLastPara="1" rIns="0" wrap="square" tIns="17125">
            <a:noAutofit/>
          </a:bodyPr>
          <a:lstStyle/>
          <a:p>
            <a:pPr indent="0" lvl="0" marL="12700" marR="0" rtl="0" algn="l">
              <a:lnSpc>
                <a:spcPct val="111562"/>
              </a:lnSpc>
              <a:spcBef>
                <a:spcPts val="0"/>
              </a:spcBef>
              <a:spcAft>
                <a:spcPts val="0"/>
              </a:spcAft>
              <a:buClr>
                <a:srgbClr val="000000"/>
              </a:buClr>
              <a:buSzPts val="1600"/>
              <a:buFont typeface="Arial"/>
              <a:buNone/>
            </a:pPr>
            <a:r>
              <a:rPr b="1" i="0" lang="en-IN" sz="1600" u="none" cap="none" strike="noStrike">
                <a:solidFill>
                  <a:srgbClr val="231F20"/>
                </a:solidFill>
                <a:latin typeface="Helvetica Neue"/>
                <a:ea typeface="Helvetica Neue"/>
                <a:cs typeface="Helvetica Neue"/>
                <a:sym typeface="Helvetica Neue"/>
              </a:rPr>
              <a:t>RV College of</a:t>
            </a:r>
            <a:endParaRPr b="0" i="0" sz="1400" u="none" cap="none" strike="noStrike">
              <a:solidFill>
                <a:srgbClr val="000000"/>
              </a:solidFill>
              <a:latin typeface="Arial"/>
              <a:ea typeface="Arial"/>
              <a:cs typeface="Arial"/>
              <a:sym typeface="Arial"/>
            </a:endParaRPr>
          </a:p>
          <a:p>
            <a:pPr indent="0" lvl="0" marL="12700" marR="0" rtl="0" algn="l">
              <a:lnSpc>
                <a:spcPct val="111562"/>
              </a:lnSpc>
              <a:spcBef>
                <a:spcPts val="135"/>
              </a:spcBef>
              <a:spcAft>
                <a:spcPts val="0"/>
              </a:spcAft>
              <a:buClr>
                <a:srgbClr val="000000"/>
              </a:buClr>
              <a:buSzPts val="1600"/>
              <a:buFont typeface="Arial"/>
              <a:buNone/>
            </a:pPr>
            <a:r>
              <a:rPr b="1" i="0" lang="en-IN" sz="1600" u="none" cap="none" strike="noStrike">
                <a:solidFill>
                  <a:srgbClr val="231F20"/>
                </a:solidFill>
                <a:latin typeface="Helvetica Neue"/>
                <a:ea typeface="Helvetica Neue"/>
                <a:cs typeface="Helvetica Neue"/>
                <a:sym typeface="Helvetica Neue"/>
              </a:rPr>
              <a:t>Engineering </a:t>
            </a:r>
            <a:endParaRPr b="1" i="0" sz="1600" u="none" cap="none" strike="noStrike">
              <a:solidFill>
                <a:schemeClr val="dk1"/>
              </a:solidFill>
              <a:latin typeface="Helvetica Neue"/>
              <a:ea typeface="Helvetica Neue"/>
              <a:cs typeface="Helvetica Neue"/>
              <a:sym typeface="Helvetica Neue"/>
            </a:endParaRPr>
          </a:p>
        </p:txBody>
      </p:sp>
      <p:sp>
        <p:nvSpPr>
          <p:cNvPr id="285" name="Google Shape;285;ga66049eb72_1_202"/>
          <p:cNvSpPr txBox="1"/>
          <p:nvPr/>
        </p:nvSpPr>
        <p:spPr>
          <a:xfrm>
            <a:off x="4413250" y="301625"/>
            <a:ext cx="10242550" cy="766763"/>
          </a:xfrm>
          <a:prstGeom prst="rect">
            <a:avLst/>
          </a:prstGeom>
          <a:noFill/>
          <a:ln>
            <a:noFill/>
          </a:ln>
        </p:spPr>
        <p:txBody>
          <a:bodyPr anchorCtr="0" anchor="t" bIns="0" lIns="0" spcFirstLastPara="1" rIns="0" wrap="square" tIns="12050">
            <a:noAutofit/>
          </a:bodyPr>
          <a:lstStyle/>
          <a:p>
            <a:pPr indent="0" lvl="0" marL="12700" marR="0" rtl="0" algn="ctr">
              <a:lnSpc>
                <a:spcPct val="100000"/>
              </a:lnSpc>
              <a:spcBef>
                <a:spcPts val="0"/>
              </a:spcBef>
              <a:spcAft>
                <a:spcPts val="0"/>
              </a:spcAft>
              <a:buClr>
                <a:srgbClr val="000000"/>
              </a:buClr>
              <a:buSzPts val="4900"/>
              <a:buFont typeface="Arial"/>
              <a:buNone/>
            </a:pPr>
            <a:r>
              <a:rPr b="0" i="0" lang="en-IN" sz="4900" u="none" cap="none" strike="noStrike">
                <a:solidFill>
                  <a:srgbClr val="005893"/>
                </a:solidFill>
                <a:latin typeface="Playfair Display"/>
                <a:ea typeface="Playfair Display"/>
                <a:cs typeface="Playfair Display"/>
                <a:sym typeface="Playfair Display"/>
              </a:rPr>
              <a:t>Hardware Requirements</a:t>
            </a:r>
            <a:endParaRPr b="0" i="0" sz="4900" u="none" cap="none" strike="noStrike">
              <a:solidFill>
                <a:srgbClr val="005893"/>
              </a:solidFill>
              <a:latin typeface="Playfair Display"/>
              <a:ea typeface="Playfair Display"/>
              <a:cs typeface="Playfair Display"/>
              <a:sym typeface="Playfair Display"/>
            </a:endParaRPr>
          </a:p>
        </p:txBody>
      </p:sp>
      <p:sp>
        <p:nvSpPr>
          <p:cNvPr id="286" name="Google Shape;286;ga66049eb72_1_202"/>
          <p:cNvSpPr txBox="1"/>
          <p:nvPr>
            <p:ph type="title"/>
          </p:nvPr>
        </p:nvSpPr>
        <p:spPr>
          <a:xfrm>
            <a:off x="15843250" y="407988"/>
            <a:ext cx="3679825" cy="461962"/>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SzPts val="1400"/>
              <a:buNone/>
            </a:pPr>
            <a:r>
              <a:rPr lang="en-IN">
                <a:latin typeface="Playfair Display"/>
                <a:ea typeface="Playfair Display"/>
                <a:cs typeface="Playfair Display"/>
                <a:sym typeface="Playfair Display"/>
              </a:rPr>
              <a:t>Go, change the world</a:t>
            </a:r>
            <a:endParaRPr/>
          </a:p>
        </p:txBody>
      </p:sp>
      <p:sp>
        <p:nvSpPr>
          <p:cNvPr id="287" name="Google Shape;287;ga66049eb72_1_202"/>
          <p:cNvSpPr txBox="1"/>
          <p:nvPr/>
        </p:nvSpPr>
        <p:spPr>
          <a:xfrm>
            <a:off x="3003550" y="4470350"/>
            <a:ext cx="14097000" cy="6462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chemeClr val="dk1"/>
              </a:buClr>
              <a:buSzPts val="1100"/>
              <a:buFont typeface="Arial"/>
              <a:buNone/>
            </a:pPr>
            <a:r>
              <a:rPr b="0" i="0" lang="en-IN" sz="3600" u="none" cap="none" strike="noStrike">
                <a:solidFill>
                  <a:schemeClr val="dk1"/>
                </a:solidFill>
                <a:latin typeface="Calibri"/>
                <a:ea typeface="Calibri"/>
                <a:cs typeface="Calibri"/>
                <a:sym typeface="Calibri"/>
              </a:rPr>
              <a:t>The computation heavy model will be trained on google Colab in order to leverage the GPUs made accessible for faster computations and learning. </a:t>
            </a:r>
            <a:endParaRPr b="0" i="0" sz="3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
          <p:cNvSpPr txBox="1"/>
          <p:nvPr>
            <p:ph type="title"/>
          </p:nvPr>
        </p:nvSpPr>
        <p:spPr>
          <a:xfrm>
            <a:off x="581025" y="408356"/>
            <a:ext cx="18941915" cy="1478126"/>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dk2"/>
              </a:buClr>
              <a:buSzPts val="1600"/>
              <a:buNone/>
            </a:pPr>
            <a:r>
              <a:rPr lang="en-IN" sz="3518">
                <a:solidFill>
                  <a:schemeClr val="dk2"/>
                </a:solidFill>
              </a:rPr>
              <a:t>INPUT: Midi Dataset(</a:t>
            </a:r>
            <a:r>
              <a:rPr b="1" lang="en-IN" sz="3518">
                <a:solidFill>
                  <a:srgbClr val="292929"/>
                </a:solidFill>
                <a:highlight>
                  <a:srgbClr val="FFFFFF"/>
                </a:highlight>
                <a:latin typeface="Georgia"/>
                <a:ea typeface="Georgia"/>
                <a:cs typeface="Georgia"/>
                <a:sym typeface="Georgia"/>
              </a:rPr>
              <a:t>M</a:t>
            </a:r>
            <a:r>
              <a:rPr lang="en-IN" sz="3518">
                <a:solidFill>
                  <a:srgbClr val="292929"/>
                </a:solidFill>
                <a:highlight>
                  <a:srgbClr val="FFFFFF"/>
                </a:highlight>
                <a:latin typeface="Georgia"/>
                <a:ea typeface="Georgia"/>
                <a:cs typeface="Georgia"/>
                <a:sym typeface="Georgia"/>
              </a:rPr>
              <a:t>usical </a:t>
            </a:r>
            <a:r>
              <a:rPr b="1" lang="en-IN" sz="3518">
                <a:solidFill>
                  <a:srgbClr val="292929"/>
                </a:solidFill>
                <a:highlight>
                  <a:srgbClr val="FFFFFF"/>
                </a:highlight>
                <a:latin typeface="Georgia"/>
                <a:ea typeface="Georgia"/>
                <a:cs typeface="Georgia"/>
                <a:sym typeface="Georgia"/>
              </a:rPr>
              <a:t>I</a:t>
            </a:r>
            <a:r>
              <a:rPr lang="en-IN" sz="3518">
                <a:solidFill>
                  <a:srgbClr val="292929"/>
                </a:solidFill>
                <a:highlight>
                  <a:srgbClr val="FFFFFF"/>
                </a:highlight>
                <a:latin typeface="Georgia"/>
                <a:ea typeface="Georgia"/>
                <a:cs typeface="Georgia"/>
                <a:sym typeface="Georgia"/>
              </a:rPr>
              <a:t>nstrument </a:t>
            </a:r>
            <a:r>
              <a:rPr b="1" lang="en-IN" sz="3518">
                <a:solidFill>
                  <a:srgbClr val="292929"/>
                </a:solidFill>
                <a:highlight>
                  <a:srgbClr val="FFFFFF"/>
                </a:highlight>
                <a:latin typeface="Georgia"/>
                <a:ea typeface="Georgia"/>
                <a:cs typeface="Georgia"/>
                <a:sym typeface="Georgia"/>
              </a:rPr>
              <a:t>D</a:t>
            </a:r>
            <a:r>
              <a:rPr lang="en-IN" sz="3518">
                <a:solidFill>
                  <a:srgbClr val="292929"/>
                </a:solidFill>
                <a:highlight>
                  <a:srgbClr val="FFFFFF"/>
                </a:highlight>
                <a:latin typeface="Georgia"/>
                <a:ea typeface="Georgia"/>
                <a:cs typeface="Georgia"/>
                <a:sym typeface="Georgia"/>
              </a:rPr>
              <a:t>igital </a:t>
            </a:r>
            <a:r>
              <a:rPr b="1" lang="en-IN" sz="3518">
                <a:solidFill>
                  <a:srgbClr val="292929"/>
                </a:solidFill>
                <a:highlight>
                  <a:srgbClr val="FFFFFF"/>
                </a:highlight>
                <a:latin typeface="Georgia"/>
                <a:ea typeface="Georgia"/>
                <a:cs typeface="Georgia"/>
                <a:sym typeface="Georgia"/>
              </a:rPr>
              <a:t>I</a:t>
            </a:r>
            <a:r>
              <a:rPr lang="en-IN" sz="3518">
                <a:solidFill>
                  <a:srgbClr val="292929"/>
                </a:solidFill>
                <a:highlight>
                  <a:srgbClr val="FFFFFF"/>
                </a:highlight>
                <a:latin typeface="Georgia"/>
                <a:ea typeface="Georgia"/>
                <a:cs typeface="Georgia"/>
                <a:sym typeface="Georgia"/>
              </a:rPr>
              <a:t>nterface)</a:t>
            </a:r>
            <a:endParaRPr/>
          </a:p>
        </p:txBody>
      </p:sp>
      <p:sp>
        <p:nvSpPr>
          <p:cNvPr id="293" name="Google Shape;293;p2"/>
          <p:cNvSpPr txBox="1"/>
          <p:nvPr>
            <p:ph idx="1" type="body"/>
          </p:nvPr>
        </p:nvSpPr>
        <p:spPr>
          <a:xfrm>
            <a:off x="2746375" y="2657485"/>
            <a:ext cx="14611751" cy="885820"/>
          </a:xfrm>
          <a:prstGeom prst="rect">
            <a:avLst/>
          </a:prstGeom>
          <a:noFill/>
          <a:ln>
            <a:noFill/>
          </a:ln>
        </p:spPr>
        <p:txBody>
          <a:bodyPr anchorCtr="0" anchor="t" bIns="0" lIns="0" spcFirstLastPara="1" rIns="0" wrap="square" tIns="0">
            <a:noAutofit/>
          </a:bodyPr>
          <a:lstStyle/>
          <a:p>
            <a:pPr indent="-335067" lvl="0" marL="335067" rtl="0" algn="l">
              <a:lnSpc>
                <a:spcPct val="115000"/>
              </a:lnSpc>
              <a:spcBef>
                <a:spcPts val="660"/>
              </a:spcBef>
              <a:spcAft>
                <a:spcPts val="0"/>
              </a:spcAft>
              <a:buSzPts val="1800"/>
              <a:buNone/>
            </a:pPr>
            <a:r>
              <a:rPr lang="en-IN" sz="3518">
                <a:latin typeface="Times New Roman"/>
                <a:ea typeface="Times New Roman"/>
                <a:cs typeface="Times New Roman"/>
                <a:sym typeface="Times New Roman"/>
              </a:rPr>
              <a:t>Piano Roll : </a:t>
            </a:r>
            <a:endParaRPr sz="3518">
              <a:latin typeface="Times New Roman"/>
              <a:ea typeface="Times New Roman"/>
              <a:cs typeface="Times New Roman"/>
              <a:sym typeface="Times New Roman"/>
            </a:endParaRPr>
          </a:p>
        </p:txBody>
      </p:sp>
      <p:sp>
        <p:nvSpPr>
          <p:cNvPr id="294" name="Google Shape;294;p2"/>
          <p:cNvSpPr/>
          <p:nvPr/>
        </p:nvSpPr>
        <p:spPr>
          <a:xfrm>
            <a:off x="995363" y="1540163"/>
            <a:ext cx="18534215" cy="0"/>
          </a:xfrm>
          <a:custGeom>
            <a:rect b="b" l="l" r="r" t="t"/>
            <a:pathLst>
              <a:path extrusionOk="0" h="120000" w="18527395">
                <a:moveTo>
                  <a:pt x="0" y="0"/>
                </a:moveTo>
                <a:lnTo>
                  <a:pt x="18526859" y="0"/>
                </a:lnTo>
              </a:path>
            </a:pathLst>
          </a:custGeom>
          <a:noFill/>
          <a:ln cap="flat" cmpd="sng" w="15700">
            <a:solidFill>
              <a:srgbClr val="5E6DB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759" u="none" cap="none" strike="noStrike">
              <a:solidFill>
                <a:schemeClr val="dk1"/>
              </a:solidFill>
              <a:latin typeface="Calibri"/>
              <a:ea typeface="Calibri"/>
              <a:cs typeface="Calibri"/>
              <a:sym typeface="Calibri"/>
            </a:endParaRPr>
          </a:p>
        </p:txBody>
      </p:sp>
      <p:sp>
        <p:nvSpPr>
          <p:cNvPr id="295" name="Google Shape;295;p2"/>
          <p:cNvSpPr txBox="1"/>
          <p:nvPr/>
        </p:nvSpPr>
        <p:spPr>
          <a:xfrm>
            <a:off x="1004886" y="302000"/>
            <a:ext cx="707733" cy="70971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759" u="none" cap="none" strike="noStrike">
              <a:solidFill>
                <a:schemeClr val="dk1"/>
              </a:solidFill>
              <a:latin typeface="Calibri"/>
              <a:ea typeface="Calibri"/>
              <a:cs typeface="Calibri"/>
              <a:sym typeface="Calibri"/>
            </a:endParaRPr>
          </a:p>
        </p:txBody>
      </p:sp>
      <p:sp>
        <p:nvSpPr>
          <p:cNvPr id="296" name="Google Shape;296;p2"/>
          <p:cNvSpPr txBox="1"/>
          <p:nvPr/>
        </p:nvSpPr>
        <p:spPr>
          <a:xfrm>
            <a:off x="1822451" y="438516"/>
            <a:ext cx="1371274" cy="492049"/>
          </a:xfrm>
          <a:prstGeom prst="rect">
            <a:avLst/>
          </a:prstGeom>
          <a:noFill/>
          <a:ln>
            <a:noFill/>
          </a:ln>
        </p:spPr>
        <p:txBody>
          <a:bodyPr anchorCtr="0" anchor="t" bIns="0" lIns="0" spcFirstLastPara="1" rIns="0" wrap="square" tIns="17125">
            <a:noAutofit/>
          </a:bodyPr>
          <a:lstStyle/>
          <a:p>
            <a:pPr indent="0" lvl="0" marL="0" marR="0" rtl="0" algn="l">
              <a:lnSpc>
                <a:spcPct val="106250"/>
              </a:lnSpc>
              <a:spcBef>
                <a:spcPts val="0"/>
              </a:spcBef>
              <a:spcAft>
                <a:spcPts val="0"/>
              </a:spcAft>
              <a:buNone/>
            </a:pPr>
            <a:r>
              <a:rPr b="1" i="0" lang="en-IN" sz="1539" u="none" cap="none" strike="noStrike">
                <a:solidFill>
                  <a:srgbClr val="231F20"/>
                </a:solidFill>
                <a:latin typeface="Helvetica Neue"/>
                <a:ea typeface="Helvetica Neue"/>
                <a:cs typeface="Helvetica Neue"/>
                <a:sym typeface="Helvetica Neue"/>
              </a:rPr>
              <a:t>RV College of</a:t>
            </a:r>
            <a:endParaRPr b="0" i="0" sz="1319" u="none" cap="none" strike="noStrike">
              <a:solidFill>
                <a:srgbClr val="000000"/>
              </a:solidFill>
              <a:latin typeface="Arial"/>
              <a:ea typeface="Arial"/>
              <a:cs typeface="Arial"/>
              <a:sym typeface="Arial"/>
            </a:endParaRPr>
          </a:p>
          <a:p>
            <a:pPr indent="0" lvl="0" marL="0" marR="0" rtl="0" algn="l">
              <a:lnSpc>
                <a:spcPct val="106250"/>
              </a:lnSpc>
              <a:spcBef>
                <a:spcPts val="0"/>
              </a:spcBef>
              <a:spcAft>
                <a:spcPts val="0"/>
              </a:spcAft>
              <a:buNone/>
            </a:pPr>
            <a:r>
              <a:rPr b="1" i="0" lang="en-IN" sz="1539" u="none" cap="none" strike="noStrike">
                <a:solidFill>
                  <a:srgbClr val="231F20"/>
                </a:solidFill>
                <a:latin typeface="Helvetica Neue"/>
                <a:ea typeface="Helvetica Neue"/>
                <a:cs typeface="Helvetica Neue"/>
                <a:sym typeface="Helvetica Neue"/>
              </a:rPr>
              <a:t>Engineering </a:t>
            </a:r>
            <a:endParaRPr b="0" i="0" sz="1319" u="none" cap="none" strike="noStrike">
              <a:solidFill>
                <a:srgbClr val="000000"/>
              </a:solidFill>
              <a:latin typeface="Arial"/>
              <a:ea typeface="Arial"/>
              <a:cs typeface="Arial"/>
              <a:sym typeface="Arial"/>
            </a:endParaRPr>
          </a:p>
        </p:txBody>
      </p:sp>
      <p:sp>
        <p:nvSpPr>
          <p:cNvPr id="297" name="Google Shape;297;p2"/>
          <p:cNvSpPr txBox="1"/>
          <p:nvPr/>
        </p:nvSpPr>
        <p:spPr>
          <a:xfrm>
            <a:off x="15843252" y="408356"/>
            <a:ext cx="3679815" cy="461708"/>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None/>
            </a:pPr>
            <a:r>
              <a:rPr b="0" i="1" lang="en-IN" sz="3078" u="none" cap="none" strike="noStrike">
                <a:solidFill>
                  <a:srgbClr val="422C75"/>
                </a:solidFill>
                <a:latin typeface="Playfair Display"/>
                <a:ea typeface="Playfair Display"/>
                <a:cs typeface="Playfair Display"/>
                <a:sym typeface="Playfair Display"/>
              </a:rPr>
              <a:t>Go, change the world</a:t>
            </a:r>
            <a:endParaRPr b="0" i="0" sz="1319" u="none" cap="none" strike="noStrike">
              <a:solidFill>
                <a:srgbClr val="000000"/>
              </a:solidFill>
              <a:latin typeface="Arial"/>
              <a:ea typeface="Arial"/>
              <a:cs typeface="Arial"/>
              <a:sym typeface="Arial"/>
            </a:endParaRPr>
          </a:p>
        </p:txBody>
      </p:sp>
      <p:pic>
        <p:nvPicPr>
          <p:cNvPr id="298" name="Google Shape;298;p2"/>
          <p:cNvPicPr preferRelativeResize="0"/>
          <p:nvPr/>
        </p:nvPicPr>
        <p:blipFill rotWithShape="1">
          <a:blip r:embed="rId4">
            <a:alphaModFix/>
          </a:blip>
          <a:srcRect b="0" l="0" r="0" t="0"/>
          <a:stretch/>
        </p:blipFill>
        <p:spPr>
          <a:xfrm>
            <a:off x="5171188" y="3818849"/>
            <a:ext cx="10672058" cy="713975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
          <p:cNvSpPr txBox="1"/>
          <p:nvPr>
            <p:ph type="title"/>
          </p:nvPr>
        </p:nvSpPr>
        <p:spPr>
          <a:xfrm>
            <a:off x="581025" y="408356"/>
            <a:ext cx="18941915" cy="616051"/>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rgbClr val="0070C0"/>
              </a:buClr>
              <a:buSzPts val="1800"/>
              <a:buNone/>
            </a:pPr>
            <a:r>
              <a:rPr lang="en-IN" sz="3957">
                <a:solidFill>
                  <a:srgbClr val="0070C0"/>
                </a:solidFill>
              </a:rPr>
              <a:t>Implementation (VAE –GAN approach)</a:t>
            </a:r>
            <a:endParaRPr/>
          </a:p>
        </p:txBody>
      </p:sp>
      <p:sp>
        <p:nvSpPr>
          <p:cNvPr id="304" name="Google Shape;304;p3"/>
          <p:cNvSpPr/>
          <p:nvPr/>
        </p:nvSpPr>
        <p:spPr>
          <a:xfrm>
            <a:off x="995363" y="1616358"/>
            <a:ext cx="18534215" cy="0"/>
          </a:xfrm>
          <a:custGeom>
            <a:rect b="b" l="l" r="r" t="t"/>
            <a:pathLst>
              <a:path extrusionOk="0" h="120000" w="18527395">
                <a:moveTo>
                  <a:pt x="0" y="0"/>
                </a:moveTo>
                <a:lnTo>
                  <a:pt x="18526859" y="0"/>
                </a:lnTo>
              </a:path>
            </a:pathLst>
          </a:custGeom>
          <a:noFill/>
          <a:ln cap="flat" cmpd="sng" w="15700">
            <a:solidFill>
              <a:srgbClr val="5E6DB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759" u="none" cap="none" strike="noStrike">
              <a:solidFill>
                <a:schemeClr val="dk1"/>
              </a:solidFill>
              <a:latin typeface="Calibri"/>
              <a:ea typeface="Calibri"/>
              <a:cs typeface="Calibri"/>
              <a:sym typeface="Calibri"/>
            </a:endParaRPr>
          </a:p>
        </p:txBody>
      </p:sp>
      <p:sp>
        <p:nvSpPr>
          <p:cNvPr id="305" name="Google Shape;305;p3"/>
          <p:cNvSpPr txBox="1"/>
          <p:nvPr/>
        </p:nvSpPr>
        <p:spPr>
          <a:xfrm>
            <a:off x="1004886" y="302000"/>
            <a:ext cx="707733" cy="70971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759" u="none" cap="none" strike="noStrike">
              <a:solidFill>
                <a:schemeClr val="dk1"/>
              </a:solidFill>
              <a:latin typeface="Calibri"/>
              <a:ea typeface="Calibri"/>
              <a:cs typeface="Calibri"/>
              <a:sym typeface="Calibri"/>
            </a:endParaRPr>
          </a:p>
        </p:txBody>
      </p:sp>
      <p:sp>
        <p:nvSpPr>
          <p:cNvPr id="306" name="Google Shape;306;p3"/>
          <p:cNvSpPr txBox="1"/>
          <p:nvPr/>
        </p:nvSpPr>
        <p:spPr>
          <a:xfrm>
            <a:off x="1822451" y="438516"/>
            <a:ext cx="1371274" cy="492049"/>
          </a:xfrm>
          <a:prstGeom prst="rect">
            <a:avLst/>
          </a:prstGeom>
          <a:noFill/>
          <a:ln>
            <a:noFill/>
          </a:ln>
        </p:spPr>
        <p:txBody>
          <a:bodyPr anchorCtr="0" anchor="t" bIns="0" lIns="0" spcFirstLastPara="1" rIns="0" wrap="square" tIns="17125">
            <a:noAutofit/>
          </a:bodyPr>
          <a:lstStyle/>
          <a:p>
            <a:pPr indent="0" lvl="0" marL="0" marR="0" rtl="0" algn="l">
              <a:lnSpc>
                <a:spcPct val="106250"/>
              </a:lnSpc>
              <a:spcBef>
                <a:spcPts val="0"/>
              </a:spcBef>
              <a:spcAft>
                <a:spcPts val="0"/>
              </a:spcAft>
              <a:buNone/>
            </a:pPr>
            <a:r>
              <a:rPr b="1" i="0" lang="en-IN" sz="1539" u="none" cap="none" strike="noStrike">
                <a:solidFill>
                  <a:srgbClr val="231F20"/>
                </a:solidFill>
                <a:latin typeface="Helvetica Neue"/>
                <a:ea typeface="Helvetica Neue"/>
                <a:cs typeface="Helvetica Neue"/>
                <a:sym typeface="Helvetica Neue"/>
              </a:rPr>
              <a:t>RV College of</a:t>
            </a:r>
            <a:endParaRPr b="0" i="0" sz="1319" u="none" cap="none" strike="noStrike">
              <a:solidFill>
                <a:srgbClr val="000000"/>
              </a:solidFill>
              <a:latin typeface="Arial"/>
              <a:ea typeface="Arial"/>
              <a:cs typeface="Arial"/>
              <a:sym typeface="Arial"/>
            </a:endParaRPr>
          </a:p>
          <a:p>
            <a:pPr indent="0" lvl="0" marL="0" marR="0" rtl="0" algn="l">
              <a:lnSpc>
                <a:spcPct val="106250"/>
              </a:lnSpc>
              <a:spcBef>
                <a:spcPts val="0"/>
              </a:spcBef>
              <a:spcAft>
                <a:spcPts val="0"/>
              </a:spcAft>
              <a:buNone/>
            </a:pPr>
            <a:r>
              <a:rPr b="1" i="0" lang="en-IN" sz="1539" u="none" cap="none" strike="noStrike">
                <a:solidFill>
                  <a:srgbClr val="231F20"/>
                </a:solidFill>
                <a:latin typeface="Helvetica Neue"/>
                <a:ea typeface="Helvetica Neue"/>
                <a:cs typeface="Helvetica Neue"/>
                <a:sym typeface="Helvetica Neue"/>
              </a:rPr>
              <a:t>Engineering </a:t>
            </a:r>
            <a:endParaRPr b="0" i="0" sz="1319" u="none" cap="none" strike="noStrike">
              <a:solidFill>
                <a:srgbClr val="000000"/>
              </a:solidFill>
              <a:latin typeface="Arial"/>
              <a:ea typeface="Arial"/>
              <a:cs typeface="Arial"/>
              <a:sym typeface="Arial"/>
            </a:endParaRPr>
          </a:p>
        </p:txBody>
      </p:sp>
      <p:sp>
        <p:nvSpPr>
          <p:cNvPr id="307" name="Google Shape;307;p3"/>
          <p:cNvSpPr txBox="1"/>
          <p:nvPr/>
        </p:nvSpPr>
        <p:spPr>
          <a:xfrm>
            <a:off x="15843252" y="408356"/>
            <a:ext cx="3679815" cy="461708"/>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None/>
            </a:pPr>
            <a:r>
              <a:rPr b="0" i="1" lang="en-IN" sz="3078" u="none" cap="none" strike="noStrike">
                <a:solidFill>
                  <a:srgbClr val="422C75"/>
                </a:solidFill>
                <a:latin typeface="Playfair Display"/>
                <a:ea typeface="Playfair Display"/>
                <a:cs typeface="Playfair Display"/>
                <a:sym typeface="Playfair Display"/>
              </a:rPr>
              <a:t>Go, change the world</a:t>
            </a:r>
            <a:endParaRPr b="0" i="0" sz="1319" u="none" cap="none" strike="noStrike">
              <a:solidFill>
                <a:srgbClr val="000000"/>
              </a:solidFill>
              <a:latin typeface="Arial"/>
              <a:ea typeface="Arial"/>
              <a:cs typeface="Arial"/>
              <a:sym typeface="Arial"/>
            </a:endParaRPr>
          </a:p>
        </p:txBody>
      </p:sp>
      <p:sp>
        <p:nvSpPr>
          <p:cNvPr id="308" name="Google Shape;308;p3"/>
          <p:cNvSpPr/>
          <p:nvPr/>
        </p:nvSpPr>
        <p:spPr>
          <a:xfrm>
            <a:off x="1098935" y="2915994"/>
            <a:ext cx="2818305" cy="1425291"/>
          </a:xfrm>
          <a:prstGeom prst="ellipse">
            <a:avLst/>
          </a:prstGeom>
          <a:solidFill>
            <a:schemeClr val="accent5"/>
          </a:solidFill>
          <a:ln cap="flat" cmpd="sng" w="38100">
            <a:solidFill>
              <a:schemeClr val="lt1"/>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100475" lIns="201000" spcFirstLastPara="1" rIns="201000" wrap="square" tIns="100475">
            <a:noAutofit/>
          </a:bodyPr>
          <a:lstStyle/>
          <a:p>
            <a:pPr indent="0" lvl="0" marL="0" marR="0" rtl="0" algn="ctr">
              <a:lnSpc>
                <a:spcPct val="100000"/>
              </a:lnSpc>
              <a:spcBef>
                <a:spcPts val="0"/>
              </a:spcBef>
              <a:spcAft>
                <a:spcPts val="0"/>
              </a:spcAft>
              <a:buNone/>
            </a:pPr>
            <a:r>
              <a:rPr b="0" i="0" lang="en-IN" sz="3078" u="none" cap="none" strike="noStrike">
                <a:solidFill>
                  <a:schemeClr val="lt1"/>
                </a:solidFill>
                <a:latin typeface="Arial"/>
                <a:ea typeface="Arial"/>
                <a:cs typeface="Arial"/>
                <a:sym typeface="Arial"/>
              </a:rPr>
              <a:t>Input </a:t>
            </a:r>
            <a:endParaRPr b="0" i="0" sz="3078"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rPr b="0" i="0" lang="en-IN" sz="3078" u="none" cap="none" strike="noStrike">
                <a:solidFill>
                  <a:schemeClr val="lt1"/>
                </a:solidFill>
                <a:latin typeface="Arial"/>
                <a:ea typeface="Arial"/>
                <a:cs typeface="Arial"/>
                <a:sym typeface="Arial"/>
              </a:rPr>
              <a:t>Midi file</a:t>
            </a:r>
            <a:endParaRPr b="0" i="0" sz="3078" u="none" cap="none" strike="noStrike">
              <a:solidFill>
                <a:schemeClr val="lt1"/>
              </a:solidFill>
              <a:latin typeface="Arial"/>
              <a:ea typeface="Arial"/>
              <a:cs typeface="Arial"/>
              <a:sym typeface="Arial"/>
            </a:endParaRPr>
          </a:p>
        </p:txBody>
      </p:sp>
      <p:sp>
        <p:nvSpPr>
          <p:cNvPr id="309" name="Google Shape;309;p3"/>
          <p:cNvSpPr/>
          <p:nvPr/>
        </p:nvSpPr>
        <p:spPr>
          <a:xfrm>
            <a:off x="4845992" y="2915994"/>
            <a:ext cx="3585732" cy="1425291"/>
          </a:xfrm>
          <a:prstGeom prst="roundRect">
            <a:avLst>
              <a:gd fmla="val 16667" name="adj"/>
            </a:avLst>
          </a:prstGeom>
          <a:gradFill>
            <a:gsLst>
              <a:gs pos="0">
                <a:srgbClr val="FFFF7D"/>
              </a:gs>
              <a:gs pos="35000">
                <a:srgbClr val="FFFFA3"/>
              </a:gs>
              <a:gs pos="100000">
                <a:srgbClr val="FFFFD8"/>
              </a:gs>
            </a:gsLst>
            <a:lin ang="16200000" scaled="0"/>
          </a:gradFill>
          <a:ln cap="flat" cmpd="sng" w="9525">
            <a:solidFill>
              <a:srgbClr val="EBFD3A"/>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100475" lIns="201000" spcFirstLastPara="1" rIns="201000" wrap="square" tIns="100475">
            <a:noAutofit/>
          </a:bodyPr>
          <a:lstStyle/>
          <a:p>
            <a:pPr indent="0" lvl="0" marL="0" marR="0" rtl="0" algn="ctr">
              <a:lnSpc>
                <a:spcPct val="100000"/>
              </a:lnSpc>
              <a:spcBef>
                <a:spcPts val="0"/>
              </a:spcBef>
              <a:spcAft>
                <a:spcPts val="0"/>
              </a:spcAft>
              <a:buNone/>
            </a:pPr>
            <a:r>
              <a:rPr b="0" i="0" lang="en-IN" sz="3078" u="none" cap="none" strike="noStrike">
                <a:solidFill>
                  <a:schemeClr val="dk1"/>
                </a:solidFill>
                <a:latin typeface="Arial"/>
                <a:ea typeface="Arial"/>
                <a:cs typeface="Arial"/>
                <a:sym typeface="Arial"/>
              </a:rPr>
              <a:t>Preprocessing</a:t>
            </a:r>
            <a:endParaRPr b="0" i="0" sz="3078" u="none" cap="none" strike="noStrike">
              <a:solidFill>
                <a:schemeClr val="dk1"/>
              </a:solidFill>
              <a:latin typeface="Arial"/>
              <a:ea typeface="Arial"/>
              <a:cs typeface="Arial"/>
              <a:sym typeface="Arial"/>
            </a:endParaRPr>
          </a:p>
        </p:txBody>
      </p:sp>
      <p:sp>
        <p:nvSpPr>
          <p:cNvPr id="310" name="Google Shape;310;p3"/>
          <p:cNvSpPr/>
          <p:nvPr/>
        </p:nvSpPr>
        <p:spPr>
          <a:xfrm>
            <a:off x="9580665" y="2915994"/>
            <a:ext cx="2818305" cy="1425291"/>
          </a:xfrm>
          <a:prstGeom prst="ellipse">
            <a:avLst/>
          </a:prstGeom>
          <a:solidFill>
            <a:schemeClr val="accent5"/>
          </a:solidFill>
          <a:ln cap="flat" cmpd="sng" w="38100">
            <a:solidFill>
              <a:schemeClr val="lt1"/>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100475" lIns="201000" spcFirstLastPara="1" rIns="201000" wrap="square" tIns="100475">
            <a:noAutofit/>
          </a:bodyPr>
          <a:lstStyle/>
          <a:p>
            <a:pPr indent="0" lvl="0" marL="0" marR="0" rtl="0" algn="ctr">
              <a:lnSpc>
                <a:spcPct val="100000"/>
              </a:lnSpc>
              <a:spcBef>
                <a:spcPts val="0"/>
              </a:spcBef>
              <a:spcAft>
                <a:spcPts val="0"/>
              </a:spcAft>
              <a:buNone/>
            </a:pPr>
            <a:r>
              <a:rPr b="0" i="0" lang="en-IN" sz="3078" u="none" cap="none" strike="noStrike">
                <a:solidFill>
                  <a:schemeClr val="lt1"/>
                </a:solidFill>
                <a:latin typeface="Arial"/>
                <a:ea typeface="Arial"/>
                <a:cs typeface="Arial"/>
                <a:sym typeface="Arial"/>
              </a:rPr>
              <a:t>88x88 matrix</a:t>
            </a:r>
            <a:endParaRPr b="0" i="0" sz="3078" u="none" cap="none" strike="noStrike">
              <a:solidFill>
                <a:schemeClr val="lt1"/>
              </a:solidFill>
              <a:latin typeface="Arial"/>
              <a:ea typeface="Arial"/>
              <a:cs typeface="Arial"/>
              <a:sym typeface="Arial"/>
            </a:endParaRPr>
          </a:p>
        </p:txBody>
      </p:sp>
      <p:sp>
        <p:nvSpPr>
          <p:cNvPr id="311" name="Google Shape;311;p3"/>
          <p:cNvSpPr/>
          <p:nvPr/>
        </p:nvSpPr>
        <p:spPr>
          <a:xfrm>
            <a:off x="14042936" y="3197977"/>
            <a:ext cx="3585732" cy="1425291"/>
          </a:xfrm>
          <a:prstGeom prst="roundRect">
            <a:avLst>
              <a:gd fmla="val 16667" name="adj"/>
            </a:avLst>
          </a:prstGeom>
          <a:gradFill>
            <a:gsLst>
              <a:gs pos="0">
                <a:srgbClr val="FFFF7D"/>
              </a:gs>
              <a:gs pos="35000">
                <a:srgbClr val="FFFFA3"/>
              </a:gs>
              <a:gs pos="100000">
                <a:srgbClr val="FFFFD8"/>
              </a:gs>
            </a:gsLst>
            <a:lin ang="16200000" scaled="0"/>
          </a:gradFill>
          <a:ln cap="flat" cmpd="sng" w="9525">
            <a:solidFill>
              <a:srgbClr val="EBFD3A"/>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100475" lIns="201000" spcFirstLastPara="1" rIns="201000" wrap="square" tIns="100475">
            <a:noAutofit/>
          </a:bodyPr>
          <a:lstStyle/>
          <a:p>
            <a:pPr indent="0" lvl="0" marL="0" marR="0" rtl="0" algn="ctr">
              <a:lnSpc>
                <a:spcPct val="100000"/>
              </a:lnSpc>
              <a:spcBef>
                <a:spcPts val="0"/>
              </a:spcBef>
              <a:spcAft>
                <a:spcPts val="0"/>
              </a:spcAft>
              <a:buNone/>
            </a:pPr>
            <a:r>
              <a:rPr b="0" i="0" lang="en-IN" sz="3078" u="none" cap="none" strike="noStrike">
                <a:solidFill>
                  <a:schemeClr val="dk1"/>
                </a:solidFill>
                <a:latin typeface="Arial"/>
                <a:ea typeface="Arial"/>
                <a:cs typeface="Arial"/>
                <a:sym typeface="Arial"/>
              </a:rPr>
              <a:t>Encoder</a:t>
            </a:r>
            <a:endParaRPr b="0" i="0" sz="3078" u="none" cap="none" strike="noStrike">
              <a:solidFill>
                <a:schemeClr val="dk1"/>
              </a:solidFill>
              <a:latin typeface="Arial"/>
              <a:ea typeface="Arial"/>
              <a:cs typeface="Arial"/>
              <a:sym typeface="Arial"/>
            </a:endParaRPr>
          </a:p>
        </p:txBody>
      </p:sp>
      <p:sp>
        <p:nvSpPr>
          <p:cNvPr id="312" name="Google Shape;312;p3"/>
          <p:cNvSpPr/>
          <p:nvPr/>
        </p:nvSpPr>
        <p:spPr>
          <a:xfrm>
            <a:off x="14050384" y="5948479"/>
            <a:ext cx="3585732" cy="1425291"/>
          </a:xfrm>
          <a:prstGeom prst="roundRect">
            <a:avLst>
              <a:gd fmla="val 16667" name="adj"/>
            </a:avLst>
          </a:prstGeom>
          <a:gradFill>
            <a:gsLst>
              <a:gs pos="0">
                <a:srgbClr val="FFFF7D"/>
              </a:gs>
              <a:gs pos="35000">
                <a:srgbClr val="FFFFA3"/>
              </a:gs>
              <a:gs pos="100000">
                <a:srgbClr val="FFFFD8"/>
              </a:gs>
            </a:gsLst>
            <a:lin ang="16200000" scaled="0"/>
          </a:gradFill>
          <a:ln cap="flat" cmpd="sng" w="9525">
            <a:solidFill>
              <a:srgbClr val="EBFD3A"/>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100475" lIns="201000" spcFirstLastPara="1" rIns="201000" wrap="square" tIns="100475">
            <a:noAutofit/>
          </a:bodyPr>
          <a:lstStyle/>
          <a:p>
            <a:pPr indent="0" lvl="0" marL="0" marR="0" rtl="0" algn="ctr">
              <a:lnSpc>
                <a:spcPct val="100000"/>
              </a:lnSpc>
              <a:spcBef>
                <a:spcPts val="0"/>
              </a:spcBef>
              <a:spcAft>
                <a:spcPts val="0"/>
              </a:spcAft>
              <a:buNone/>
            </a:pPr>
            <a:r>
              <a:rPr b="0" i="0" lang="en-IN" sz="3078" u="none" cap="none" strike="noStrike">
                <a:solidFill>
                  <a:schemeClr val="dk1"/>
                </a:solidFill>
                <a:latin typeface="Arial"/>
                <a:ea typeface="Arial"/>
                <a:cs typeface="Arial"/>
                <a:sym typeface="Arial"/>
              </a:rPr>
              <a:t>Decoder </a:t>
            </a:r>
            <a:endParaRPr b="0" i="0" sz="3078" u="none" cap="none" strike="noStrike">
              <a:solidFill>
                <a:schemeClr val="dk1"/>
              </a:solidFill>
              <a:latin typeface="Arial"/>
              <a:ea typeface="Arial"/>
              <a:cs typeface="Arial"/>
              <a:sym typeface="Arial"/>
            </a:endParaRPr>
          </a:p>
        </p:txBody>
      </p:sp>
      <p:sp>
        <p:nvSpPr>
          <p:cNvPr id="313" name="Google Shape;313;p3"/>
          <p:cNvSpPr/>
          <p:nvPr/>
        </p:nvSpPr>
        <p:spPr>
          <a:xfrm>
            <a:off x="8238341" y="5948479"/>
            <a:ext cx="3585732" cy="1425291"/>
          </a:xfrm>
          <a:prstGeom prst="roundRect">
            <a:avLst>
              <a:gd fmla="val 16667" name="adj"/>
            </a:avLst>
          </a:prstGeom>
          <a:gradFill>
            <a:gsLst>
              <a:gs pos="0">
                <a:srgbClr val="FFFF7D"/>
              </a:gs>
              <a:gs pos="35000">
                <a:srgbClr val="FFFFA3"/>
              </a:gs>
              <a:gs pos="100000">
                <a:srgbClr val="FFFFD8"/>
              </a:gs>
            </a:gsLst>
            <a:lin ang="16200000" scaled="0"/>
          </a:gradFill>
          <a:ln cap="flat" cmpd="sng" w="9525">
            <a:solidFill>
              <a:srgbClr val="EBFD3A"/>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100475" lIns="201000" spcFirstLastPara="1" rIns="201000" wrap="square" tIns="100475">
            <a:noAutofit/>
          </a:bodyPr>
          <a:lstStyle/>
          <a:p>
            <a:pPr indent="0" lvl="0" marL="0" marR="0" rtl="0" algn="ctr">
              <a:lnSpc>
                <a:spcPct val="100000"/>
              </a:lnSpc>
              <a:spcBef>
                <a:spcPts val="0"/>
              </a:spcBef>
              <a:spcAft>
                <a:spcPts val="0"/>
              </a:spcAft>
              <a:buNone/>
            </a:pPr>
            <a:r>
              <a:rPr b="0" i="0" lang="en-IN" sz="3078" u="none" cap="none" strike="noStrike">
                <a:solidFill>
                  <a:schemeClr val="dk1"/>
                </a:solidFill>
                <a:latin typeface="Arial"/>
                <a:ea typeface="Arial"/>
                <a:cs typeface="Arial"/>
                <a:sym typeface="Arial"/>
              </a:rPr>
              <a:t>Discriminator</a:t>
            </a:r>
            <a:endParaRPr b="0" i="0" sz="3078" u="none" cap="none" strike="noStrike">
              <a:solidFill>
                <a:schemeClr val="dk1"/>
              </a:solidFill>
              <a:latin typeface="Arial"/>
              <a:ea typeface="Arial"/>
              <a:cs typeface="Arial"/>
              <a:sym typeface="Arial"/>
            </a:endParaRPr>
          </a:p>
        </p:txBody>
      </p:sp>
      <p:sp>
        <p:nvSpPr>
          <p:cNvPr id="314" name="Google Shape;314;p3"/>
          <p:cNvSpPr/>
          <p:nvPr/>
        </p:nvSpPr>
        <p:spPr>
          <a:xfrm>
            <a:off x="3193726" y="5948479"/>
            <a:ext cx="2818305" cy="1425291"/>
          </a:xfrm>
          <a:prstGeom prst="ellipse">
            <a:avLst/>
          </a:prstGeom>
          <a:solidFill>
            <a:schemeClr val="accent5"/>
          </a:solidFill>
          <a:ln cap="flat" cmpd="sng" w="38100">
            <a:solidFill>
              <a:schemeClr val="lt1"/>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100475" lIns="201000" spcFirstLastPara="1" rIns="201000" wrap="square" tIns="100475">
            <a:noAutofit/>
          </a:bodyPr>
          <a:lstStyle/>
          <a:p>
            <a:pPr indent="0" lvl="0" marL="0" marR="0" rtl="0" algn="ctr">
              <a:lnSpc>
                <a:spcPct val="100000"/>
              </a:lnSpc>
              <a:spcBef>
                <a:spcPts val="0"/>
              </a:spcBef>
              <a:spcAft>
                <a:spcPts val="0"/>
              </a:spcAft>
              <a:buNone/>
            </a:pPr>
            <a:r>
              <a:rPr b="0" i="0" lang="en-IN" sz="3078" u="none" cap="none" strike="noStrike">
                <a:solidFill>
                  <a:schemeClr val="lt1"/>
                </a:solidFill>
                <a:latin typeface="Arial"/>
                <a:ea typeface="Arial"/>
                <a:cs typeface="Arial"/>
                <a:sym typeface="Arial"/>
              </a:rPr>
              <a:t>88x88 matrix</a:t>
            </a:r>
            <a:endParaRPr b="0" i="0" sz="3078" u="none" cap="none" strike="noStrike">
              <a:solidFill>
                <a:schemeClr val="lt1"/>
              </a:solidFill>
              <a:latin typeface="Arial"/>
              <a:ea typeface="Arial"/>
              <a:cs typeface="Arial"/>
              <a:sym typeface="Arial"/>
            </a:endParaRPr>
          </a:p>
        </p:txBody>
      </p:sp>
      <p:sp>
        <p:nvSpPr>
          <p:cNvPr id="315" name="Google Shape;315;p3"/>
          <p:cNvSpPr/>
          <p:nvPr/>
        </p:nvSpPr>
        <p:spPr>
          <a:xfrm>
            <a:off x="3193725" y="8673402"/>
            <a:ext cx="3585732" cy="1425291"/>
          </a:xfrm>
          <a:prstGeom prst="roundRect">
            <a:avLst>
              <a:gd fmla="val 16667" name="adj"/>
            </a:avLst>
          </a:prstGeom>
          <a:gradFill>
            <a:gsLst>
              <a:gs pos="0">
                <a:srgbClr val="FFFF7D"/>
              </a:gs>
              <a:gs pos="35000">
                <a:srgbClr val="FFFFA3"/>
              </a:gs>
              <a:gs pos="100000">
                <a:srgbClr val="FFFFD8"/>
              </a:gs>
            </a:gsLst>
            <a:lin ang="16200000" scaled="0"/>
          </a:gradFill>
          <a:ln cap="flat" cmpd="sng" w="9525">
            <a:solidFill>
              <a:srgbClr val="EBFD3A"/>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100475" lIns="201000" spcFirstLastPara="1" rIns="201000" wrap="square" tIns="100475">
            <a:noAutofit/>
          </a:bodyPr>
          <a:lstStyle/>
          <a:p>
            <a:pPr indent="0" lvl="0" marL="0" marR="0" rtl="0" algn="ctr">
              <a:lnSpc>
                <a:spcPct val="100000"/>
              </a:lnSpc>
              <a:spcBef>
                <a:spcPts val="0"/>
              </a:spcBef>
              <a:spcAft>
                <a:spcPts val="0"/>
              </a:spcAft>
              <a:buNone/>
            </a:pPr>
            <a:r>
              <a:rPr b="0" i="0" lang="en-IN" sz="3078" u="none" cap="none" strike="noStrike">
                <a:solidFill>
                  <a:schemeClr val="dk1"/>
                </a:solidFill>
                <a:latin typeface="Arial"/>
                <a:ea typeface="Arial"/>
                <a:cs typeface="Arial"/>
                <a:sym typeface="Arial"/>
              </a:rPr>
              <a:t>Post processing</a:t>
            </a:r>
            <a:endParaRPr b="0" i="0" sz="3078" u="none" cap="none" strike="noStrike">
              <a:solidFill>
                <a:schemeClr val="dk1"/>
              </a:solidFill>
              <a:latin typeface="Arial"/>
              <a:ea typeface="Arial"/>
              <a:cs typeface="Arial"/>
              <a:sym typeface="Arial"/>
            </a:endParaRPr>
          </a:p>
        </p:txBody>
      </p:sp>
      <p:sp>
        <p:nvSpPr>
          <p:cNvPr id="316" name="Google Shape;316;p3"/>
          <p:cNvSpPr/>
          <p:nvPr/>
        </p:nvSpPr>
        <p:spPr>
          <a:xfrm>
            <a:off x="8283106" y="8684631"/>
            <a:ext cx="2818305" cy="1425291"/>
          </a:xfrm>
          <a:prstGeom prst="ellipse">
            <a:avLst/>
          </a:prstGeom>
          <a:solidFill>
            <a:schemeClr val="accent5"/>
          </a:solidFill>
          <a:ln cap="flat" cmpd="sng" w="38100">
            <a:solidFill>
              <a:schemeClr val="lt1"/>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100475" lIns="201000" spcFirstLastPara="1" rIns="201000" wrap="square" tIns="100475">
            <a:noAutofit/>
          </a:bodyPr>
          <a:lstStyle/>
          <a:p>
            <a:pPr indent="0" lvl="0" marL="0" marR="0" rtl="0" algn="ctr">
              <a:lnSpc>
                <a:spcPct val="100000"/>
              </a:lnSpc>
              <a:spcBef>
                <a:spcPts val="0"/>
              </a:spcBef>
              <a:spcAft>
                <a:spcPts val="0"/>
              </a:spcAft>
              <a:buNone/>
            </a:pPr>
            <a:r>
              <a:rPr b="0" i="0" lang="en-IN" sz="3078" u="none" cap="none" strike="noStrike">
                <a:solidFill>
                  <a:schemeClr val="lt1"/>
                </a:solidFill>
                <a:latin typeface="Arial"/>
                <a:ea typeface="Arial"/>
                <a:cs typeface="Arial"/>
                <a:sym typeface="Arial"/>
              </a:rPr>
              <a:t>Output  </a:t>
            </a:r>
            <a:endParaRPr b="0" i="0" sz="3078"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rPr b="0" i="0" lang="en-IN" sz="3078" u="none" cap="none" strike="noStrike">
                <a:solidFill>
                  <a:schemeClr val="lt1"/>
                </a:solidFill>
                <a:latin typeface="Arial"/>
                <a:ea typeface="Arial"/>
                <a:cs typeface="Arial"/>
                <a:sym typeface="Arial"/>
              </a:rPr>
              <a:t>Midi file</a:t>
            </a:r>
            <a:endParaRPr b="0" i="0" sz="3078" u="none" cap="none" strike="noStrike">
              <a:solidFill>
                <a:schemeClr val="lt1"/>
              </a:solidFill>
              <a:latin typeface="Arial"/>
              <a:ea typeface="Arial"/>
              <a:cs typeface="Arial"/>
              <a:sym typeface="Arial"/>
            </a:endParaRPr>
          </a:p>
        </p:txBody>
      </p:sp>
      <p:sp>
        <p:nvSpPr>
          <p:cNvPr id="317" name="Google Shape;317;p3"/>
          <p:cNvSpPr/>
          <p:nvPr/>
        </p:nvSpPr>
        <p:spPr>
          <a:xfrm>
            <a:off x="13337720" y="2385884"/>
            <a:ext cx="4906001" cy="6181261"/>
          </a:xfrm>
          <a:prstGeom prst="rect">
            <a:avLst/>
          </a:prstGeom>
          <a:noFill/>
          <a:ln cap="flat" cmpd="sng" w="25400">
            <a:solidFill>
              <a:srgbClr val="00B050"/>
            </a:solidFill>
            <a:prstDash val="solid"/>
            <a:round/>
            <a:headEnd len="sm" w="sm" type="none"/>
            <a:tailEnd len="sm" w="sm" type="none"/>
          </a:ln>
        </p:spPr>
        <p:txBody>
          <a:bodyPr anchorCtr="0" anchor="ctr" bIns="100475" lIns="201000" spcFirstLastPara="1" rIns="201000" wrap="square" tIns="100475">
            <a:noAutofit/>
          </a:bodyPr>
          <a:lstStyle/>
          <a:p>
            <a:pPr indent="0" lvl="0" marL="0" marR="0" rtl="0" algn="ctr">
              <a:lnSpc>
                <a:spcPct val="100000"/>
              </a:lnSpc>
              <a:spcBef>
                <a:spcPts val="0"/>
              </a:spcBef>
              <a:spcAft>
                <a:spcPts val="0"/>
              </a:spcAft>
              <a:buNone/>
            </a:pPr>
            <a:r>
              <a:t/>
            </a:r>
            <a:endParaRPr b="0" i="0" sz="3078" u="none" cap="none" strike="noStrike">
              <a:solidFill>
                <a:schemeClr val="lt1"/>
              </a:solidFill>
              <a:latin typeface="Arial"/>
              <a:ea typeface="Arial"/>
              <a:cs typeface="Arial"/>
              <a:sym typeface="Arial"/>
            </a:endParaRPr>
          </a:p>
        </p:txBody>
      </p:sp>
      <p:sp>
        <p:nvSpPr>
          <p:cNvPr id="318" name="Google Shape;318;p3"/>
          <p:cNvSpPr/>
          <p:nvPr/>
        </p:nvSpPr>
        <p:spPr>
          <a:xfrm>
            <a:off x="7501531" y="5476514"/>
            <a:ext cx="10427126" cy="2910594"/>
          </a:xfrm>
          <a:prstGeom prst="rect">
            <a:avLst/>
          </a:prstGeom>
          <a:noFill/>
          <a:ln cap="flat" cmpd="sng" w="25400">
            <a:solidFill>
              <a:srgbClr val="0070C0"/>
            </a:solidFill>
            <a:prstDash val="solid"/>
            <a:round/>
            <a:headEnd len="sm" w="sm" type="none"/>
            <a:tailEnd len="sm" w="sm" type="none"/>
          </a:ln>
        </p:spPr>
        <p:txBody>
          <a:bodyPr anchorCtr="0" anchor="ctr" bIns="100475" lIns="201000" spcFirstLastPara="1" rIns="201000" wrap="square" tIns="100475">
            <a:noAutofit/>
          </a:bodyPr>
          <a:lstStyle/>
          <a:p>
            <a:pPr indent="0" lvl="0" marL="0" marR="0" rtl="0" algn="ctr">
              <a:lnSpc>
                <a:spcPct val="100000"/>
              </a:lnSpc>
              <a:spcBef>
                <a:spcPts val="0"/>
              </a:spcBef>
              <a:spcAft>
                <a:spcPts val="0"/>
              </a:spcAft>
              <a:buNone/>
            </a:pPr>
            <a:r>
              <a:t/>
            </a:r>
            <a:endParaRPr b="0" i="0" sz="3078" u="none" cap="none" strike="noStrike">
              <a:solidFill>
                <a:schemeClr val="lt1"/>
              </a:solidFill>
              <a:latin typeface="Arial"/>
              <a:ea typeface="Arial"/>
              <a:cs typeface="Arial"/>
              <a:sym typeface="Arial"/>
            </a:endParaRPr>
          </a:p>
        </p:txBody>
      </p:sp>
      <p:sp>
        <p:nvSpPr>
          <p:cNvPr id="319" name="Google Shape;319;p3"/>
          <p:cNvSpPr txBox="1"/>
          <p:nvPr/>
        </p:nvSpPr>
        <p:spPr>
          <a:xfrm>
            <a:off x="13547908" y="2565921"/>
            <a:ext cx="4575789" cy="575006"/>
          </a:xfrm>
          <a:prstGeom prst="rect">
            <a:avLst/>
          </a:prstGeom>
          <a:noFill/>
          <a:ln>
            <a:noFill/>
          </a:ln>
        </p:spPr>
        <p:txBody>
          <a:bodyPr anchorCtr="0" anchor="t" bIns="100475" lIns="201000" spcFirstLastPara="1" rIns="201000" wrap="square" tIns="100475">
            <a:spAutoFit/>
          </a:bodyPr>
          <a:lstStyle/>
          <a:p>
            <a:pPr indent="0" lvl="0" marL="0" marR="0" rtl="0" algn="l">
              <a:lnSpc>
                <a:spcPct val="100000"/>
              </a:lnSpc>
              <a:spcBef>
                <a:spcPts val="0"/>
              </a:spcBef>
              <a:spcAft>
                <a:spcPts val="0"/>
              </a:spcAft>
              <a:buNone/>
            </a:pPr>
            <a:r>
              <a:rPr b="0" i="0" lang="en-IN" sz="2418" u="none" cap="none" strike="noStrike">
                <a:solidFill>
                  <a:srgbClr val="000000"/>
                </a:solidFill>
                <a:latin typeface="Arial"/>
                <a:ea typeface="Arial"/>
                <a:cs typeface="Arial"/>
                <a:sym typeface="Arial"/>
              </a:rPr>
              <a:t>Variational autoencoder (VAE)</a:t>
            </a:r>
            <a:endParaRPr b="0" i="0" sz="2418" u="none" cap="none" strike="noStrike">
              <a:solidFill>
                <a:srgbClr val="000000"/>
              </a:solidFill>
              <a:latin typeface="Arial"/>
              <a:ea typeface="Arial"/>
              <a:cs typeface="Arial"/>
              <a:sym typeface="Arial"/>
            </a:endParaRPr>
          </a:p>
        </p:txBody>
      </p:sp>
      <p:sp>
        <p:nvSpPr>
          <p:cNvPr id="320" name="Google Shape;320;p3"/>
          <p:cNvSpPr txBox="1"/>
          <p:nvPr/>
        </p:nvSpPr>
        <p:spPr>
          <a:xfrm>
            <a:off x="7501529" y="7711304"/>
            <a:ext cx="5836191" cy="575006"/>
          </a:xfrm>
          <a:prstGeom prst="rect">
            <a:avLst/>
          </a:prstGeom>
          <a:noFill/>
          <a:ln>
            <a:noFill/>
          </a:ln>
        </p:spPr>
        <p:txBody>
          <a:bodyPr anchorCtr="0" anchor="t" bIns="100475" lIns="201000" spcFirstLastPara="1" rIns="201000" wrap="square" tIns="100475">
            <a:spAutoFit/>
          </a:bodyPr>
          <a:lstStyle/>
          <a:p>
            <a:pPr indent="0" lvl="0" marL="0" marR="0" rtl="0" algn="l">
              <a:lnSpc>
                <a:spcPct val="100000"/>
              </a:lnSpc>
              <a:spcBef>
                <a:spcPts val="0"/>
              </a:spcBef>
              <a:spcAft>
                <a:spcPts val="0"/>
              </a:spcAft>
              <a:buNone/>
            </a:pPr>
            <a:r>
              <a:rPr b="0" i="0" lang="en-IN" sz="2418" u="none" cap="none" strike="noStrike">
                <a:solidFill>
                  <a:srgbClr val="000000"/>
                </a:solidFill>
                <a:latin typeface="Arial"/>
                <a:ea typeface="Arial"/>
                <a:cs typeface="Arial"/>
                <a:sym typeface="Arial"/>
              </a:rPr>
              <a:t>Generative adversarial network(GAN)</a:t>
            </a:r>
            <a:endParaRPr b="0" i="0" sz="2418" u="none" cap="none" strike="noStrike">
              <a:solidFill>
                <a:srgbClr val="000000"/>
              </a:solidFill>
              <a:latin typeface="Arial"/>
              <a:ea typeface="Arial"/>
              <a:cs typeface="Arial"/>
              <a:sym typeface="Arial"/>
            </a:endParaRPr>
          </a:p>
        </p:txBody>
      </p:sp>
      <p:sp>
        <p:nvSpPr>
          <p:cNvPr id="321" name="Google Shape;321;p3"/>
          <p:cNvSpPr/>
          <p:nvPr/>
        </p:nvSpPr>
        <p:spPr>
          <a:xfrm>
            <a:off x="3917240" y="3408948"/>
            <a:ext cx="928753" cy="339690"/>
          </a:xfrm>
          <a:prstGeom prst="rightArrow">
            <a:avLst>
              <a:gd fmla="val 50000" name="adj1"/>
              <a:gd fmla="val 50000" name="adj2"/>
            </a:avLst>
          </a:prstGeom>
          <a:gradFill>
            <a:gsLst>
              <a:gs pos="0">
                <a:schemeClr val="accent2"/>
              </a:gs>
              <a:gs pos="100000">
                <a:srgbClr val="BBBBBB"/>
              </a:gs>
            </a:gsLst>
            <a:lin ang="16200000" scaled="0"/>
          </a:gradFill>
          <a:ln cap="flat" cmpd="sng" w="9525">
            <a:solidFill>
              <a:srgbClr val="202020"/>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100475" lIns="201000" spcFirstLastPara="1" rIns="201000" wrap="square" tIns="100475">
            <a:noAutofit/>
          </a:bodyPr>
          <a:lstStyle/>
          <a:p>
            <a:pPr indent="0" lvl="0" marL="0" marR="0" rtl="0" algn="ctr">
              <a:lnSpc>
                <a:spcPct val="100000"/>
              </a:lnSpc>
              <a:spcBef>
                <a:spcPts val="0"/>
              </a:spcBef>
              <a:spcAft>
                <a:spcPts val="0"/>
              </a:spcAft>
              <a:buNone/>
            </a:pPr>
            <a:r>
              <a:t/>
            </a:r>
            <a:endParaRPr b="0" i="0" sz="3078" u="none" cap="none" strike="noStrike">
              <a:solidFill>
                <a:schemeClr val="lt1"/>
              </a:solidFill>
              <a:latin typeface="Arial"/>
              <a:ea typeface="Arial"/>
              <a:cs typeface="Arial"/>
              <a:sym typeface="Arial"/>
            </a:endParaRPr>
          </a:p>
        </p:txBody>
      </p:sp>
      <p:sp>
        <p:nvSpPr>
          <p:cNvPr id="322" name="Google Shape;322;p3"/>
          <p:cNvSpPr/>
          <p:nvPr/>
        </p:nvSpPr>
        <p:spPr>
          <a:xfrm>
            <a:off x="8431725" y="3426099"/>
            <a:ext cx="1148939" cy="305062"/>
          </a:xfrm>
          <a:prstGeom prst="rightArrow">
            <a:avLst>
              <a:gd fmla="val 50000" name="adj1"/>
              <a:gd fmla="val 50000" name="adj2"/>
            </a:avLst>
          </a:prstGeom>
          <a:gradFill>
            <a:gsLst>
              <a:gs pos="0">
                <a:schemeClr val="accent2"/>
              </a:gs>
              <a:gs pos="100000">
                <a:srgbClr val="BBBBBB"/>
              </a:gs>
            </a:gsLst>
            <a:lin ang="16200000" scaled="0"/>
          </a:gradFill>
          <a:ln cap="flat" cmpd="sng" w="9525">
            <a:solidFill>
              <a:srgbClr val="202020"/>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100475" lIns="201000" spcFirstLastPara="1" rIns="201000" wrap="square" tIns="100475">
            <a:noAutofit/>
          </a:bodyPr>
          <a:lstStyle/>
          <a:p>
            <a:pPr indent="0" lvl="0" marL="0" marR="0" rtl="0" algn="ctr">
              <a:lnSpc>
                <a:spcPct val="100000"/>
              </a:lnSpc>
              <a:spcBef>
                <a:spcPts val="0"/>
              </a:spcBef>
              <a:spcAft>
                <a:spcPts val="0"/>
              </a:spcAft>
              <a:buNone/>
            </a:pPr>
            <a:r>
              <a:t/>
            </a:r>
            <a:endParaRPr b="0" i="0" sz="3078" u="none" cap="none" strike="noStrike">
              <a:solidFill>
                <a:schemeClr val="lt1"/>
              </a:solidFill>
              <a:latin typeface="Arial"/>
              <a:ea typeface="Arial"/>
              <a:cs typeface="Arial"/>
              <a:sym typeface="Arial"/>
            </a:endParaRPr>
          </a:p>
        </p:txBody>
      </p:sp>
      <p:sp>
        <p:nvSpPr>
          <p:cNvPr id="323" name="Google Shape;323;p3"/>
          <p:cNvSpPr/>
          <p:nvPr/>
        </p:nvSpPr>
        <p:spPr>
          <a:xfrm>
            <a:off x="12438974" y="3408949"/>
            <a:ext cx="1503648" cy="442204"/>
          </a:xfrm>
          <a:prstGeom prst="rightArrow">
            <a:avLst>
              <a:gd fmla="val 50000" name="adj1"/>
              <a:gd fmla="val 50000" name="adj2"/>
            </a:avLst>
          </a:prstGeom>
          <a:gradFill>
            <a:gsLst>
              <a:gs pos="0">
                <a:schemeClr val="accent2"/>
              </a:gs>
              <a:gs pos="100000">
                <a:srgbClr val="BBBBBB"/>
              </a:gs>
            </a:gsLst>
            <a:lin ang="16200000" scaled="0"/>
          </a:gradFill>
          <a:ln cap="flat" cmpd="sng" w="9525">
            <a:solidFill>
              <a:srgbClr val="202020"/>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100475" lIns="201000" spcFirstLastPara="1" rIns="201000" wrap="square" tIns="100475">
            <a:noAutofit/>
          </a:bodyPr>
          <a:lstStyle/>
          <a:p>
            <a:pPr indent="0" lvl="0" marL="0" marR="0" rtl="0" algn="ctr">
              <a:lnSpc>
                <a:spcPct val="100000"/>
              </a:lnSpc>
              <a:spcBef>
                <a:spcPts val="0"/>
              </a:spcBef>
              <a:spcAft>
                <a:spcPts val="0"/>
              </a:spcAft>
              <a:buNone/>
            </a:pPr>
            <a:r>
              <a:t/>
            </a:r>
            <a:endParaRPr b="0" i="0" sz="3078" u="none" cap="none" strike="noStrike">
              <a:solidFill>
                <a:schemeClr val="lt1"/>
              </a:solidFill>
              <a:latin typeface="Arial"/>
              <a:ea typeface="Arial"/>
              <a:cs typeface="Arial"/>
              <a:sym typeface="Arial"/>
            </a:endParaRPr>
          </a:p>
        </p:txBody>
      </p:sp>
      <p:sp>
        <p:nvSpPr>
          <p:cNvPr id="324" name="Google Shape;324;p3"/>
          <p:cNvSpPr/>
          <p:nvPr/>
        </p:nvSpPr>
        <p:spPr>
          <a:xfrm rot="5400000">
            <a:off x="15208853" y="5030086"/>
            <a:ext cx="1253894" cy="490350"/>
          </a:xfrm>
          <a:prstGeom prst="rightArrow">
            <a:avLst>
              <a:gd fmla="val 50000" name="adj1"/>
              <a:gd fmla="val 50000" name="adj2"/>
            </a:avLst>
          </a:prstGeom>
          <a:gradFill>
            <a:gsLst>
              <a:gs pos="0">
                <a:schemeClr val="accent2"/>
              </a:gs>
              <a:gs pos="100000">
                <a:srgbClr val="BBBBBB"/>
              </a:gs>
            </a:gsLst>
            <a:lin ang="16200000" scaled="0"/>
          </a:gradFill>
          <a:ln cap="flat" cmpd="sng" w="9525">
            <a:solidFill>
              <a:srgbClr val="202020"/>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100475" lIns="201000" spcFirstLastPara="1" rIns="201000" wrap="square" tIns="100475">
            <a:noAutofit/>
          </a:bodyPr>
          <a:lstStyle/>
          <a:p>
            <a:pPr indent="0" lvl="0" marL="0" marR="0" rtl="0" algn="ctr">
              <a:lnSpc>
                <a:spcPct val="100000"/>
              </a:lnSpc>
              <a:spcBef>
                <a:spcPts val="0"/>
              </a:spcBef>
              <a:spcAft>
                <a:spcPts val="0"/>
              </a:spcAft>
              <a:buNone/>
            </a:pPr>
            <a:r>
              <a:t/>
            </a:r>
            <a:endParaRPr b="0" i="0" sz="3078" u="none" cap="none" strike="noStrike">
              <a:solidFill>
                <a:schemeClr val="lt1"/>
              </a:solidFill>
              <a:latin typeface="Arial"/>
              <a:ea typeface="Arial"/>
              <a:cs typeface="Arial"/>
              <a:sym typeface="Arial"/>
            </a:endParaRPr>
          </a:p>
        </p:txBody>
      </p:sp>
      <p:sp>
        <p:nvSpPr>
          <p:cNvPr id="325" name="Google Shape;325;p3"/>
          <p:cNvSpPr/>
          <p:nvPr/>
        </p:nvSpPr>
        <p:spPr>
          <a:xfrm rot="10800000">
            <a:off x="11848221" y="6466717"/>
            <a:ext cx="2054395" cy="539983"/>
          </a:xfrm>
          <a:prstGeom prst="rightArrow">
            <a:avLst>
              <a:gd fmla="val 50000" name="adj1"/>
              <a:gd fmla="val 50000" name="adj2"/>
            </a:avLst>
          </a:prstGeom>
          <a:gradFill>
            <a:gsLst>
              <a:gs pos="0">
                <a:schemeClr val="accent2"/>
              </a:gs>
              <a:gs pos="100000">
                <a:srgbClr val="BBBBBB"/>
              </a:gs>
            </a:gsLst>
            <a:lin ang="16200000" scaled="0"/>
          </a:gradFill>
          <a:ln cap="flat" cmpd="sng" w="9525">
            <a:solidFill>
              <a:srgbClr val="202020"/>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100475" lIns="201000" spcFirstLastPara="1" rIns="201000" wrap="square" tIns="100475">
            <a:noAutofit/>
          </a:bodyPr>
          <a:lstStyle/>
          <a:p>
            <a:pPr indent="0" lvl="0" marL="0" marR="0" rtl="0" algn="ctr">
              <a:lnSpc>
                <a:spcPct val="100000"/>
              </a:lnSpc>
              <a:spcBef>
                <a:spcPts val="0"/>
              </a:spcBef>
              <a:spcAft>
                <a:spcPts val="0"/>
              </a:spcAft>
              <a:buNone/>
            </a:pPr>
            <a:r>
              <a:t/>
            </a:r>
            <a:endParaRPr b="0" i="0" sz="3078" u="none" cap="none" strike="noStrike">
              <a:solidFill>
                <a:schemeClr val="lt1"/>
              </a:solidFill>
              <a:latin typeface="Arial"/>
              <a:ea typeface="Arial"/>
              <a:cs typeface="Arial"/>
              <a:sym typeface="Arial"/>
            </a:endParaRPr>
          </a:p>
        </p:txBody>
      </p:sp>
      <p:sp>
        <p:nvSpPr>
          <p:cNvPr id="326" name="Google Shape;326;p3"/>
          <p:cNvSpPr/>
          <p:nvPr/>
        </p:nvSpPr>
        <p:spPr>
          <a:xfrm rot="10800000">
            <a:off x="6110061" y="6466714"/>
            <a:ext cx="2054395" cy="491091"/>
          </a:xfrm>
          <a:prstGeom prst="rightArrow">
            <a:avLst>
              <a:gd fmla="val 50000" name="adj1"/>
              <a:gd fmla="val 50000" name="adj2"/>
            </a:avLst>
          </a:prstGeom>
          <a:gradFill>
            <a:gsLst>
              <a:gs pos="0">
                <a:schemeClr val="accent2"/>
              </a:gs>
              <a:gs pos="100000">
                <a:srgbClr val="BBBBBB"/>
              </a:gs>
            </a:gsLst>
            <a:lin ang="16200000" scaled="0"/>
          </a:gradFill>
          <a:ln cap="flat" cmpd="sng" w="9525">
            <a:solidFill>
              <a:srgbClr val="202020"/>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100475" lIns="201000" spcFirstLastPara="1" rIns="201000" wrap="square" tIns="100475">
            <a:noAutofit/>
          </a:bodyPr>
          <a:lstStyle/>
          <a:p>
            <a:pPr indent="0" lvl="0" marL="0" marR="0" rtl="0" algn="ctr">
              <a:lnSpc>
                <a:spcPct val="100000"/>
              </a:lnSpc>
              <a:spcBef>
                <a:spcPts val="0"/>
              </a:spcBef>
              <a:spcAft>
                <a:spcPts val="0"/>
              </a:spcAft>
              <a:buNone/>
            </a:pPr>
            <a:r>
              <a:t/>
            </a:r>
            <a:endParaRPr b="0" i="0" sz="3078" u="none" cap="none" strike="noStrike">
              <a:solidFill>
                <a:schemeClr val="lt1"/>
              </a:solidFill>
              <a:latin typeface="Arial"/>
              <a:ea typeface="Arial"/>
              <a:cs typeface="Arial"/>
              <a:sym typeface="Arial"/>
            </a:endParaRPr>
          </a:p>
        </p:txBody>
      </p:sp>
      <p:sp>
        <p:nvSpPr>
          <p:cNvPr id="327" name="Google Shape;327;p3"/>
          <p:cNvSpPr/>
          <p:nvPr/>
        </p:nvSpPr>
        <p:spPr>
          <a:xfrm rot="5400000">
            <a:off x="3975927" y="7816550"/>
            <a:ext cx="1253894" cy="490350"/>
          </a:xfrm>
          <a:prstGeom prst="rightArrow">
            <a:avLst>
              <a:gd fmla="val 50000" name="adj1"/>
              <a:gd fmla="val 50000" name="adj2"/>
            </a:avLst>
          </a:prstGeom>
          <a:gradFill>
            <a:gsLst>
              <a:gs pos="0">
                <a:schemeClr val="accent2"/>
              </a:gs>
              <a:gs pos="100000">
                <a:srgbClr val="BBBBBB"/>
              </a:gs>
            </a:gsLst>
            <a:lin ang="16200000" scaled="0"/>
          </a:gradFill>
          <a:ln cap="flat" cmpd="sng" w="9525">
            <a:solidFill>
              <a:srgbClr val="202020"/>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100475" lIns="201000" spcFirstLastPara="1" rIns="201000" wrap="square" tIns="100475">
            <a:noAutofit/>
          </a:bodyPr>
          <a:lstStyle/>
          <a:p>
            <a:pPr indent="0" lvl="0" marL="0" marR="0" rtl="0" algn="ctr">
              <a:lnSpc>
                <a:spcPct val="100000"/>
              </a:lnSpc>
              <a:spcBef>
                <a:spcPts val="0"/>
              </a:spcBef>
              <a:spcAft>
                <a:spcPts val="0"/>
              </a:spcAft>
              <a:buNone/>
            </a:pPr>
            <a:r>
              <a:t/>
            </a:r>
            <a:endParaRPr b="0" i="0" sz="3078" u="none" cap="none" strike="noStrike">
              <a:solidFill>
                <a:schemeClr val="lt1"/>
              </a:solidFill>
              <a:latin typeface="Arial"/>
              <a:ea typeface="Arial"/>
              <a:cs typeface="Arial"/>
              <a:sym typeface="Arial"/>
            </a:endParaRPr>
          </a:p>
        </p:txBody>
      </p:sp>
      <p:sp>
        <p:nvSpPr>
          <p:cNvPr id="328" name="Google Shape;328;p3"/>
          <p:cNvSpPr/>
          <p:nvPr/>
        </p:nvSpPr>
        <p:spPr>
          <a:xfrm>
            <a:off x="6779457" y="9215309"/>
            <a:ext cx="1503648" cy="442204"/>
          </a:xfrm>
          <a:prstGeom prst="rightArrow">
            <a:avLst>
              <a:gd fmla="val 50000" name="adj1"/>
              <a:gd fmla="val 50000" name="adj2"/>
            </a:avLst>
          </a:prstGeom>
          <a:gradFill>
            <a:gsLst>
              <a:gs pos="0">
                <a:schemeClr val="accent2"/>
              </a:gs>
              <a:gs pos="100000">
                <a:srgbClr val="BBBBBB"/>
              </a:gs>
            </a:gsLst>
            <a:lin ang="16200000" scaled="0"/>
          </a:gradFill>
          <a:ln cap="flat" cmpd="sng" w="9525">
            <a:solidFill>
              <a:srgbClr val="202020"/>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100475" lIns="201000" spcFirstLastPara="1" rIns="201000" wrap="square" tIns="100475">
            <a:noAutofit/>
          </a:bodyPr>
          <a:lstStyle/>
          <a:p>
            <a:pPr indent="0" lvl="0" marL="0" marR="0" rtl="0" algn="ctr">
              <a:lnSpc>
                <a:spcPct val="100000"/>
              </a:lnSpc>
              <a:spcBef>
                <a:spcPts val="0"/>
              </a:spcBef>
              <a:spcAft>
                <a:spcPts val="0"/>
              </a:spcAft>
              <a:buNone/>
            </a:pPr>
            <a:r>
              <a:t/>
            </a:r>
            <a:endParaRPr b="0" i="0" sz="3078" u="none" cap="none" strike="noStrike">
              <a:solidFill>
                <a:schemeClr val="lt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
          <p:cNvSpPr/>
          <p:nvPr/>
        </p:nvSpPr>
        <p:spPr>
          <a:xfrm>
            <a:off x="995363" y="1540163"/>
            <a:ext cx="18534215" cy="0"/>
          </a:xfrm>
          <a:custGeom>
            <a:rect b="b" l="l" r="r" t="t"/>
            <a:pathLst>
              <a:path extrusionOk="0" h="120000" w="18527395">
                <a:moveTo>
                  <a:pt x="0" y="0"/>
                </a:moveTo>
                <a:lnTo>
                  <a:pt x="18526859" y="0"/>
                </a:lnTo>
              </a:path>
            </a:pathLst>
          </a:custGeom>
          <a:noFill/>
          <a:ln cap="flat" cmpd="sng" w="15700">
            <a:solidFill>
              <a:srgbClr val="5E6DB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759" u="none" cap="none" strike="noStrike">
              <a:solidFill>
                <a:schemeClr val="dk1"/>
              </a:solidFill>
              <a:latin typeface="Calibri"/>
              <a:ea typeface="Calibri"/>
              <a:cs typeface="Calibri"/>
              <a:sym typeface="Calibri"/>
            </a:endParaRPr>
          </a:p>
        </p:txBody>
      </p:sp>
      <p:sp>
        <p:nvSpPr>
          <p:cNvPr id="334" name="Google Shape;334;p4"/>
          <p:cNvSpPr txBox="1"/>
          <p:nvPr/>
        </p:nvSpPr>
        <p:spPr>
          <a:xfrm>
            <a:off x="1004886" y="302000"/>
            <a:ext cx="707733" cy="70971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759" u="none" cap="none" strike="noStrike">
              <a:solidFill>
                <a:schemeClr val="dk1"/>
              </a:solidFill>
              <a:latin typeface="Calibri"/>
              <a:ea typeface="Calibri"/>
              <a:cs typeface="Calibri"/>
              <a:sym typeface="Calibri"/>
            </a:endParaRPr>
          </a:p>
        </p:txBody>
      </p:sp>
      <p:sp>
        <p:nvSpPr>
          <p:cNvPr id="335" name="Google Shape;335;p4"/>
          <p:cNvSpPr txBox="1"/>
          <p:nvPr/>
        </p:nvSpPr>
        <p:spPr>
          <a:xfrm>
            <a:off x="1822451" y="438516"/>
            <a:ext cx="1371274" cy="492049"/>
          </a:xfrm>
          <a:prstGeom prst="rect">
            <a:avLst/>
          </a:prstGeom>
          <a:noFill/>
          <a:ln>
            <a:noFill/>
          </a:ln>
        </p:spPr>
        <p:txBody>
          <a:bodyPr anchorCtr="0" anchor="t" bIns="0" lIns="0" spcFirstLastPara="1" rIns="0" wrap="square" tIns="17125">
            <a:noAutofit/>
          </a:bodyPr>
          <a:lstStyle/>
          <a:p>
            <a:pPr indent="0" lvl="0" marL="0" marR="0" rtl="0" algn="l">
              <a:lnSpc>
                <a:spcPct val="106250"/>
              </a:lnSpc>
              <a:spcBef>
                <a:spcPts val="0"/>
              </a:spcBef>
              <a:spcAft>
                <a:spcPts val="0"/>
              </a:spcAft>
              <a:buNone/>
            </a:pPr>
            <a:r>
              <a:rPr b="1" i="0" lang="en-IN" sz="1539" u="none" cap="none" strike="noStrike">
                <a:solidFill>
                  <a:srgbClr val="231F20"/>
                </a:solidFill>
                <a:latin typeface="Helvetica Neue"/>
                <a:ea typeface="Helvetica Neue"/>
                <a:cs typeface="Helvetica Neue"/>
                <a:sym typeface="Helvetica Neue"/>
              </a:rPr>
              <a:t>RV College of</a:t>
            </a:r>
            <a:endParaRPr b="0" i="0" sz="1319" u="none" cap="none" strike="noStrike">
              <a:solidFill>
                <a:srgbClr val="000000"/>
              </a:solidFill>
              <a:latin typeface="Arial"/>
              <a:ea typeface="Arial"/>
              <a:cs typeface="Arial"/>
              <a:sym typeface="Arial"/>
            </a:endParaRPr>
          </a:p>
          <a:p>
            <a:pPr indent="0" lvl="0" marL="0" marR="0" rtl="0" algn="l">
              <a:lnSpc>
                <a:spcPct val="106250"/>
              </a:lnSpc>
              <a:spcBef>
                <a:spcPts val="0"/>
              </a:spcBef>
              <a:spcAft>
                <a:spcPts val="0"/>
              </a:spcAft>
              <a:buNone/>
            </a:pPr>
            <a:r>
              <a:rPr b="1" i="0" lang="en-IN" sz="1539" u="none" cap="none" strike="noStrike">
                <a:solidFill>
                  <a:srgbClr val="231F20"/>
                </a:solidFill>
                <a:latin typeface="Helvetica Neue"/>
                <a:ea typeface="Helvetica Neue"/>
                <a:cs typeface="Helvetica Neue"/>
                <a:sym typeface="Helvetica Neue"/>
              </a:rPr>
              <a:t>Engineering </a:t>
            </a:r>
            <a:endParaRPr b="0" i="0" sz="1319" u="none" cap="none" strike="noStrike">
              <a:solidFill>
                <a:srgbClr val="000000"/>
              </a:solidFill>
              <a:latin typeface="Arial"/>
              <a:ea typeface="Arial"/>
              <a:cs typeface="Arial"/>
              <a:sym typeface="Arial"/>
            </a:endParaRPr>
          </a:p>
        </p:txBody>
      </p:sp>
      <p:sp>
        <p:nvSpPr>
          <p:cNvPr id="336" name="Google Shape;336;p4"/>
          <p:cNvSpPr txBox="1"/>
          <p:nvPr/>
        </p:nvSpPr>
        <p:spPr>
          <a:xfrm>
            <a:off x="15843252" y="408356"/>
            <a:ext cx="3679815" cy="461708"/>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None/>
            </a:pPr>
            <a:r>
              <a:rPr b="0" i="1" lang="en-IN" sz="3078" u="none" cap="none" strike="noStrike">
                <a:solidFill>
                  <a:srgbClr val="422C75"/>
                </a:solidFill>
                <a:latin typeface="Playfair Display"/>
                <a:ea typeface="Playfair Display"/>
                <a:cs typeface="Playfair Display"/>
                <a:sym typeface="Playfair Display"/>
              </a:rPr>
              <a:t>Go, change the world</a:t>
            </a:r>
            <a:endParaRPr b="0" i="0" sz="1319" u="none" cap="none" strike="noStrike">
              <a:solidFill>
                <a:srgbClr val="000000"/>
              </a:solidFill>
              <a:latin typeface="Arial"/>
              <a:ea typeface="Arial"/>
              <a:cs typeface="Arial"/>
              <a:sym typeface="Arial"/>
            </a:endParaRPr>
          </a:p>
        </p:txBody>
      </p:sp>
      <p:pic>
        <p:nvPicPr>
          <p:cNvPr descr="https://lh6.googleusercontent.com/6b4Dq7s-nw_lZ3K9ru1Tg58ud2TkQbh_diMJc9NGlJTA8vN0-cDo-qOp3iBxCw0pKqXlpocQwgrXZlf_3_lVHMqdGJj_Cb2Zy0SsEA0WIN95UXx0gOB5edfzD-1zBFjBsZDPyCiG" id="337" name="Google Shape;337;p4"/>
          <p:cNvPicPr preferRelativeResize="0"/>
          <p:nvPr/>
        </p:nvPicPr>
        <p:blipFill rotWithShape="1">
          <a:blip r:embed="rId4">
            <a:alphaModFix/>
          </a:blip>
          <a:srcRect b="0" l="0" r="0" t="0"/>
          <a:stretch/>
        </p:blipFill>
        <p:spPr>
          <a:xfrm>
            <a:off x="1004858" y="2511362"/>
            <a:ext cx="10981095" cy="7758386"/>
          </a:xfrm>
          <a:prstGeom prst="rect">
            <a:avLst/>
          </a:prstGeom>
          <a:noFill/>
          <a:ln>
            <a:noFill/>
          </a:ln>
        </p:spPr>
      </p:pic>
      <p:sp>
        <p:nvSpPr>
          <p:cNvPr id="338" name="Google Shape;338;p4"/>
          <p:cNvSpPr txBox="1"/>
          <p:nvPr>
            <p:ph type="title"/>
          </p:nvPr>
        </p:nvSpPr>
        <p:spPr>
          <a:xfrm>
            <a:off x="581025" y="408356"/>
            <a:ext cx="18942042" cy="747277"/>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2800"/>
              <a:buNone/>
            </a:pPr>
            <a:r>
              <a:rPr lang="en-IN" sz="3957">
                <a:solidFill>
                  <a:srgbClr val="0070C0"/>
                </a:solidFill>
              </a:rPr>
              <a:t>Implementation</a:t>
            </a:r>
            <a:r>
              <a:rPr lang="en-IN" sz="4397">
                <a:solidFill>
                  <a:srgbClr val="0070C0"/>
                </a:solidFill>
              </a:rPr>
              <a:t> (spectrogram approach)</a:t>
            </a:r>
            <a:endParaRPr sz="4397"/>
          </a:p>
        </p:txBody>
      </p:sp>
      <p:sp>
        <p:nvSpPr>
          <p:cNvPr id="339" name="Google Shape;339;p4"/>
          <p:cNvSpPr txBox="1"/>
          <p:nvPr/>
        </p:nvSpPr>
        <p:spPr>
          <a:xfrm>
            <a:off x="12683897" y="2842816"/>
            <a:ext cx="6723793" cy="7426908"/>
          </a:xfrm>
          <a:prstGeom prst="rect">
            <a:avLst/>
          </a:prstGeom>
          <a:noFill/>
          <a:ln>
            <a:noFill/>
          </a:ln>
        </p:spPr>
        <p:txBody>
          <a:bodyPr anchorCtr="0" anchor="t" bIns="201000" lIns="201000" spcFirstLastPara="1" rIns="201000" wrap="square" tIns="201000">
            <a:noAutofit/>
          </a:bodyPr>
          <a:lstStyle/>
          <a:p>
            <a:pPr indent="0" lvl="0" marL="0" marR="0" rtl="0" algn="l">
              <a:lnSpc>
                <a:spcPct val="100000"/>
              </a:lnSpc>
              <a:spcBef>
                <a:spcPts val="0"/>
              </a:spcBef>
              <a:spcAft>
                <a:spcPts val="0"/>
              </a:spcAft>
              <a:buNone/>
            </a:pPr>
            <a:r>
              <a:rPr b="0" i="0" lang="en-IN" sz="3078" u="none" cap="none" strike="noStrike">
                <a:solidFill>
                  <a:srgbClr val="000000"/>
                </a:solidFill>
                <a:latin typeface="Arial"/>
                <a:ea typeface="Arial"/>
                <a:cs typeface="Arial"/>
                <a:sym typeface="Arial"/>
              </a:rPr>
              <a:t>Feature Extraction :</a:t>
            </a:r>
            <a:endParaRPr b="0" i="0" sz="3078"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078" u="none" cap="none" strike="noStrike">
              <a:solidFill>
                <a:srgbClr val="000000"/>
              </a:solidFill>
              <a:latin typeface="Arial"/>
              <a:ea typeface="Arial"/>
              <a:cs typeface="Arial"/>
              <a:sym typeface="Arial"/>
            </a:endParaRPr>
          </a:p>
          <a:p>
            <a:pPr indent="-698056" lvl="0" marL="1005200" marR="0" rtl="0" algn="l">
              <a:lnSpc>
                <a:spcPct val="100000"/>
              </a:lnSpc>
              <a:spcBef>
                <a:spcPts val="0"/>
              </a:spcBef>
              <a:spcAft>
                <a:spcPts val="0"/>
              </a:spcAft>
              <a:buClr>
                <a:srgbClr val="000000"/>
              </a:buClr>
              <a:buSzPts val="1400"/>
              <a:buFont typeface="Arial"/>
              <a:buChar char="●"/>
            </a:pPr>
            <a:r>
              <a:rPr b="0" i="0" lang="en-IN" sz="3078" u="none" cap="none" strike="noStrike">
                <a:solidFill>
                  <a:srgbClr val="000000"/>
                </a:solidFill>
                <a:latin typeface="Arial"/>
                <a:ea typeface="Arial"/>
                <a:cs typeface="Arial"/>
                <a:sym typeface="Arial"/>
              </a:rPr>
              <a:t> VGG Network</a:t>
            </a:r>
            <a:endParaRPr b="0" i="0" sz="3078" u="none" cap="none" strike="noStrike">
              <a:solidFill>
                <a:srgbClr val="000000"/>
              </a:solidFill>
              <a:latin typeface="Arial"/>
              <a:ea typeface="Arial"/>
              <a:cs typeface="Arial"/>
              <a:sym typeface="Arial"/>
            </a:endParaRPr>
          </a:p>
          <a:p>
            <a:pPr indent="0" lvl="0" marL="1005200" marR="0" rtl="0" algn="l">
              <a:lnSpc>
                <a:spcPct val="100000"/>
              </a:lnSpc>
              <a:spcBef>
                <a:spcPts val="0"/>
              </a:spcBef>
              <a:spcAft>
                <a:spcPts val="0"/>
              </a:spcAft>
              <a:buNone/>
            </a:pPr>
            <a:r>
              <a:t/>
            </a:r>
            <a:endParaRPr b="0" i="0" sz="3078" u="none" cap="none" strike="noStrike">
              <a:solidFill>
                <a:srgbClr val="000000"/>
              </a:solidFill>
              <a:latin typeface="Arial"/>
              <a:ea typeface="Arial"/>
              <a:cs typeface="Arial"/>
              <a:sym typeface="Arial"/>
            </a:endParaRPr>
          </a:p>
          <a:p>
            <a:pPr indent="0" lvl="0" marL="1005200" marR="0" rtl="0" algn="l">
              <a:lnSpc>
                <a:spcPct val="100000"/>
              </a:lnSpc>
              <a:spcBef>
                <a:spcPts val="0"/>
              </a:spcBef>
              <a:spcAft>
                <a:spcPts val="0"/>
              </a:spcAft>
              <a:buNone/>
            </a:pPr>
            <a:r>
              <a:t/>
            </a:r>
            <a:endParaRPr b="0" i="0" sz="3078" u="none" cap="none" strike="noStrike">
              <a:solidFill>
                <a:srgbClr val="000000"/>
              </a:solidFill>
              <a:latin typeface="Arial"/>
              <a:ea typeface="Arial"/>
              <a:cs typeface="Arial"/>
              <a:sym typeface="Arial"/>
            </a:endParaRPr>
          </a:p>
          <a:p>
            <a:pPr indent="-698056" lvl="0" marL="1005200" marR="0" rtl="0" algn="l">
              <a:lnSpc>
                <a:spcPct val="100000"/>
              </a:lnSpc>
              <a:spcBef>
                <a:spcPts val="0"/>
              </a:spcBef>
              <a:spcAft>
                <a:spcPts val="0"/>
              </a:spcAft>
              <a:buClr>
                <a:srgbClr val="000000"/>
              </a:buClr>
              <a:buSzPts val="1400"/>
              <a:buFont typeface="Arial"/>
              <a:buChar char="●"/>
            </a:pPr>
            <a:r>
              <a:rPr b="0" i="0" lang="en-IN" sz="3078" u="none" cap="none" strike="noStrike">
                <a:solidFill>
                  <a:srgbClr val="000000"/>
                </a:solidFill>
                <a:latin typeface="Arial"/>
                <a:ea typeface="Arial"/>
                <a:cs typeface="Arial"/>
                <a:sym typeface="Arial"/>
              </a:rPr>
              <a:t>Random Shallow Network</a:t>
            </a:r>
            <a:endParaRPr b="0" i="0" sz="3078"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
          <p:cNvSpPr txBox="1"/>
          <p:nvPr>
            <p:ph type="title"/>
          </p:nvPr>
        </p:nvSpPr>
        <p:spPr>
          <a:xfrm>
            <a:off x="581025" y="408356"/>
            <a:ext cx="18941915" cy="55405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rgbClr val="0070C0"/>
              </a:buClr>
              <a:buSzPts val="1600"/>
              <a:buNone/>
            </a:pPr>
            <a:r>
              <a:rPr lang="en-IN" sz="3518">
                <a:solidFill>
                  <a:srgbClr val="0070C0"/>
                </a:solidFill>
              </a:rPr>
              <a:t>Experimental Results &amp; Analysis</a:t>
            </a:r>
            <a:endParaRPr/>
          </a:p>
        </p:txBody>
      </p:sp>
      <p:sp>
        <p:nvSpPr>
          <p:cNvPr id="345" name="Google Shape;345;p5"/>
          <p:cNvSpPr/>
          <p:nvPr/>
        </p:nvSpPr>
        <p:spPr>
          <a:xfrm>
            <a:off x="1004887" y="1692554"/>
            <a:ext cx="18534215" cy="0"/>
          </a:xfrm>
          <a:custGeom>
            <a:rect b="b" l="l" r="r" t="t"/>
            <a:pathLst>
              <a:path extrusionOk="0" h="120000" w="18527395">
                <a:moveTo>
                  <a:pt x="0" y="0"/>
                </a:moveTo>
                <a:lnTo>
                  <a:pt x="18526859" y="0"/>
                </a:lnTo>
              </a:path>
            </a:pathLst>
          </a:custGeom>
          <a:noFill/>
          <a:ln cap="flat" cmpd="sng" w="15700">
            <a:solidFill>
              <a:srgbClr val="5E6DB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759" u="none" cap="none" strike="noStrike">
              <a:solidFill>
                <a:schemeClr val="dk1"/>
              </a:solidFill>
              <a:latin typeface="Calibri"/>
              <a:ea typeface="Calibri"/>
              <a:cs typeface="Calibri"/>
              <a:sym typeface="Calibri"/>
            </a:endParaRPr>
          </a:p>
        </p:txBody>
      </p:sp>
      <p:sp>
        <p:nvSpPr>
          <p:cNvPr id="346" name="Google Shape;346;p5"/>
          <p:cNvSpPr txBox="1"/>
          <p:nvPr/>
        </p:nvSpPr>
        <p:spPr>
          <a:xfrm>
            <a:off x="1004886" y="302000"/>
            <a:ext cx="707733" cy="70971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759" u="none" cap="none" strike="noStrike">
              <a:solidFill>
                <a:schemeClr val="dk1"/>
              </a:solidFill>
              <a:latin typeface="Calibri"/>
              <a:ea typeface="Calibri"/>
              <a:cs typeface="Calibri"/>
              <a:sym typeface="Calibri"/>
            </a:endParaRPr>
          </a:p>
        </p:txBody>
      </p:sp>
      <p:sp>
        <p:nvSpPr>
          <p:cNvPr id="347" name="Google Shape;347;p5"/>
          <p:cNvSpPr txBox="1"/>
          <p:nvPr/>
        </p:nvSpPr>
        <p:spPr>
          <a:xfrm>
            <a:off x="1822451" y="438516"/>
            <a:ext cx="1371274" cy="492049"/>
          </a:xfrm>
          <a:prstGeom prst="rect">
            <a:avLst/>
          </a:prstGeom>
          <a:noFill/>
          <a:ln>
            <a:noFill/>
          </a:ln>
        </p:spPr>
        <p:txBody>
          <a:bodyPr anchorCtr="0" anchor="t" bIns="0" lIns="0" spcFirstLastPara="1" rIns="0" wrap="square" tIns="17125">
            <a:noAutofit/>
          </a:bodyPr>
          <a:lstStyle/>
          <a:p>
            <a:pPr indent="0" lvl="0" marL="0" marR="0" rtl="0" algn="l">
              <a:lnSpc>
                <a:spcPct val="106250"/>
              </a:lnSpc>
              <a:spcBef>
                <a:spcPts val="0"/>
              </a:spcBef>
              <a:spcAft>
                <a:spcPts val="0"/>
              </a:spcAft>
              <a:buNone/>
            </a:pPr>
            <a:r>
              <a:rPr b="1" i="0" lang="en-IN" sz="1539" u="none" cap="none" strike="noStrike">
                <a:solidFill>
                  <a:srgbClr val="231F20"/>
                </a:solidFill>
                <a:latin typeface="Helvetica Neue"/>
                <a:ea typeface="Helvetica Neue"/>
                <a:cs typeface="Helvetica Neue"/>
                <a:sym typeface="Helvetica Neue"/>
              </a:rPr>
              <a:t>RV College of</a:t>
            </a:r>
            <a:endParaRPr b="0" i="0" sz="1319" u="none" cap="none" strike="noStrike">
              <a:solidFill>
                <a:srgbClr val="000000"/>
              </a:solidFill>
              <a:latin typeface="Arial"/>
              <a:ea typeface="Arial"/>
              <a:cs typeface="Arial"/>
              <a:sym typeface="Arial"/>
            </a:endParaRPr>
          </a:p>
          <a:p>
            <a:pPr indent="0" lvl="0" marL="0" marR="0" rtl="0" algn="l">
              <a:lnSpc>
                <a:spcPct val="106250"/>
              </a:lnSpc>
              <a:spcBef>
                <a:spcPts val="0"/>
              </a:spcBef>
              <a:spcAft>
                <a:spcPts val="0"/>
              </a:spcAft>
              <a:buNone/>
            </a:pPr>
            <a:r>
              <a:rPr b="1" i="0" lang="en-IN" sz="1539" u="none" cap="none" strike="noStrike">
                <a:solidFill>
                  <a:srgbClr val="231F20"/>
                </a:solidFill>
                <a:latin typeface="Helvetica Neue"/>
                <a:ea typeface="Helvetica Neue"/>
                <a:cs typeface="Helvetica Neue"/>
                <a:sym typeface="Helvetica Neue"/>
              </a:rPr>
              <a:t>Engineering </a:t>
            </a:r>
            <a:endParaRPr b="0" i="0" sz="1319" u="none" cap="none" strike="noStrike">
              <a:solidFill>
                <a:srgbClr val="000000"/>
              </a:solidFill>
              <a:latin typeface="Arial"/>
              <a:ea typeface="Arial"/>
              <a:cs typeface="Arial"/>
              <a:sym typeface="Arial"/>
            </a:endParaRPr>
          </a:p>
        </p:txBody>
      </p:sp>
      <p:sp>
        <p:nvSpPr>
          <p:cNvPr id="348" name="Google Shape;348;p5"/>
          <p:cNvSpPr txBox="1"/>
          <p:nvPr/>
        </p:nvSpPr>
        <p:spPr>
          <a:xfrm>
            <a:off x="15843252" y="408356"/>
            <a:ext cx="3679815" cy="461708"/>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None/>
            </a:pPr>
            <a:r>
              <a:rPr b="0" i="1" lang="en-IN" sz="3078" u="none" cap="none" strike="noStrike">
                <a:solidFill>
                  <a:srgbClr val="422C75"/>
                </a:solidFill>
                <a:latin typeface="Playfair Display"/>
                <a:ea typeface="Playfair Display"/>
                <a:cs typeface="Playfair Display"/>
                <a:sym typeface="Playfair Display"/>
              </a:rPr>
              <a:t>Go, change the world</a:t>
            </a:r>
            <a:endParaRPr b="0" i="0" sz="1319" u="none" cap="none" strike="noStrike">
              <a:solidFill>
                <a:srgbClr val="000000"/>
              </a:solidFill>
              <a:latin typeface="Arial"/>
              <a:ea typeface="Arial"/>
              <a:cs typeface="Arial"/>
              <a:sym typeface="Arial"/>
            </a:endParaRPr>
          </a:p>
        </p:txBody>
      </p:sp>
      <p:sp>
        <p:nvSpPr>
          <p:cNvPr id="349" name="Google Shape;349;p5"/>
          <p:cNvSpPr txBox="1"/>
          <p:nvPr/>
        </p:nvSpPr>
        <p:spPr>
          <a:xfrm>
            <a:off x="1004886" y="2175842"/>
            <a:ext cx="16623392" cy="6156085"/>
          </a:xfrm>
          <a:prstGeom prst="rect">
            <a:avLst/>
          </a:prstGeom>
          <a:noFill/>
          <a:ln>
            <a:noFill/>
          </a:ln>
        </p:spPr>
        <p:txBody>
          <a:bodyPr anchorCtr="0" anchor="t" bIns="100475" lIns="201000" spcFirstLastPara="1" rIns="201000" wrap="square" tIns="100475">
            <a:spAutoFit/>
          </a:bodyPr>
          <a:lstStyle/>
          <a:p>
            <a:pPr indent="-335067" lvl="0" marL="335067" marR="0" rtl="0" algn="l">
              <a:lnSpc>
                <a:spcPct val="100000"/>
              </a:lnSpc>
              <a:spcBef>
                <a:spcPts val="0"/>
              </a:spcBef>
              <a:spcAft>
                <a:spcPts val="0"/>
              </a:spcAft>
              <a:buNone/>
            </a:pPr>
            <a:r>
              <a:rPr b="1" i="0" lang="en-IN" sz="3078" u="none" cap="none" strike="noStrike">
                <a:solidFill>
                  <a:srgbClr val="002060"/>
                </a:solidFill>
                <a:latin typeface="Times New Roman"/>
                <a:ea typeface="Times New Roman"/>
                <a:cs typeface="Times New Roman"/>
                <a:sym typeface="Times New Roman"/>
              </a:rPr>
              <a:t>Evaluation</a:t>
            </a:r>
            <a:endParaRPr b="0" i="0" sz="3078" u="none" cap="none" strike="noStrike">
              <a:solidFill>
                <a:srgbClr val="000000"/>
              </a:solidFill>
              <a:latin typeface="Arial"/>
              <a:ea typeface="Arial"/>
              <a:cs typeface="Arial"/>
              <a:sym typeface="Arial"/>
            </a:endParaRPr>
          </a:p>
          <a:p>
            <a:pPr indent="-335067" lvl="0" marL="335067" marR="0" rtl="0" algn="l">
              <a:lnSpc>
                <a:spcPct val="100000"/>
              </a:lnSpc>
              <a:spcBef>
                <a:spcPts val="660"/>
              </a:spcBef>
              <a:spcAft>
                <a:spcPts val="0"/>
              </a:spcAft>
              <a:buNone/>
            </a:pPr>
            <a:r>
              <a:rPr b="0" i="0" lang="en-IN" sz="3078" u="none" cap="none" strike="noStrike">
                <a:solidFill>
                  <a:srgbClr val="000000"/>
                </a:solidFill>
                <a:latin typeface="Times New Roman"/>
                <a:ea typeface="Times New Roman"/>
                <a:cs typeface="Times New Roman"/>
                <a:sym typeface="Times New Roman"/>
              </a:rPr>
              <a:t>	Both the models were evaluated by passing the resultant music files through a genre classifier trained on GTZAN dataset and the expected result was that the output music should have the target genre as its most likely genre as classified by the external classifier.  </a:t>
            </a:r>
            <a:r>
              <a:rPr b="0" i="0" lang="en-IN" sz="3078" u="none" cap="none" strike="noStrike">
                <a:solidFill>
                  <a:schemeClr val="dk1"/>
                </a:solidFill>
                <a:latin typeface="Times New Roman"/>
                <a:ea typeface="Times New Roman"/>
                <a:cs typeface="Times New Roman"/>
                <a:sym typeface="Times New Roman"/>
              </a:rPr>
              <a:t> </a:t>
            </a:r>
            <a:endParaRPr b="0" i="0" sz="3078" u="none" cap="none" strike="noStrike">
              <a:solidFill>
                <a:schemeClr val="dk1"/>
              </a:solidFill>
              <a:latin typeface="Times New Roman"/>
              <a:ea typeface="Times New Roman"/>
              <a:cs typeface="Times New Roman"/>
              <a:sym typeface="Times New Roman"/>
            </a:endParaRPr>
          </a:p>
          <a:p>
            <a:pPr indent="-335067" lvl="0" marL="335067" marR="0" rtl="0" algn="l">
              <a:lnSpc>
                <a:spcPct val="100000"/>
              </a:lnSpc>
              <a:spcBef>
                <a:spcPts val="660"/>
              </a:spcBef>
              <a:spcAft>
                <a:spcPts val="0"/>
              </a:spcAft>
              <a:buNone/>
            </a:pPr>
            <a:r>
              <a:t/>
            </a:r>
            <a:endParaRPr b="0" i="0" sz="3078" u="none" cap="none" strike="noStrike">
              <a:solidFill>
                <a:schemeClr val="dk1"/>
              </a:solidFill>
              <a:latin typeface="Times New Roman"/>
              <a:ea typeface="Times New Roman"/>
              <a:cs typeface="Times New Roman"/>
              <a:sym typeface="Times New Roman"/>
            </a:endParaRPr>
          </a:p>
          <a:p>
            <a:pPr indent="-335067" lvl="0" marL="335067" marR="0" rtl="0" algn="just">
              <a:lnSpc>
                <a:spcPct val="100000"/>
              </a:lnSpc>
              <a:spcBef>
                <a:spcPts val="660"/>
              </a:spcBef>
              <a:spcAft>
                <a:spcPts val="0"/>
              </a:spcAft>
              <a:buNone/>
            </a:pPr>
            <a:r>
              <a:rPr b="1" i="0" lang="en-IN" sz="3078" u="none" cap="none" strike="noStrike">
                <a:solidFill>
                  <a:srgbClr val="002060"/>
                </a:solidFill>
                <a:latin typeface="Times New Roman"/>
                <a:ea typeface="Times New Roman"/>
                <a:cs typeface="Times New Roman"/>
                <a:sym typeface="Times New Roman"/>
              </a:rPr>
              <a:t>Dataset </a:t>
            </a:r>
            <a:endParaRPr b="0" i="0" sz="3078"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IN" sz="3078" u="none" cap="none" strike="noStrike">
                <a:solidFill>
                  <a:srgbClr val="000000"/>
                </a:solidFill>
                <a:latin typeface="Times New Roman"/>
                <a:ea typeface="Times New Roman"/>
                <a:cs typeface="Times New Roman"/>
                <a:sym typeface="Times New Roman"/>
              </a:rPr>
              <a:t>The dataset used comprised of over 200 music files of classical and jazz genres in midi    format distributed as cited in piano dataset , Malik, Iman &amp; Ek, Carl. (2017). Neural Translation of Musical Style. </a:t>
            </a:r>
            <a:endParaRPr b="0" i="0" sz="3078"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br>
              <a:rPr b="0" i="0" lang="en-IN" sz="3078" u="none" cap="none" strike="noStrike">
                <a:solidFill>
                  <a:srgbClr val="000000"/>
                </a:solidFill>
                <a:latin typeface="Arial"/>
                <a:ea typeface="Arial"/>
                <a:cs typeface="Arial"/>
                <a:sym typeface="Arial"/>
              </a:rPr>
            </a:br>
            <a:endParaRPr b="0" i="0" sz="3078"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IN" sz="3078" u="none" cap="none" strike="noStrike">
                <a:solidFill>
                  <a:srgbClr val="000000"/>
                </a:solidFill>
                <a:latin typeface="Arial"/>
                <a:ea typeface="Arial"/>
                <a:cs typeface="Arial"/>
                <a:sym typeface="Arial"/>
              </a:rPr>
              <a:t> </a:t>
            </a:r>
            <a:endParaRPr b="0" i="0" sz="3078"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6"/>
          <p:cNvSpPr txBox="1"/>
          <p:nvPr>
            <p:ph type="title"/>
          </p:nvPr>
        </p:nvSpPr>
        <p:spPr>
          <a:xfrm>
            <a:off x="581025" y="408356"/>
            <a:ext cx="18941915" cy="55405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rgbClr val="0070C0"/>
              </a:buClr>
              <a:buSzPts val="1600"/>
              <a:buNone/>
            </a:pPr>
            <a:r>
              <a:rPr lang="en-IN" sz="3518">
                <a:solidFill>
                  <a:srgbClr val="0070C0"/>
                </a:solidFill>
              </a:rPr>
              <a:t>Output analysis </a:t>
            </a:r>
            <a:br>
              <a:rPr lang="en-IN" sz="3518">
                <a:solidFill>
                  <a:srgbClr val="0070C0"/>
                </a:solidFill>
              </a:rPr>
            </a:br>
            <a:r>
              <a:rPr b="1" i="0" lang="en-IN" sz="3518">
                <a:solidFill>
                  <a:srgbClr val="0070C0"/>
                </a:solidFill>
              </a:rPr>
              <a:t>Spectrogram Method</a:t>
            </a:r>
            <a:endParaRPr b="1" i="0"/>
          </a:p>
        </p:txBody>
      </p:sp>
      <p:sp>
        <p:nvSpPr>
          <p:cNvPr id="355" name="Google Shape;355;p6"/>
          <p:cNvSpPr/>
          <p:nvPr/>
        </p:nvSpPr>
        <p:spPr>
          <a:xfrm>
            <a:off x="1004887" y="1692554"/>
            <a:ext cx="18534215" cy="0"/>
          </a:xfrm>
          <a:custGeom>
            <a:rect b="b" l="l" r="r" t="t"/>
            <a:pathLst>
              <a:path extrusionOk="0" h="120000" w="18527395">
                <a:moveTo>
                  <a:pt x="0" y="0"/>
                </a:moveTo>
                <a:lnTo>
                  <a:pt x="18526859" y="0"/>
                </a:lnTo>
              </a:path>
            </a:pathLst>
          </a:custGeom>
          <a:noFill/>
          <a:ln cap="flat" cmpd="sng" w="15700">
            <a:solidFill>
              <a:srgbClr val="5E6DB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759" u="none" cap="none" strike="noStrike">
              <a:solidFill>
                <a:schemeClr val="dk1"/>
              </a:solidFill>
              <a:latin typeface="Calibri"/>
              <a:ea typeface="Calibri"/>
              <a:cs typeface="Calibri"/>
              <a:sym typeface="Calibri"/>
            </a:endParaRPr>
          </a:p>
        </p:txBody>
      </p:sp>
      <p:sp>
        <p:nvSpPr>
          <p:cNvPr id="356" name="Google Shape;356;p6"/>
          <p:cNvSpPr txBox="1"/>
          <p:nvPr/>
        </p:nvSpPr>
        <p:spPr>
          <a:xfrm>
            <a:off x="1004886" y="302000"/>
            <a:ext cx="707733" cy="70971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759" u="none" cap="none" strike="noStrike">
              <a:solidFill>
                <a:schemeClr val="dk1"/>
              </a:solidFill>
              <a:latin typeface="Calibri"/>
              <a:ea typeface="Calibri"/>
              <a:cs typeface="Calibri"/>
              <a:sym typeface="Calibri"/>
            </a:endParaRPr>
          </a:p>
        </p:txBody>
      </p:sp>
      <p:sp>
        <p:nvSpPr>
          <p:cNvPr id="357" name="Google Shape;357;p6"/>
          <p:cNvSpPr txBox="1"/>
          <p:nvPr/>
        </p:nvSpPr>
        <p:spPr>
          <a:xfrm>
            <a:off x="1822451" y="438516"/>
            <a:ext cx="1371274" cy="492049"/>
          </a:xfrm>
          <a:prstGeom prst="rect">
            <a:avLst/>
          </a:prstGeom>
          <a:noFill/>
          <a:ln>
            <a:noFill/>
          </a:ln>
        </p:spPr>
        <p:txBody>
          <a:bodyPr anchorCtr="0" anchor="t" bIns="0" lIns="0" spcFirstLastPara="1" rIns="0" wrap="square" tIns="17125">
            <a:noAutofit/>
          </a:bodyPr>
          <a:lstStyle/>
          <a:p>
            <a:pPr indent="0" lvl="0" marL="0" marR="0" rtl="0" algn="l">
              <a:lnSpc>
                <a:spcPct val="106250"/>
              </a:lnSpc>
              <a:spcBef>
                <a:spcPts val="0"/>
              </a:spcBef>
              <a:spcAft>
                <a:spcPts val="0"/>
              </a:spcAft>
              <a:buNone/>
            </a:pPr>
            <a:r>
              <a:rPr b="1" i="0" lang="en-IN" sz="1539" u="none" cap="none" strike="noStrike">
                <a:solidFill>
                  <a:srgbClr val="231F20"/>
                </a:solidFill>
                <a:latin typeface="Helvetica Neue"/>
                <a:ea typeface="Helvetica Neue"/>
                <a:cs typeface="Helvetica Neue"/>
                <a:sym typeface="Helvetica Neue"/>
              </a:rPr>
              <a:t>RV College of</a:t>
            </a:r>
            <a:endParaRPr b="0" i="0" sz="1319" u="none" cap="none" strike="noStrike">
              <a:solidFill>
                <a:srgbClr val="000000"/>
              </a:solidFill>
              <a:latin typeface="Arial"/>
              <a:ea typeface="Arial"/>
              <a:cs typeface="Arial"/>
              <a:sym typeface="Arial"/>
            </a:endParaRPr>
          </a:p>
          <a:p>
            <a:pPr indent="0" lvl="0" marL="0" marR="0" rtl="0" algn="l">
              <a:lnSpc>
                <a:spcPct val="106250"/>
              </a:lnSpc>
              <a:spcBef>
                <a:spcPts val="0"/>
              </a:spcBef>
              <a:spcAft>
                <a:spcPts val="0"/>
              </a:spcAft>
              <a:buNone/>
            </a:pPr>
            <a:r>
              <a:rPr b="1" i="0" lang="en-IN" sz="1539" u="none" cap="none" strike="noStrike">
                <a:solidFill>
                  <a:srgbClr val="231F20"/>
                </a:solidFill>
                <a:latin typeface="Helvetica Neue"/>
                <a:ea typeface="Helvetica Neue"/>
                <a:cs typeface="Helvetica Neue"/>
                <a:sym typeface="Helvetica Neue"/>
              </a:rPr>
              <a:t>Engineering </a:t>
            </a:r>
            <a:endParaRPr b="0" i="0" sz="1319" u="none" cap="none" strike="noStrike">
              <a:solidFill>
                <a:srgbClr val="000000"/>
              </a:solidFill>
              <a:latin typeface="Arial"/>
              <a:ea typeface="Arial"/>
              <a:cs typeface="Arial"/>
              <a:sym typeface="Arial"/>
            </a:endParaRPr>
          </a:p>
        </p:txBody>
      </p:sp>
      <p:sp>
        <p:nvSpPr>
          <p:cNvPr id="358" name="Google Shape;358;p6"/>
          <p:cNvSpPr txBox="1"/>
          <p:nvPr/>
        </p:nvSpPr>
        <p:spPr>
          <a:xfrm>
            <a:off x="15843252" y="408356"/>
            <a:ext cx="3679815" cy="461708"/>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None/>
            </a:pPr>
            <a:r>
              <a:rPr b="0" i="1" lang="en-IN" sz="3078" u="none" cap="none" strike="noStrike">
                <a:solidFill>
                  <a:srgbClr val="422C75"/>
                </a:solidFill>
                <a:latin typeface="Playfair Display"/>
                <a:ea typeface="Playfair Display"/>
                <a:cs typeface="Playfair Display"/>
                <a:sym typeface="Playfair Display"/>
              </a:rPr>
              <a:t>Go, change the world</a:t>
            </a:r>
            <a:endParaRPr b="0" i="0" sz="1319" u="none" cap="none" strike="noStrike">
              <a:solidFill>
                <a:srgbClr val="000000"/>
              </a:solidFill>
              <a:latin typeface="Arial"/>
              <a:ea typeface="Arial"/>
              <a:cs typeface="Arial"/>
              <a:sym typeface="Arial"/>
            </a:endParaRPr>
          </a:p>
        </p:txBody>
      </p:sp>
      <p:pic>
        <p:nvPicPr>
          <p:cNvPr descr="https://lh5.googleusercontent.com/YnomhVdpIVoTDa18GfIpDXDAFaKfqTPB8rhx3OQq85uza5A5B6vsugdRmnKS68i92A9is_JzB_XAmmrOzLmAswdNvby4MUq-uJG1C8gDf__EO9ErceVfzByrYED-w-Pg1rs5_f95" id="359" name="Google Shape;359;p6"/>
          <p:cNvPicPr preferRelativeResize="0"/>
          <p:nvPr/>
        </p:nvPicPr>
        <p:blipFill rotWithShape="1">
          <a:blip r:embed="rId4">
            <a:alphaModFix/>
          </a:blip>
          <a:srcRect b="0" l="22713" r="43923" t="70536"/>
          <a:stretch/>
        </p:blipFill>
        <p:spPr>
          <a:xfrm>
            <a:off x="581025" y="3907823"/>
            <a:ext cx="12632076" cy="4639999"/>
          </a:xfrm>
          <a:prstGeom prst="rect">
            <a:avLst/>
          </a:prstGeom>
          <a:noFill/>
          <a:ln>
            <a:noFill/>
          </a:ln>
        </p:spPr>
      </p:pic>
      <p:pic>
        <p:nvPicPr>
          <p:cNvPr descr="https://lh6.googleusercontent.com/kdWZ3qtW8Gu-wMYBiPHUJeR0IyuaGSV25Q7Qh011uiaO98akdsUlNGfEp-JDYLIflGFoCm_DbBBInmp_fqBkS1nJ3I4c0Uz1cBiKxJ2-v-kV3zLI2eHZoWOfDLb-6QZDn8_vZajt" id="360" name="Google Shape;360;p6"/>
          <p:cNvPicPr preferRelativeResize="0"/>
          <p:nvPr/>
        </p:nvPicPr>
        <p:blipFill rotWithShape="1">
          <a:blip r:embed="rId5">
            <a:alphaModFix/>
          </a:blip>
          <a:srcRect b="10118" l="24856" r="59451" t="63929"/>
          <a:stretch/>
        </p:blipFill>
        <p:spPr>
          <a:xfrm>
            <a:off x="14167909" y="3597533"/>
            <a:ext cx="5662655" cy="5260573"/>
          </a:xfrm>
          <a:prstGeom prst="rect">
            <a:avLst/>
          </a:prstGeom>
          <a:noFill/>
          <a:ln>
            <a:noFill/>
          </a:ln>
        </p:spPr>
      </p:pic>
      <p:sp>
        <p:nvSpPr>
          <p:cNvPr id="361" name="Google Shape;361;p6"/>
          <p:cNvSpPr txBox="1"/>
          <p:nvPr/>
        </p:nvSpPr>
        <p:spPr>
          <a:xfrm>
            <a:off x="1004887" y="2697697"/>
            <a:ext cx="5311152" cy="676572"/>
          </a:xfrm>
          <a:prstGeom prst="rect">
            <a:avLst/>
          </a:prstGeom>
          <a:noFill/>
          <a:ln>
            <a:noFill/>
          </a:ln>
        </p:spPr>
        <p:txBody>
          <a:bodyPr anchorCtr="0" anchor="t" bIns="100475" lIns="201000" spcFirstLastPara="1" rIns="201000" wrap="square" tIns="100475">
            <a:spAutoFit/>
          </a:bodyPr>
          <a:lstStyle/>
          <a:p>
            <a:pPr indent="0" lvl="0" marL="0" marR="0" rtl="0" algn="l">
              <a:lnSpc>
                <a:spcPct val="100000"/>
              </a:lnSpc>
              <a:spcBef>
                <a:spcPts val="0"/>
              </a:spcBef>
              <a:spcAft>
                <a:spcPts val="0"/>
              </a:spcAft>
              <a:buNone/>
            </a:pPr>
            <a:r>
              <a:rPr b="0" i="0" lang="en-IN" sz="3078" u="none" cap="none" strike="noStrike">
                <a:solidFill>
                  <a:srgbClr val="000000"/>
                </a:solidFill>
                <a:latin typeface="Arial"/>
                <a:ea typeface="Arial"/>
                <a:cs typeface="Arial"/>
                <a:sym typeface="Arial"/>
              </a:rPr>
              <a:t>VGG output: </a:t>
            </a:r>
            <a:endParaRPr b="0" i="0" sz="3078"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7"/>
          <p:cNvSpPr txBox="1"/>
          <p:nvPr>
            <p:ph type="title"/>
          </p:nvPr>
        </p:nvSpPr>
        <p:spPr>
          <a:xfrm>
            <a:off x="581025" y="373596"/>
            <a:ext cx="18941915" cy="55405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rgbClr val="0070C0"/>
              </a:buClr>
              <a:buSzPts val="1600"/>
              <a:buNone/>
            </a:pPr>
            <a:r>
              <a:rPr lang="en-IN" sz="3518">
                <a:solidFill>
                  <a:srgbClr val="0070C0"/>
                </a:solidFill>
              </a:rPr>
              <a:t>Output analysis</a:t>
            </a:r>
            <a:br>
              <a:rPr lang="en-IN" sz="3518">
                <a:solidFill>
                  <a:srgbClr val="0070C0"/>
                </a:solidFill>
              </a:rPr>
            </a:br>
            <a:r>
              <a:rPr b="1" i="0" lang="en-IN" sz="3518">
                <a:solidFill>
                  <a:srgbClr val="0070C0"/>
                </a:solidFill>
              </a:rPr>
              <a:t>Spectrogram Method </a:t>
            </a:r>
            <a:endParaRPr b="1" i="0"/>
          </a:p>
        </p:txBody>
      </p:sp>
      <p:sp>
        <p:nvSpPr>
          <p:cNvPr id="367" name="Google Shape;367;p7"/>
          <p:cNvSpPr/>
          <p:nvPr/>
        </p:nvSpPr>
        <p:spPr>
          <a:xfrm>
            <a:off x="1004887" y="1692554"/>
            <a:ext cx="18534215" cy="0"/>
          </a:xfrm>
          <a:custGeom>
            <a:rect b="b" l="l" r="r" t="t"/>
            <a:pathLst>
              <a:path extrusionOk="0" h="120000" w="18527395">
                <a:moveTo>
                  <a:pt x="0" y="0"/>
                </a:moveTo>
                <a:lnTo>
                  <a:pt x="18526859" y="0"/>
                </a:lnTo>
              </a:path>
            </a:pathLst>
          </a:custGeom>
          <a:noFill/>
          <a:ln cap="flat" cmpd="sng" w="15700">
            <a:solidFill>
              <a:srgbClr val="5E6DB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759" u="none" cap="none" strike="noStrike">
              <a:solidFill>
                <a:schemeClr val="dk1"/>
              </a:solidFill>
              <a:latin typeface="Calibri"/>
              <a:ea typeface="Calibri"/>
              <a:cs typeface="Calibri"/>
              <a:sym typeface="Calibri"/>
            </a:endParaRPr>
          </a:p>
        </p:txBody>
      </p:sp>
      <p:sp>
        <p:nvSpPr>
          <p:cNvPr id="368" name="Google Shape;368;p7"/>
          <p:cNvSpPr txBox="1"/>
          <p:nvPr/>
        </p:nvSpPr>
        <p:spPr>
          <a:xfrm>
            <a:off x="1004886" y="302000"/>
            <a:ext cx="707733" cy="70971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759" u="none" cap="none" strike="noStrike">
              <a:solidFill>
                <a:schemeClr val="dk1"/>
              </a:solidFill>
              <a:latin typeface="Calibri"/>
              <a:ea typeface="Calibri"/>
              <a:cs typeface="Calibri"/>
              <a:sym typeface="Calibri"/>
            </a:endParaRPr>
          </a:p>
        </p:txBody>
      </p:sp>
      <p:sp>
        <p:nvSpPr>
          <p:cNvPr id="369" name="Google Shape;369;p7"/>
          <p:cNvSpPr txBox="1"/>
          <p:nvPr/>
        </p:nvSpPr>
        <p:spPr>
          <a:xfrm>
            <a:off x="1822451" y="438516"/>
            <a:ext cx="1371274" cy="492049"/>
          </a:xfrm>
          <a:prstGeom prst="rect">
            <a:avLst/>
          </a:prstGeom>
          <a:noFill/>
          <a:ln>
            <a:noFill/>
          </a:ln>
        </p:spPr>
        <p:txBody>
          <a:bodyPr anchorCtr="0" anchor="t" bIns="0" lIns="0" spcFirstLastPara="1" rIns="0" wrap="square" tIns="17125">
            <a:noAutofit/>
          </a:bodyPr>
          <a:lstStyle/>
          <a:p>
            <a:pPr indent="0" lvl="0" marL="0" marR="0" rtl="0" algn="l">
              <a:lnSpc>
                <a:spcPct val="106250"/>
              </a:lnSpc>
              <a:spcBef>
                <a:spcPts val="0"/>
              </a:spcBef>
              <a:spcAft>
                <a:spcPts val="0"/>
              </a:spcAft>
              <a:buNone/>
            </a:pPr>
            <a:r>
              <a:rPr b="1" i="0" lang="en-IN" sz="1539" u="none" cap="none" strike="noStrike">
                <a:solidFill>
                  <a:srgbClr val="231F20"/>
                </a:solidFill>
                <a:latin typeface="Helvetica Neue"/>
                <a:ea typeface="Helvetica Neue"/>
                <a:cs typeface="Helvetica Neue"/>
                <a:sym typeface="Helvetica Neue"/>
              </a:rPr>
              <a:t>RV College of</a:t>
            </a:r>
            <a:endParaRPr b="0" i="0" sz="1319" u="none" cap="none" strike="noStrike">
              <a:solidFill>
                <a:srgbClr val="000000"/>
              </a:solidFill>
              <a:latin typeface="Arial"/>
              <a:ea typeface="Arial"/>
              <a:cs typeface="Arial"/>
              <a:sym typeface="Arial"/>
            </a:endParaRPr>
          </a:p>
          <a:p>
            <a:pPr indent="0" lvl="0" marL="0" marR="0" rtl="0" algn="l">
              <a:lnSpc>
                <a:spcPct val="106250"/>
              </a:lnSpc>
              <a:spcBef>
                <a:spcPts val="0"/>
              </a:spcBef>
              <a:spcAft>
                <a:spcPts val="0"/>
              </a:spcAft>
              <a:buNone/>
            </a:pPr>
            <a:r>
              <a:rPr b="1" i="0" lang="en-IN" sz="1539" u="none" cap="none" strike="noStrike">
                <a:solidFill>
                  <a:srgbClr val="231F20"/>
                </a:solidFill>
                <a:latin typeface="Helvetica Neue"/>
                <a:ea typeface="Helvetica Neue"/>
                <a:cs typeface="Helvetica Neue"/>
                <a:sym typeface="Helvetica Neue"/>
              </a:rPr>
              <a:t>Engineering </a:t>
            </a:r>
            <a:endParaRPr b="0" i="0" sz="1319" u="none" cap="none" strike="noStrike">
              <a:solidFill>
                <a:srgbClr val="000000"/>
              </a:solidFill>
              <a:latin typeface="Arial"/>
              <a:ea typeface="Arial"/>
              <a:cs typeface="Arial"/>
              <a:sym typeface="Arial"/>
            </a:endParaRPr>
          </a:p>
        </p:txBody>
      </p:sp>
      <p:sp>
        <p:nvSpPr>
          <p:cNvPr id="370" name="Google Shape;370;p7"/>
          <p:cNvSpPr txBox="1"/>
          <p:nvPr/>
        </p:nvSpPr>
        <p:spPr>
          <a:xfrm>
            <a:off x="15843252" y="408356"/>
            <a:ext cx="3679815" cy="461708"/>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None/>
            </a:pPr>
            <a:r>
              <a:rPr b="0" i="1" lang="en-IN" sz="3078" u="none" cap="none" strike="noStrike">
                <a:solidFill>
                  <a:srgbClr val="422C75"/>
                </a:solidFill>
                <a:latin typeface="Playfair Display"/>
                <a:ea typeface="Playfair Display"/>
                <a:cs typeface="Playfair Display"/>
                <a:sym typeface="Playfair Display"/>
              </a:rPr>
              <a:t>Go, change the world</a:t>
            </a:r>
            <a:endParaRPr b="0" i="0" sz="1319" u="none" cap="none" strike="noStrike">
              <a:solidFill>
                <a:srgbClr val="000000"/>
              </a:solidFill>
              <a:latin typeface="Arial"/>
              <a:ea typeface="Arial"/>
              <a:cs typeface="Arial"/>
              <a:sym typeface="Arial"/>
            </a:endParaRPr>
          </a:p>
        </p:txBody>
      </p:sp>
      <p:pic>
        <p:nvPicPr>
          <p:cNvPr descr="https://lh5.googleusercontent.com/YnomhVdpIVoTDa18GfIpDXDAFaKfqTPB8rhx3OQq85uza5A5B6vsugdRmnKS68i92A9is_JzB_XAmmrOzLmAswdNvby4MUq-uJG1C8gDf__EO9ErceVfzByrYED-w-Pg1rs5_f95" id="371" name="Google Shape;371;p7"/>
          <p:cNvPicPr preferRelativeResize="0"/>
          <p:nvPr/>
        </p:nvPicPr>
        <p:blipFill rotWithShape="1">
          <a:blip r:embed="rId4">
            <a:alphaModFix/>
          </a:blip>
          <a:srcRect b="0" l="22713" r="43923" t="70536"/>
          <a:stretch/>
        </p:blipFill>
        <p:spPr>
          <a:xfrm>
            <a:off x="581025" y="4008341"/>
            <a:ext cx="12632076" cy="4639999"/>
          </a:xfrm>
          <a:prstGeom prst="rect">
            <a:avLst/>
          </a:prstGeom>
          <a:noFill/>
          <a:ln>
            <a:noFill/>
          </a:ln>
        </p:spPr>
      </p:pic>
      <p:pic>
        <p:nvPicPr>
          <p:cNvPr descr="https://lh6.googleusercontent.com/3o6rGtDJz4FU60zI-iRn6LkAIdUi34EJAS9m_2rPBgfVNtvrguP9tzlk1rGTP4Cab8haGnrMuTFXxIF9SDZOw1V11LPjCFRc-qSxGbKgFRxrTQKlCpKaws7mLhOT4txedENTMWX1" id="372" name="Google Shape;372;p7"/>
          <p:cNvPicPr preferRelativeResize="0"/>
          <p:nvPr/>
        </p:nvPicPr>
        <p:blipFill rotWithShape="1">
          <a:blip r:embed="rId5">
            <a:alphaModFix/>
          </a:blip>
          <a:srcRect b="18445" l="24156" r="59872" t="53475"/>
          <a:stretch/>
        </p:blipFill>
        <p:spPr>
          <a:xfrm>
            <a:off x="14675025" y="3661538"/>
            <a:ext cx="4512254" cy="5333600"/>
          </a:xfrm>
          <a:prstGeom prst="rect">
            <a:avLst/>
          </a:prstGeom>
          <a:noFill/>
          <a:ln>
            <a:noFill/>
          </a:ln>
        </p:spPr>
      </p:pic>
      <p:sp>
        <p:nvSpPr>
          <p:cNvPr id="373" name="Google Shape;373;p7"/>
          <p:cNvSpPr txBox="1"/>
          <p:nvPr/>
        </p:nvSpPr>
        <p:spPr>
          <a:xfrm>
            <a:off x="1004887" y="2429643"/>
            <a:ext cx="7740397" cy="676572"/>
          </a:xfrm>
          <a:prstGeom prst="rect">
            <a:avLst/>
          </a:prstGeom>
          <a:noFill/>
          <a:ln>
            <a:noFill/>
          </a:ln>
        </p:spPr>
        <p:txBody>
          <a:bodyPr anchorCtr="0" anchor="t" bIns="100475" lIns="201000" spcFirstLastPara="1" rIns="201000" wrap="square" tIns="100475">
            <a:spAutoFit/>
          </a:bodyPr>
          <a:lstStyle/>
          <a:p>
            <a:pPr indent="0" lvl="0" marL="0" marR="0" rtl="0" algn="l">
              <a:lnSpc>
                <a:spcPct val="100000"/>
              </a:lnSpc>
              <a:spcBef>
                <a:spcPts val="0"/>
              </a:spcBef>
              <a:spcAft>
                <a:spcPts val="0"/>
              </a:spcAft>
              <a:buNone/>
            </a:pPr>
            <a:r>
              <a:rPr b="0" i="0" lang="en-IN" sz="3078" u="none" cap="none" strike="noStrike">
                <a:solidFill>
                  <a:srgbClr val="000000"/>
                </a:solidFill>
                <a:latin typeface="Arial"/>
                <a:ea typeface="Arial"/>
                <a:cs typeface="Arial"/>
                <a:sym typeface="Arial"/>
              </a:rPr>
              <a:t>Shallow Nets output :</a:t>
            </a:r>
            <a:endParaRPr b="0" i="0" sz="3078"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4" name="Shape 114"/>
        <p:cNvGrpSpPr/>
        <p:nvPr/>
      </p:nvGrpSpPr>
      <p:grpSpPr>
        <a:xfrm>
          <a:off x="0" y="0"/>
          <a:ext cx="0" cy="0"/>
          <a:chOff x="0" y="0"/>
          <a:chExt cx="0" cy="0"/>
        </a:xfrm>
      </p:grpSpPr>
      <p:sp>
        <p:nvSpPr>
          <p:cNvPr id="115" name="Google Shape;115;ga66049eb72_1_51"/>
          <p:cNvSpPr/>
          <p:nvPr/>
        </p:nvSpPr>
        <p:spPr>
          <a:xfrm>
            <a:off x="0" y="-14514"/>
            <a:ext cx="20104101" cy="11309350"/>
          </a:xfrm>
          <a:prstGeom prst="rect">
            <a:avLst/>
          </a:prstGeom>
          <a:solidFill>
            <a:schemeClr val="lt1">
              <a:alpha val="98039"/>
            </a:schemeClr>
          </a:solidFill>
          <a:ln cap="flat" cmpd="sng" w="76200">
            <a:solidFill>
              <a:srgbClr val="00589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681748"/>
              </a:solidFill>
              <a:latin typeface="Calibri"/>
              <a:ea typeface="Calibri"/>
              <a:cs typeface="Calibri"/>
              <a:sym typeface="Calibri"/>
            </a:endParaRPr>
          </a:p>
        </p:txBody>
      </p:sp>
      <p:sp>
        <p:nvSpPr>
          <p:cNvPr id="116" name="Google Shape;116;ga66049eb72_1_51"/>
          <p:cNvSpPr txBox="1"/>
          <p:nvPr/>
        </p:nvSpPr>
        <p:spPr>
          <a:xfrm>
            <a:off x="298450" y="1844675"/>
            <a:ext cx="19805650" cy="7663123"/>
          </a:xfrm>
          <a:prstGeom prst="rect">
            <a:avLst/>
          </a:prstGeom>
          <a:noFill/>
          <a:ln>
            <a:noFill/>
          </a:ln>
        </p:spPr>
        <p:txBody>
          <a:bodyPr anchorCtr="0" anchor="t" bIns="0" lIns="0" spcFirstLastPara="1" rIns="0" wrap="square" tIns="12050">
            <a:noAutofit/>
          </a:bodyPr>
          <a:lstStyle/>
          <a:p>
            <a:pPr indent="0" lvl="0" marL="12700" marR="0" rtl="0" algn="l">
              <a:lnSpc>
                <a:spcPct val="101000"/>
              </a:lnSpc>
              <a:spcBef>
                <a:spcPts val="0"/>
              </a:spcBef>
              <a:spcAft>
                <a:spcPts val="0"/>
              </a:spcAft>
              <a:buClr>
                <a:srgbClr val="000000"/>
              </a:buClr>
              <a:buSzPts val="7200"/>
              <a:buFont typeface="Arial"/>
              <a:buNone/>
            </a:pPr>
            <a:r>
              <a:rPr b="0" i="0" lang="en-IN" sz="7200" u="none" cap="none" strike="noStrike">
                <a:solidFill>
                  <a:srgbClr val="C00000"/>
                </a:solidFill>
                <a:latin typeface="Helvetica Neue"/>
                <a:ea typeface="Helvetica Neue"/>
                <a:cs typeface="Helvetica Neue"/>
                <a:sym typeface="Helvetica Neue"/>
              </a:rPr>
              <a:t>Team Members</a:t>
            </a:r>
            <a:endParaRPr b="0" i="0" sz="1400" u="none" cap="none" strike="noStrike">
              <a:solidFill>
                <a:srgbClr val="000000"/>
              </a:solidFill>
              <a:latin typeface="Arial"/>
              <a:ea typeface="Arial"/>
              <a:cs typeface="Arial"/>
              <a:sym typeface="Arial"/>
            </a:endParaRPr>
          </a:p>
          <a:p>
            <a:pPr indent="0" lvl="0" marL="12700" marR="0" rtl="0" algn="l">
              <a:lnSpc>
                <a:spcPct val="101000"/>
              </a:lnSpc>
              <a:spcBef>
                <a:spcPts val="100"/>
              </a:spcBef>
              <a:spcAft>
                <a:spcPts val="0"/>
              </a:spcAft>
              <a:buClr>
                <a:srgbClr val="000000"/>
              </a:buClr>
              <a:buSzPts val="2800"/>
              <a:buFont typeface="Arial"/>
              <a:buNone/>
            </a:pPr>
            <a:r>
              <a:t/>
            </a:r>
            <a:endParaRPr b="0" i="0" sz="2800" u="none" cap="none" strike="noStrike">
              <a:solidFill>
                <a:srgbClr val="FF0000"/>
              </a:solidFill>
              <a:latin typeface="Helvetica Neue"/>
              <a:ea typeface="Helvetica Neue"/>
              <a:cs typeface="Helvetica Neue"/>
              <a:sym typeface="Helvetica Neue"/>
            </a:endParaRPr>
          </a:p>
          <a:p>
            <a:pPr indent="-1143000" lvl="0" marL="1155700" marR="0" rtl="0" algn="l">
              <a:lnSpc>
                <a:spcPct val="101000"/>
              </a:lnSpc>
              <a:spcBef>
                <a:spcPts val="100"/>
              </a:spcBef>
              <a:spcAft>
                <a:spcPts val="0"/>
              </a:spcAft>
              <a:buClr>
                <a:srgbClr val="6D6E71"/>
              </a:buClr>
              <a:buSzPts val="4000"/>
              <a:buFont typeface="Arial"/>
              <a:buAutoNum type="arabicPeriod"/>
            </a:pPr>
            <a:r>
              <a:rPr b="0" i="0" lang="en-IN" sz="4000" u="none" cap="none" strike="noStrike">
                <a:solidFill>
                  <a:srgbClr val="6D6E71"/>
                </a:solidFill>
                <a:latin typeface="Arial"/>
                <a:ea typeface="Arial"/>
                <a:cs typeface="Arial"/>
                <a:sym typeface="Arial"/>
              </a:rPr>
              <a:t>Shreya Sahay           1RV17CS200</a:t>
            </a:r>
            <a:endParaRPr b="0" i="0" sz="1400" u="none" cap="none" strike="noStrike">
              <a:solidFill>
                <a:srgbClr val="000000"/>
              </a:solidFill>
              <a:latin typeface="Arial"/>
              <a:ea typeface="Arial"/>
              <a:cs typeface="Arial"/>
              <a:sym typeface="Arial"/>
            </a:endParaRPr>
          </a:p>
          <a:p>
            <a:pPr indent="-1143000" lvl="0" marL="1155700" marR="0" rtl="0" algn="l">
              <a:lnSpc>
                <a:spcPct val="101000"/>
              </a:lnSpc>
              <a:spcBef>
                <a:spcPts val="100"/>
              </a:spcBef>
              <a:spcAft>
                <a:spcPts val="0"/>
              </a:spcAft>
              <a:buClr>
                <a:srgbClr val="6D6E71"/>
              </a:buClr>
              <a:buSzPts val="4000"/>
              <a:buFont typeface="Arial"/>
              <a:buAutoNum type="arabicPeriod"/>
            </a:pPr>
            <a:r>
              <a:rPr b="0" i="0" lang="en-IN" sz="4000" u="none" cap="none" strike="noStrike">
                <a:solidFill>
                  <a:srgbClr val="6D6E71"/>
                </a:solidFill>
                <a:latin typeface="Arial"/>
                <a:ea typeface="Arial"/>
                <a:cs typeface="Arial"/>
                <a:sym typeface="Arial"/>
              </a:rPr>
              <a:t>Jainil Viren parikh     1RV17CS063</a:t>
            </a:r>
            <a:endParaRPr b="0" i="0" sz="4000" u="none" cap="none" strike="noStrike">
              <a:solidFill>
                <a:srgbClr val="6D6E71"/>
              </a:solidFill>
              <a:latin typeface="Noto Sans Symbols"/>
              <a:ea typeface="Noto Sans Symbols"/>
              <a:cs typeface="Noto Sans Symbols"/>
              <a:sym typeface="Noto Sans Symbols"/>
            </a:endParaRPr>
          </a:p>
          <a:p>
            <a:pPr indent="-1143000" lvl="0" marL="1155700" marR="0" rtl="0" algn="l">
              <a:lnSpc>
                <a:spcPct val="101000"/>
              </a:lnSpc>
              <a:spcBef>
                <a:spcPts val="100"/>
              </a:spcBef>
              <a:spcAft>
                <a:spcPts val="0"/>
              </a:spcAft>
              <a:buClr>
                <a:srgbClr val="6D6E71"/>
              </a:buClr>
              <a:buSzPts val="4000"/>
              <a:buFont typeface="Arial"/>
              <a:buAutoNum type="arabicPeriod"/>
            </a:pPr>
            <a:r>
              <a:rPr b="0" i="0" lang="en-IN" sz="4000" u="none" cap="none" strike="noStrike">
                <a:solidFill>
                  <a:srgbClr val="6D6E71"/>
                </a:solidFill>
                <a:latin typeface="Arial"/>
                <a:ea typeface="Arial"/>
                <a:cs typeface="Arial"/>
                <a:sym typeface="Arial"/>
              </a:rPr>
              <a:t>Amisha                     1RV17CS017</a:t>
            </a:r>
            <a:endParaRPr b="0" i="0" sz="4000" u="none" cap="none" strike="noStrike">
              <a:solidFill>
                <a:srgbClr val="6D6E71"/>
              </a:solidFill>
              <a:latin typeface="Noto Sans Symbols"/>
              <a:ea typeface="Noto Sans Symbols"/>
              <a:cs typeface="Noto Sans Symbols"/>
              <a:sym typeface="Noto Sans Symbols"/>
            </a:endParaRPr>
          </a:p>
          <a:p>
            <a:pPr indent="-1143000" lvl="0" marL="1155700" marR="0" rtl="0" algn="l">
              <a:lnSpc>
                <a:spcPct val="101000"/>
              </a:lnSpc>
              <a:spcBef>
                <a:spcPts val="100"/>
              </a:spcBef>
              <a:spcAft>
                <a:spcPts val="0"/>
              </a:spcAft>
              <a:buClr>
                <a:srgbClr val="6D6E71"/>
              </a:buClr>
              <a:buSzPts val="4000"/>
              <a:buFont typeface="Arial"/>
              <a:buAutoNum type="arabicPeriod"/>
            </a:pPr>
            <a:r>
              <a:rPr b="0" i="0" lang="en-IN" sz="4000" u="none" cap="none" strike="noStrike">
                <a:solidFill>
                  <a:srgbClr val="6D6E71"/>
                </a:solidFill>
                <a:latin typeface="Arial"/>
                <a:ea typeface="Arial"/>
                <a:cs typeface="Arial"/>
                <a:sym typeface="Arial"/>
              </a:rPr>
              <a:t>Karthik KS                1RV17CS071</a:t>
            </a:r>
            <a:endParaRPr b="0" i="0" sz="4000" u="none" cap="none" strike="noStrike">
              <a:solidFill>
                <a:srgbClr val="6D6E71"/>
              </a:solidFill>
              <a:latin typeface="Noto Sans Symbols"/>
              <a:ea typeface="Noto Sans Symbols"/>
              <a:cs typeface="Noto Sans Symbols"/>
              <a:sym typeface="Noto Sans Symbols"/>
            </a:endParaRPr>
          </a:p>
          <a:p>
            <a:pPr indent="-1143000" lvl="0" marL="1155700" marR="0" rtl="0" algn="l">
              <a:lnSpc>
                <a:spcPct val="101000"/>
              </a:lnSpc>
              <a:spcBef>
                <a:spcPts val="100"/>
              </a:spcBef>
              <a:spcAft>
                <a:spcPts val="0"/>
              </a:spcAft>
              <a:buClr>
                <a:srgbClr val="6D6E71"/>
              </a:buClr>
              <a:buSzPts val="4000"/>
              <a:buFont typeface="Arial"/>
              <a:buAutoNum type="arabicPeriod"/>
            </a:pPr>
            <a:r>
              <a:rPr b="0" i="0" lang="en-IN" sz="4000" u="none" cap="none" strike="noStrike">
                <a:solidFill>
                  <a:srgbClr val="6D6E71"/>
                </a:solidFill>
                <a:latin typeface="Arial"/>
                <a:ea typeface="Arial"/>
                <a:cs typeface="Arial"/>
                <a:sym typeface="Arial"/>
              </a:rPr>
              <a:t>Abhishek                  1RV17CS005</a:t>
            </a:r>
            <a:endParaRPr b="0" i="0" sz="1400" u="none" cap="none" strike="noStrike">
              <a:solidFill>
                <a:srgbClr val="000000"/>
              </a:solidFill>
              <a:latin typeface="Arial"/>
              <a:ea typeface="Arial"/>
              <a:cs typeface="Arial"/>
              <a:sym typeface="Arial"/>
            </a:endParaRPr>
          </a:p>
          <a:p>
            <a:pPr indent="-889000" lvl="0" marL="1155700" marR="0" rtl="0" algn="l">
              <a:lnSpc>
                <a:spcPct val="101000"/>
              </a:lnSpc>
              <a:spcBef>
                <a:spcPts val="100"/>
              </a:spcBef>
              <a:spcAft>
                <a:spcPts val="0"/>
              </a:spcAft>
              <a:buClr>
                <a:schemeClr val="dk1"/>
              </a:buClr>
              <a:buSzPts val="4000"/>
              <a:buFont typeface="Calibri"/>
              <a:buNone/>
            </a:pPr>
            <a:r>
              <a:t/>
            </a:r>
            <a:endParaRPr b="0" i="0" sz="4000" u="none" cap="none" strike="noStrike">
              <a:solidFill>
                <a:srgbClr val="6D6E71"/>
              </a:solidFill>
              <a:latin typeface="Helvetica Neue"/>
              <a:ea typeface="Helvetica Neue"/>
              <a:cs typeface="Helvetica Neue"/>
              <a:sym typeface="Helvetica Neue"/>
            </a:endParaRPr>
          </a:p>
          <a:p>
            <a:pPr indent="0" lvl="0" marL="12700" marR="0" rtl="0" algn="l">
              <a:lnSpc>
                <a:spcPct val="101000"/>
              </a:lnSpc>
              <a:spcBef>
                <a:spcPts val="100"/>
              </a:spcBef>
              <a:spcAft>
                <a:spcPts val="0"/>
              </a:spcAft>
              <a:buClr>
                <a:srgbClr val="000000"/>
              </a:buClr>
              <a:buSzPts val="7200"/>
              <a:buFont typeface="Arial"/>
              <a:buNone/>
            </a:pPr>
            <a:r>
              <a:rPr b="0" i="0" lang="en-IN" sz="7200" u="none" cap="none" strike="noStrike">
                <a:solidFill>
                  <a:srgbClr val="C00000"/>
                </a:solidFill>
                <a:latin typeface="Helvetica Neue"/>
                <a:ea typeface="Helvetica Neue"/>
                <a:cs typeface="Helvetica Neue"/>
                <a:sym typeface="Helvetica Neue"/>
              </a:rPr>
              <a:t>Mentors</a:t>
            </a:r>
            <a:endParaRPr b="0" i="0" sz="1400" u="none" cap="none" strike="noStrike">
              <a:solidFill>
                <a:srgbClr val="000000"/>
              </a:solidFill>
              <a:latin typeface="Arial"/>
              <a:ea typeface="Arial"/>
              <a:cs typeface="Arial"/>
              <a:sym typeface="Arial"/>
            </a:endParaRPr>
          </a:p>
          <a:p>
            <a:pPr indent="0" lvl="0" marL="12700" marR="0" rtl="0" algn="l">
              <a:lnSpc>
                <a:spcPct val="101000"/>
              </a:lnSpc>
              <a:spcBef>
                <a:spcPts val="100"/>
              </a:spcBef>
              <a:spcAft>
                <a:spcPts val="0"/>
              </a:spcAft>
              <a:buClr>
                <a:srgbClr val="000000"/>
              </a:buClr>
              <a:buSzPts val="2400"/>
              <a:buFont typeface="Arial"/>
              <a:buNone/>
            </a:pPr>
            <a:r>
              <a:t/>
            </a:r>
            <a:endParaRPr b="0" i="0" sz="2400" u="none" cap="none" strike="noStrike">
              <a:solidFill>
                <a:srgbClr val="FF0000"/>
              </a:solidFill>
              <a:latin typeface="Helvetica Neue"/>
              <a:ea typeface="Helvetica Neue"/>
              <a:cs typeface="Helvetica Neue"/>
              <a:sym typeface="Helvetica Neue"/>
            </a:endParaRPr>
          </a:p>
          <a:p>
            <a:pPr indent="0" lvl="0" marL="12700" marR="0" rtl="0" algn="l">
              <a:lnSpc>
                <a:spcPct val="101000"/>
              </a:lnSpc>
              <a:spcBef>
                <a:spcPts val="100"/>
              </a:spcBef>
              <a:spcAft>
                <a:spcPts val="0"/>
              </a:spcAft>
              <a:buClr>
                <a:srgbClr val="000000"/>
              </a:buClr>
              <a:buSzPts val="4800"/>
              <a:buFont typeface="Arial"/>
              <a:buNone/>
            </a:pPr>
            <a:r>
              <a:rPr b="0" i="0" lang="en-IN" sz="4800" u="none" cap="none" strike="noStrike">
                <a:solidFill>
                  <a:srgbClr val="6D6E71"/>
                </a:solidFill>
                <a:latin typeface="Helvetica Neue"/>
                <a:ea typeface="Helvetica Neue"/>
                <a:cs typeface="Helvetica Neue"/>
                <a:sym typeface="Helvetica Neue"/>
              </a:rPr>
              <a:t>Mr. Karthik K Natarajan (NOKIA)</a:t>
            </a:r>
            <a:endParaRPr b="0" i="0" sz="4800" u="none" cap="none" strike="noStrike">
              <a:solidFill>
                <a:srgbClr val="6D6E71"/>
              </a:solidFill>
              <a:latin typeface="Helvetica Neue"/>
              <a:ea typeface="Helvetica Neue"/>
              <a:cs typeface="Helvetica Neue"/>
              <a:sym typeface="Helvetica Neue"/>
            </a:endParaRPr>
          </a:p>
        </p:txBody>
      </p:sp>
      <p:sp>
        <p:nvSpPr>
          <p:cNvPr id="117" name="Google Shape;117;ga66049eb72_1_51"/>
          <p:cNvSpPr/>
          <p:nvPr/>
        </p:nvSpPr>
        <p:spPr>
          <a:xfrm>
            <a:off x="1008063" y="1192213"/>
            <a:ext cx="18527712" cy="0"/>
          </a:xfrm>
          <a:custGeom>
            <a:rect b="b" l="l" r="r" t="t"/>
            <a:pathLst>
              <a:path extrusionOk="0" h="120000" w="18527395">
                <a:moveTo>
                  <a:pt x="0" y="0"/>
                </a:moveTo>
                <a:lnTo>
                  <a:pt x="18526859" y="0"/>
                </a:lnTo>
              </a:path>
            </a:pathLst>
          </a:custGeom>
          <a:noFill/>
          <a:ln cap="flat" cmpd="sng" w="15700">
            <a:solidFill>
              <a:srgbClr val="5E6DB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8" name="Google Shape;118;ga66049eb72_1_51"/>
          <p:cNvSpPr/>
          <p:nvPr/>
        </p:nvSpPr>
        <p:spPr>
          <a:xfrm>
            <a:off x="1004888" y="301625"/>
            <a:ext cx="708025" cy="70961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9" name="Google Shape;119;ga66049eb72_1_51"/>
          <p:cNvSpPr/>
          <p:nvPr/>
        </p:nvSpPr>
        <p:spPr>
          <a:xfrm>
            <a:off x="2982913" y="712788"/>
            <a:ext cx="57150" cy="57150"/>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0" name="Google Shape;120;ga66049eb72_1_51"/>
          <p:cNvSpPr/>
          <p:nvPr/>
        </p:nvSpPr>
        <p:spPr>
          <a:xfrm>
            <a:off x="2998788" y="725488"/>
            <a:ext cx="25400" cy="31750"/>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1" name="Google Shape;121;ga66049eb72_1_51"/>
          <p:cNvSpPr txBox="1"/>
          <p:nvPr/>
        </p:nvSpPr>
        <p:spPr>
          <a:xfrm>
            <a:off x="1822450" y="438150"/>
            <a:ext cx="1371600" cy="492125"/>
          </a:xfrm>
          <a:prstGeom prst="rect">
            <a:avLst/>
          </a:prstGeom>
          <a:noFill/>
          <a:ln>
            <a:noFill/>
          </a:ln>
        </p:spPr>
        <p:txBody>
          <a:bodyPr anchorCtr="0" anchor="t" bIns="0" lIns="0" spcFirstLastPara="1" rIns="0" wrap="square" tIns="17125">
            <a:noAutofit/>
          </a:bodyPr>
          <a:lstStyle/>
          <a:p>
            <a:pPr indent="0" lvl="0" marL="12700" marR="0" rtl="0" algn="l">
              <a:lnSpc>
                <a:spcPct val="111562"/>
              </a:lnSpc>
              <a:spcBef>
                <a:spcPts val="0"/>
              </a:spcBef>
              <a:spcAft>
                <a:spcPts val="0"/>
              </a:spcAft>
              <a:buClr>
                <a:srgbClr val="000000"/>
              </a:buClr>
              <a:buSzPts val="1600"/>
              <a:buFont typeface="Arial"/>
              <a:buNone/>
            </a:pPr>
            <a:r>
              <a:rPr b="1" i="0" lang="en-IN" sz="1600" u="none" cap="none" strike="noStrike">
                <a:solidFill>
                  <a:srgbClr val="231F20"/>
                </a:solidFill>
                <a:latin typeface="Helvetica Neue"/>
                <a:ea typeface="Helvetica Neue"/>
                <a:cs typeface="Helvetica Neue"/>
                <a:sym typeface="Helvetica Neue"/>
              </a:rPr>
              <a:t>RV College of</a:t>
            </a:r>
            <a:endParaRPr b="0" i="0" sz="1400" u="none" cap="none" strike="noStrike">
              <a:solidFill>
                <a:srgbClr val="000000"/>
              </a:solidFill>
              <a:latin typeface="Arial"/>
              <a:ea typeface="Arial"/>
              <a:cs typeface="Arial"/>
              <a:sym typeface="Arial"/>
            </a:endParaRPr>
          </a:p>
          <a:p>
            <a:pPr indent="0" lvl="0" marL="12700" marR="0" rtl="0" algn="l">
              <a:lnSpc>
                <a:spcPct val="111562"/>
              </a:lnSpc>
              <a:spcBef>
                <a:spcPts val="135"/>
              </a:spcBef>
              <a:spcAft>
                <a:spcPts val="0"/>
              </a:spcAft>
              <a:buClr>
                <a:srgbClr val="000000"/>
              </a:buClr>
              <a:buSzPts val="1600"/>
              <a:buFont typeface="Arial"/>
              <a:buNone/>
            </a:pPr>
            <a:r>
              <a:rPr b="1" i="0" lang="en-IN" sz="1600" u="none" cap="none" strike="noStrike">
                <a:solidFill>
                  <a:srgbClr val="231F20"/>
                </a:solidFill>
                <a:latin typeface="Helvetica Neue"/>
                <a:ea typeface="Helvetica Neue"/>
                <a:cs typeface="Helvetica Neue"/>
                <a:sym typeface="Helvetica Neue"/>
              </a:rPr>
              <a:t>Engineering </a:t>
            </a:r>
            <a:endParaRPr b="1" i="0" sz="1600" u="none" cap="none" strike="noStrike">
              <a:solidFill>
                <a:schemeClr val="dk1"/>
              </a:solidFill>
              <a:latin typeface="Helvetica Neue"/>
              <a:ea typeface="Helvetica Neue"/>
              <a:cs typeface="Helvetica Neue"/>
              <a:sym typeface="Helvetica Neue"/>
            </a:endParaRPr>
          </a:p>
        </p:txBody>
      </p:sp>
      <p:sp>
        <p:nvSpPr>
          <p:cNvPr id="122" name="Google Shape;122;ga66049eb72_1_51"/>
          <p:cNvSpPr txBox="1"/>
          <p:nvPr/>
        </p:nvSpPr>
        <p:spPr>
          <a:xfrm>
            <a:off x="4413250" y="301625"/>
            <a:ext cx="10242550" cy="766763"/>
          </a:xfrm>
          <a:prstGeom prst="rect">
            <a:avLst/>
          </a:prstGeom>
          <a:noFill/>
          <a:ln>
            <a:noFill/>
          </a:ln>
        </p:spPr>
        <p:txBody>
          <a:bodyPr anchorCtr="0" anchor="t" bIns="0" lIns="0" spcFirstLastPara="1" rIns="0" wrap="square" tIns="12050">
            <a:noAutofit/>
          </a:bodyPr>
          <a:lstStyle/>
          <a:p>
            <a:pPr indent="0" lvl="0" marL="12700" marR="0" rtl="0" algn="ctr">
              <a:lnSpc>
                <a:spcPct val="100000"/>
              </a:lnSpc>
              <a:spcBef>
                <a:spcPts val="0"/>
              </a:spcBef>
              <a:spcAft>
                <a:spcPts val="0"/>
              </a:spcAft>
              <a:buClr>
                <a:srgbClr val="000000"/>
              </a:buClr>
              <a:buSzPts val="4900"/>
              <a:buFont typeface="Arial"/>
              <a:buNone/>
            </a:pPr>
            <a:r>
              <a:rPr b="0" i="0" lang="en-IN" sz="4900" u="none" cap="none" strike="noStrike">
                <a:solidFill>
                  <a:srgbClr val="005893"/>
                </a:solidFill>
                <a:latin typeface="Playfair Display"/>
                <a:ea typeface="Playfair Display"/>
                <a:cs typeface="Playfair Display"/>
                <a:sym typeface="Playfair Display"/>
              </a:rPr>
              <a:t>Team Details</a:t>
            </a:r>
            <a:endParaRPr b="0" i="0" sz="1400" u="none" cap="none" strike="noStrike">
              <a:solidFill>
                <a:srgbClr val="000000"/>
              </a:solidFill>
              <a:latin typeface="Arial"/>
              <a:ea typeface="Arial"/>
              <a:cs typeface="Arial"/>
              <a:sym typeface="Arial"/>
            </a:endParaRPr>
          </a:p>
        </p:txBody>
      </p:sp>
      <p:sp>
        <p:nvSpPr>
          <p:cNvPr id="123" name="Google Shape;123;ga66049eb72_1_51"/>
          <p:cNvSpPr txBox="1"/>
          <p:nvPr>
            <p:ph type="title"/>
          </p:nvPr>
        </p:nvSpPr>
        <p:spPr>
          <a:xfrm>
            <a:off x="15843250" y="407988"/>
            <a:ext cx="3679825" cy="461962"/>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SzPts val="1400"/>
              <a:buNone/>
            </a:pPr>
            <a:r>
              <a:rPr lang="en-IN">
                <a:latin typeface="Playfair Display"/>
                <a:ea typeface="Playfair Display"/>
                <a:cs typeface="Playfair Display"/>
                <a:sym typeface="Playfair Display"/>
              </a:rPr>
              <a:t>Go, change the world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8"/>
          <p:cNvSpPr txBox="1"/>
          <p:nvPr>
            <p:ph type="title"/>
          </p:nvPr>
        </p:nvSpPr>
        <p:spPr>
          <a:xfrm>
            <a:off x="581025" y="408356"/>
            <a:ext cx="18941915" cy="11081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rgbClr val="0070C0"/>
              </a:buClr>
              <a:buSzPts val="1600"/>
              <a:buNone/>
            </a:pPr>
            <a:r>
              <a:rPr lang="en-IN" sz="3518">
                <a:solidFill>
                  <a:srgbClr val="0070C0"/>
                </a:solidFill>
              </a:rPr>
              <a:t>Demonstration of the Spectrogram model</a:t>
            </a:r>
            <a:br>
              <a:rPr lang="en-IN" sz="3518">
                <a:solidFill>
                  <a:srgbClr val="0070C0"/>
                </a:solidFill>
              </a:rPr>
            </a:br>
            <a:endParaRPr/>
          </a:p>
        </p:txBody>
      </p:sp>
      <p:sp>
        <p:nvSpPr>
          <p:cNvPr id="379" name="Google Shape;379;p8"/>
          <p:cNvSpPr/>
          <p:nvPr/>
        </p:nvSpPr>
        <p:spPr>
          <a:xfrm>
            <a:off x="1004887" y="1692554"/>
            <a:ext cx="18534215" cy="0"/>
          </a:xfrm>
          <a:custGeom>
            <a:rect b="b" l="l" r="r" t="t"/>
            <a:pathLst>
              <a:path extrusionOk="0" h="120000" w="18527395">
                <a:moveTo>
                  <a:pt x="0" y="0"/>
                </a:moveTo>
                <a:lnTo>
                  <a:pt x="18526859" y="0"/>
                </a:lnTo>
              </a:path>
            </a:pathLst>
          </a:custGeom>
          <a:noFill/>
          <a:ln cap="flat" cmpd="sng" w="15700">
            <a:solidFill>
              <a:srgbClr val="5E6DB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759" u="none" cap="none" strike="noStrike">
              <a:solidFill>
                <a:schemeClr val="dk1"/>
              </a:solidFill>
              <a:latin typeface="Calibri"/>
              <a:ea typeface="Calibri"/>
              <a:cs typeface="Calibri"/>
              <a:sym typeface="Calibri"/>
            </a:endParaRPr>
          </a:p>
        </p:txBody>
      </p:sp>
      <p:sp>
        <p:nvSpPr>
          <p:cNvPr id="380" name="Google Shape;380;p8"/>
          <p:cNvSpPr txBox="1"/>
          <p:nvPr/>
        </p:nvSpPr>
        <p:spPr>
          <a:xfrm>
            <a:off x="1004886" y="302000"/>
            <a:ext cx="707733" cy="70971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759" u="none" cap="none" strike="noStrike">
              <a:solidFill>
                <a:schemeClr val="dk1"/>
              </a:solidFill>
              <a:latin typeface="Calibri"/>
              <a:ea typeface="Calibri"/>
              <a:cs typeface="Calibri"/>
              <a:sym typeface="Calibri"/>
            </a:endParaRPr>
          </a:p>
        </p:txBody>
      </p:sp>
      <p:sp>
        <p:nvSpPr>
          <p:cNvPr id="381" name="Google Shape;381;p8"/>
          <p:cNvSpPr txBox="1"/>
          <p:nvPr/>
        </p:nvSpPr>
        <p:spPr>
          <a:xfrm>
            <a:off x="1822451" y="438516"/>
            <a:ext cx="1371274" cy="492049"/>
          </a:xfrm>
          <a:prstGeom prst="rect">
            <a:avLst/>
          </a:prstGeom>
          <a:noFill/>
          <a:ln>
            <a:noFill/>
          </a:ln>
        </p:spPr>
        <p:txBody>
          <a:bodyPr anchorCtr="0" anchor="t" bIns="0" lIns="0" spcFirstLastPara="1" rIns="0" wrap="square" tIns="17125">
            <a:noAutofit/>
          </a:bodyPr>
          <a:lstStyle/>
          <a:p>
            <a:pPr indent="0" lvl="0" marL="0" marR="0" rtl="0" algn="l">
              <a:lnSpc>
                <a:spcPct val="106250"/>
              </a:lnSpc>
              <a:spcBef>
                <a:spcPts val="0"/>
              </a:spcBef>
              <a:spcAft>
                <a:spcPts val="0"/>
              </a:spcAft>
              <a:buNone/>
            </a:pPr>
            <a:r>
              <a:rPr b="1" i="0" lang="en-IN" sz="1539" u="none" cap="none" strike="noStrike">
                <a:solidFill>
                  <a:srgbClr val="231F20"/>
                </a:solidFill>
                <a:latin typeface="Helvetica Neue"/>
                <a:ea typeface="Helvetica Neue"/>
                <a:cs typeface="Helvetica Neue"/>
                <a:sym typeface="Helvetica Neue"/>
              </a:rPr>
              <a:t>RV College of</a:t>
            </a:r>
            <a:endParaRPr b="0" i="0" sz="1319" u="none" cap="none" strike="noStrike">
              <a:solidFill>
                <a:srgbClr val="000000"/>
              </a:solidFill>
              <a:latin typeface="Arial"/>
              <a:ea typeface="Arial"/>
              <a:cs typeface="Arial"/>
              <a:sym typeface="Arial"/>
            </a:endParaRPr>
          </a:p>
          <a:p>
            <a:pPr indent="0" lvl="0" marL="0" marR="0" rtl="0" algn="l">
              <a:lnSpc>
                <a:spcPct val="106250"/>
              </a:lnSpc>
              <a:spcBef>
                <a:spcPts val="0"/>
              </a:spcBef>
              <a:spcAft>
                <a:spcPts val="0"/>
              </a:spcAft>
              <a:buNone/>
            </a:pPr>
            <a:r>
              <a:rPr b="1" i="0" lang="en-IN" sz="1539" u="none" cap="none" strike="noStrike">
                <a:solidFill>
                  <a:srgbClr val="231F20"/>
                </a:solidFill>
                <a:latin typeface="Helvetica Neue"/>
                <a:ea typeface="Helvetica Neue"/>
                <a:cs typeface="Helvetica Neue"/>
                <a:sym typeface="Helvetica Neue"/>
              </a:rPr>
              <a:t>Engineering </a:t>
            </a:r>
            <a:endParaRPr b="0" i="0" sz="1319" u="none" cap="none" strike="noStrike">
              <a:solidFill>
                <a:srgbClr val="000000"/>
              </a:solidFill>
              <a:latin typeface="Arial"/>
              <a:ea typeface="Arial"/>
              <a:cs typeface="Arial"/>
              <a:sym typeface="Arial"/>
            </a:endParaRPr>
          </a:p>
        </p:txBody>
      </p:sp>
      <p:sp>
        <p:nvSpPr>
          <p:cNvPr id="382" name="Google Shape;382;p8"/>
          <p:cNvSpPr txBox="1"/>
          <p:nvPr/>
        </p:nvSpPr>
        <p:spPr>
          <a:xfrm>
            <a:off x="15843252" y="408356"/>
            <a:ext cx="3679815" cy="461708"/>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None/>
            </a:pPr>
            <a:r>
              <a:rPr b="0" i="1" lang="en-IN" sz="3078" u="none" cap="none" strike="noStrike">
                <a:solidFill>
                  <a:srgbClr val="422C75"/>
                </a:solidFill>
                <a:latin typeface="Playfair Display"/>
                <a:ea typeface="Playfair Display"/>
                <a:cs typeface="Playfair Display"/>
                <a:sym typeface="Playfair Display"/>
              </a:rPr>
              <a:t>Go, change the world</a:t>
            </a:r>
            <a:endParaRPr b="0" i="0" sz="1319" u="none" cap="none" strike="noStrike">
              <a:solidFill>
                <a:srgbClr val="000000"/>
              </a:solidFill>
              <a:latin typeface="Arial"/>
              <a:ea typeface="Arial"/>
              <a:cs typeface="Arial"/>
              <a:sym typeface="Arial"/>
            </a:endParaRPr>
          </a:p>
        </p:txBody>
      </p:sp>
      <p:pic>
        <p:nvPicPr>
          <p:cNvPr id="383" name="Google Shape;383;p8" title="imperial.mp3">
            <a:hlinkClick r:id="rId4"/>
          </p:cNvPr>
          <p:cNvPicPr preferRelativeResize="0"/>
          <p:nvPr/>
        </p:nvPicPr>
        <p:blipFill rotWithShape="1">
          <a:blip r:embed="rId5">
            <a:alphaModFix/>
          </a:blip>
          <a:srcRect b="0" l="0" r="0" t="0"/>
          <a:stretch/>
        </p:blipFill>
        <p:spPr>
          <a:xfrm>
            <a:off x="3908746" y="4138805"/>
            <a:ext cx="1005205" cy="1005205"/>
          </a:xfrm>
          <a:prstGeom prst="rect">
            <a:avLst/>
          </a:prstGeom>
          <a:noFill/>
          <a:ln>
            <a:noFill/>
          </a:ln>
        </p:spPr>
      </p:pic>
      <p:pic>
        <p:nvPicPr>
          <p:cNvPr id="384" name="Google Shape;384;p8" title="futurama.mp3">
            <a:hlinkClick r:id="rId6"/>
          </p:cNvPr>
          <p:cNvPicPr preferRelativeResize="0"/>
          <p:nvPr/>
        </p:nvPicPr>
        <p:blipFill rotWithShape="1">
          <a:blip r:embed="rId5">
            <a:alphaModFix/>
          </a:blip>
          <a:srcRect b="0" l="0" r="0" t="0"/>
          <a:stretch/>
        </p:blipFill>
        <p:spPr>
          <a:xfrm>
            <a:off x="3908746" y="7590213"/>
            <a:ext cx="1005205" cy="1005205"/>
          </a:xfrm>
          <a:prstGeom prst="rect">
            <a:avLst/>
          </a:prstGeom>
          <a:noFill/>
          <a:ln>
            <a:noFill/>
          </a:ln>
        </p:spPr>
      </p:pic>
      <p:sp>
        <p:nvSpPr>
          <p:cNvPr id="385" name="Google Shape;385;p8"/>
          <p:cNvSpPr txBox="1"/>
          <p:nvPr/>
        </p:nvSpPr>
        <p:spPr>
          <a:xfrm>
            <a:off x="615556" y="7590222"/>
            <a:ext cx="2648887" cy="461708"/>
          </a:xfrm>
          <a:prstGeom prst="rect">
            <a:avLst/>
          </a:prstGeom>
          <a:noFill/>
          <a:ln>
            <a:noFill/>
          </a:ln>
        </p:spPr>
        <p:txBody>
          <a:bodyPr anchorCtr="0" anchor="t" bIns="201000" lIns="201000" spcFirstLastPara="1" rIns="201000" wrap="square" tIns="201000">
            <a:noAutofit/>
          </a:bodyPr>
          <a:lstStyle/>
          <a:p>
            <a:pPr indent="0" lvl="0" marL="0" marR="0" rtl="0" algn="l">
              <a:lnSpc>
                <a:spcPct val="100000"/>
              </a:lnSpc>
              <a:spcBef>
                <a:spcPts val="0"/>
              </a:spcBef>
              <a:spcAft>
                <a:spcPts val="0"/>
              </a:spcAft>
              <a:buNone/>
            </a:pPr>
            <a:r>
              <a:rPr b="0" i="0" lang="en-IN" sz="3078" u="none" cap="none" strike="noStrike">
                <a:solidFill>
                  <a:srgbClr val="000000"/>
                </a:solidFill>
                <a:latin typeface="Arial"/>
                <a:ea typeface="Arial"/>
                <a:cs typeface="Arial"/>
                <a:sym typeface="Arial"/>
              </a:rPr>
              <a:t>Style Music</a:t>
            </a:r>
            <a:endParaRPr b="0" i="0" sz="3078" u="none" cap="none" strike="noStrike">
              <a:solidFill>
                <a:srgbClr val="000000"/>
              </a:solidFill>
              <a:latin typeface="Arial"/>
              <a:ea typeface="Arial"/>
              <a:cs typeface="Arial"/>
              <a:sym typeface="Arial"/>
            </a:endParaRPr>
          </a:p>
        </p:txBody>
      </p:sp>
      <p:sp>
        <p:nvSpPr>
          <p:cNvPr id="386" name="Google Shape;386;p8"/>
          <p:cNvSpPr txBox="1"/>
          <p:nvPr/>
        </p:nvSpPr>
        <p:spPr>
          <a:xfrm>
            <a:off x="438788" y="4139887"/>
            <a:ext cx="3002423" cy="461708"/>
          </a:xfrm>
          <a:prstGeom prst="rect">
            <a:avLst/>
          </a:prstGeom>
          <a:noFill/>
          <a:ln>
            <a:noFill/>
          </a:ln>
        </p:spPr>
        <p:txBody>
          <a:bodyPr anchorCtr="0" anchor="t" bIns="201000" lIns="201000" spcFirstLastPara="1" rIns="201000" wrap="square" tIns="201000">
            <a:noAutofit/>
          </a:bodyPr>
          <a:lstStyle/>
          <a:p>
            <a:pPr indent="0" lvl="0" marL="0" marR="0" rtl="0" algn="l">
              <a:lnSpc>
                <a:spcPct val="100000"/>
              </a:lnSpc>
              <a:spcBef>
                <a:spcPts val="0"/>
              </a:spcBef>
              <a:spcAft>
                <a:spcPts val="0"/>
              </a:spcAft>
              <a:buNone/>
            </a:pPr>
            <a:r>
              <a:rPr b="0" i="0" lang="en-IN" sz="3078" u="none" cap="none" strike="noStrike">
                <a:solidFill>
                  <a:srgbClr val="000000"/>
                </a:solidFill>
                <a:latin typeface="Arial"/>
                <a:ea typeface="Arial"/>
                <a:cs typeface="Arial"/>
                <a:sym typeface="Arial"/>
              </a:rPr>
              <a:t>Content Music</a:t>
            </a:r>
            <a:endParaRPr b="0" i="0" sz="3078" u="none" cap="none" strike="noStrike">
              <a:solidFill>
                <a:srgbClr val="000000"/>
              </a:solidFill>
              <a:latin typeface="Arial"/>
              <a:ea typeface="Arial"/>
              <a:cs typeface="Arial"/>
              <a:sym typeface="Arial"/>
            </a:endParaRPr>
          </a:p>
        </p:txBody>
      </p:sp>
      <p:pic>
        <p:nvPicPr>
          <p:cNvPr id="387" name="Google Shape;387;p8" title="outputMusic.mp3">
            <a:hlinkClick r:id="rId7"/>
          </p:cNvPr>
          <p:cNvPicPr preferRelativeResize="0"/>
          <p:nvPr/>
        </p:nvPicPr>
        <p:blipFill rotWithShape="1">
          <a:blip r:embed="rId5">
            <a:alphaModFix/>
          </a:blip>
          <a:srcRect b="0" l="0" r="0" t="0"/>
          <a:stretch/>
        </p:blipFill>
        <p:spPr>
          <a:xfrm>
            <a:off x="11327354" y="5919186"/>
            <a:ext cx="1005205" cy="1005205"/>
          </a:xfrm>
          <a:prstGeom prst="rect">
            <a:avLst/>
          </a:prstGeom>
          <a:noFill/>
          <a:ln>
            <a:noFill/>
          </a:ln>
        </p:spPr>
      </p:pic>
      <p:sp>
        <p:nvSpPr>
          <p:cNvPr id="388" name="Google Shape;388;p8"/>
          <p:cNvSpPr txBox="1"/>
          <p:nvPr/>
        </p:nvSpPr>
        <p:spPr>
          <a:xfrm>
            <a:off x="10135817" y="7128514"/>
            <a:ext cx="3388280" cy="461708"/>
          </a:xfrm>
          <a:prstGeom prst="rect">
            <a:avLst/>
          </a:prstGeom>
          <a:noFill/>
          <a:ln>
            <a:noFill/>
          </a:ln>
        </p:spPr>
        <p:txBody>
          <a:bodyPr anchorCtr="0" anchor="t" bIns="201000" lIns="201000" spcFirstLastPara="1" rIns="201000" wrap="square" tIns="201000">
            <a:noAutofit/>
          </a:bodyPr>
          <a:lstStyle/>
          <a:p>
            <a:pPr indent="0" lvl="0" marL="0" marR="0" rtl="0" algn="l">
              <a:lnSpc>
                <a:spcPct val="100000"/>
              </a:lnSpc>
              <a:spcBef>
                <a:spcPts val="0"/>
              </a:spcBef>
              <a:spcAft>
                <a:spcPts val="0"/>
              </a:spcAft>
              <a:buNone/>
            </a:pPr>
            <a:r>
              <a:rPr b="0" i="0" lang="en-IN" sz="3078" u="none" cap="none" strike="noStrike">
                <a:solidFill>
                  <a:srgbClr val="000000"/>
                </a:solidFill>
                <a:latin typeface="Arial"/>
                <a:ea typeface="Arial"/>
                <a:cs typeface="Arial"/>
                <a:sym typeface="Arial"/>
              </a:rPr>
              <a:t>Resultant Music</a:t>
            </a:r>
            <a:endParaRPr b="0" i="0" sz="3078" u="none" cap="none" strike="noStrike">
              <a:solidFill>
                <a:srgbClr val="000000"/>
              </a:solidFill>
              <a:latin typeface="Arial"/>
              <a:ea typeface="Arial"/>
              <a:cs typeface="Arial"/>
              <a:sym typeface="Arial"/>
            </a:endParaRPr>
          </a:p>
        </p:txBody>
      </p:sp>
      <p:pic>
        <p:nvPicPr>
          <p:cNvPr id="389" name="Google Shape;389;p8"/>
          <p:cNvPicPr preferRelativeResize="0"/>
          <p:nvPr/>
        </p:nvPicPr>
        <p:blipFill rotWithShape="1">
          <a:blip r:embed="rId8">
            <a:alphaModFix/>
          </a:blip>
          <a:srcRect b="58112" l="3059" r="26595" t="34061"/>
          <a:stretch/>
        </p:blipFill>
        <p:spPr>
          <a:xfrm>
            <a:off x="2045753" y="9746016"/>
            <a:ext cx="14141520" cy="88472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9"/>
          <p:cNvSpPr txBox="1"/>
          <p:nvPr>
            <p:ph type="title"/>
          </p:nvPr>
        </p:nvSpPr>
        <p:spPr>
          <a:xfrm>
            <a:off x="581025" y="408356"/>
            <a:ext cx="18941915" cy="55405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rgbClr val="0070C0"/>
              </a:buClr>
              <a:buSzPts val="1600"/>
              <a:buNone/>
            </a:pPr>
            <a:r>
              <a:rPr lang="en-IN" sz="3518">
                <a:solidFill>
                  <a:srgbClr val="0070C0"/>
                </a:solidFill>
              </a:rPr>
              <a:t>Output analysis </a:t>
            </a:r>
            <a:br>
              <a:rPr lang="en-IN" sz="3518">
                <a:solidFill>
                  <a:srgbClr val="0070C0"/>
                </a:solidFill>
              </a:rPr>
            </a:br>
            <a:r>
              <a:rPr b="1" i="0" lang="en-IN" sz="3518">
                <a:solidFill>
                  <a:srgbClr val="0070C0"/>
                </a:solidFill>
              </a:rPr>
              <a:t>VAE-GAN Method </a:t>
            </a:r>
            <a:endParaRPr b="1" i="0"/>
          </a:p>
        </p:txBody>
      </p:sp>
      <p:sp>
        <p:nvSpPr>
          <p:cNvPr id="395" name="Google Shape;395;p9"/>
          <p:cNvSpPr/>
          <p:nvPr/>
        </p:nvSpPr>
        <p:spPr>
          <a:xfrm>
            <a:off x="1004887" y="1692554"/>
            <a:ext cx="18534215" cy="0"/>
          </a:xfrm>
          <a:custGeom>
            <a:rect b="b" l="l" r="r" t="t"/>
            <a:pathLst>
              <a:path extrusionOk="0" h="120000" w="18527395">
                <a:moveTo>
                  <a:pt x="0" y="0"/>
                </a:moveTo>
                <a:lnTo>
                  <a:pt x="18526859" y="0"/>
                </a:lnTo>
              </a:path>
            </a:pathLst>
          </a:custGeom>
          <a:noFill/>
          <a:ln cap="flat" cmpd="sng" w="15700">
            <a:solidFill>
              <a:srgbClr val="5E6DB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759" u="none" cap="none" strike="noStrike">
              <a:solidFill>
                <a:schemeClr val="dk1"/>
              </a:solidFill>
              <a:latin typeface="Calibri"/>
              <a:ea typeface="Calibri"/>
              <a:cs typeface="Calibri"/>
              <a:sym typeface="Calibri"/>
            </a:endParaRPr>
          </a:p>
        </p:txBody>
      </p:sp>
      <p:sp>
        <p:nvSpPr>
          <p:cNvPr id="396" name="Google Shape;396;p9"/>
          <p:cNvSpPr txBox="1"/>
          <p:nvPr/>
        </p:nvSpPr>
        <p:spPr>
          <a:xfrm>
            <a:off x="1004886" y="302000"/>
            <a:ext cx="707733" cy="70971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759" u="none" cap="none" strike="noStrike">
              <a:solidFill>
                <a:schemeClr val="dk1"/>
              </a:solidFill>
              <a:latin typeface="Calibri"/>
              <a:ea typeface="Calibri"/>
              <a:cs typeface="Calibri"/>
              <a:sym typeface="Calibri"/>
            </a:endParaRPr>
          </a:p>
        </p:txBody>
      </p:sp>
      <p:sp>
        <p:nvSpPr>
          <p:cNvPr id="397" name="Google Shape;397;p9"/>
          <p:cNvSpPr txBox="1"/>
          <p:nvPr/>
        </p:nvSpPr>
        <p:spPr>
          <a:xfrm>
            <a:off x="1822451" y="438516"/>
            <a:ext cx="1371274" cy="492049"/>
          </a:xfrm>
          <a:prstGeom prst="rect">
            <a:avLst/>
          </a:prstGeom>
          <a:noFill/>
          <a:ln>
            <a:noFill/>
          </a:ln>
        </p:spPr>
        <p:txBody>
          <a:bodyPr anchorCtr="0" anchor="t" bIns="0" lIns="0" spcFirstLastPara="1" rIns="0" wrap="square" tIns="17125">
            <a:noAutofit/>
          </a:bodyPr>
          <a:lstStyle/>
          <a:p>
            <a:pPr indent="0" lvl="0" marL="0" marR="0" rtl="0" algn="l">
              <a:lnSpc>
                <a:spcPct val="106250"/>
              </a:lnSpc>
              <a:spcBef>
                <a:spcPts val="0"/>
              </a:spcBef>
              <a:spcAft>
                <a:spcPts val="0"/>
              </a:spcAft>
              <a:buNone/>
            </a:pPr>
            <a:r>
              <a:rPr b="1" i="0" lang="en-IN" sz="1539" u="none" cap="none" strike="noStrike">
                <a:solidFill>
                  <a:srgbClr val="231F20"/>
                </a:solidFill>
                <a:latin typeface="Helvetica Neue"/>
                <a:ea typeface="Helvetica Neue"/>
                <a:cs typeface="Helvetica Neue"/>
                <a:sym typeface="Helvetica Neue"/>
              </a:rPr>
              <a:t>RV College of</a:t>
            </a:r>
            <a:endParaRPr b="0" i="0" sz="1319" u="none" cap="none" strike="noStrike">
              <a:solidFill>
                <a:srgbClr val="000000"/>
              </a:solidFill>
              <a:latin typeface="Arial"/>
              <a:ea typeface="Arial"/>
              <a:cs typeface="Arial"/>
              <a:sym typeface="Arial"/>
            </a:endParaRPr>
          </a:p>
          <a:p>
            <a:pPr indent="0" lvl="0" marL="0" marR="0" rtl="0" algn="l">
              <a:lnSpc>
                <a:spcPct val="106250"/>
              </a:lnSpc>
              <a:spcBef>
                <a:spcPts val="0"/>
              </a:spcBef>
              <a:spcAft>
                <a:spcPts val="0"/>
              </a:spcAft>
              <a:buNone/>
            </a:pPr>
            <a:r>
              <a:rPr b="1" i="0" lang="en-IN" sz="1539" u="none" cap="none" strike="noStrike">
                <a:solidFill>
                  <a:srgbClr val="231F20"/>
                </a:solidFill>
                <a:latin typeface="Helvetica Neue"/>
                <a:ea typeface="Helvetica Neue"/>
                <a:cs typeface="Helvetica Neue"/>
                <a:sym typeface="Helvetica Neue"/>
              </a:rPr>
              <a:t>Engineering </a:t>
            </a:r>
            <a:endParaRPr b="0" i="0" sz="1319" u="none" cap="none" strike="noStrike">
              <a:solidFill>
                <a:srgbClr val="000000"/>
              </a:solidFill>
              <a:latin typeface="Arial"/>
              <a:ea typeface="Arial"/>
              <a:cs typeface="Arial"/>
              <a:sym typeface="Arial"/>
            </a:endParaRPr>
          </a:p>
        </p:txBody>
      </p:sp>
      <p:sp>
        <p:nvSpPr>
          <p:cNvPr id="398" name="Google Shape;398;p9"/>
          <p:cNvSpPr txBox="1"/>
          <p:nvPr/>
        </p:nvSpPr>
        <p:spPr>
          <a:xfrm>
            <a:off x="15843252" y="408356"/>
            <a:ext cx="3679815" cy="461708"/>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None/>
            </a:pPr>
            <a:r>
              <a:rPr b="0" i="1" lang="en-IN" sz="3078" u="none" cap="none" strike="noStrike">
                <a:solidFill>
                  <a:srgbClr val="422C75"/>
                </a:solidFill>
                <a:latin typeface="Playfair Display"/>
                <a:ea typeface="Playfair Display"/>
                <a:cs typeface="Playfair Display"/>
                <a:sym typeface="Playfair Display"/>
              </a:rPr>
              <a:t>Go, change the world</a:t>
            </a:r>
            <a:endParaRPr b="0" i="0" sz="1319" u="none" cap="none" strike="noStrike">
              <a:solidFill>
                <a:srgbClr val="000000"/>
              </a:solidFill>
              <a:latin typeface="Arial"/>
              <a:ea typeface="Arial"/>
              <a:cs typeface="Arial"/>
              <a:sym typeface="Arial"/>
            </a:endParaRPr>
          </a:p>
        </p:txBody>
      </p:sp>
      <p:sp>
        <p:nvSpPr>
          <p:cNvPr id="399" name="Google Shape;399;p9"/>
          <p:cNvSpPr txBox="1"/>
          <p:nvPr/>
        </p:nvSpPr>
        <p:spPr>
          <a:xfrm>
            <a:off x="1004887" y="2429642"/>
            <a:ext cx="7740397" cy="676572"/>
          </a:xfrm>
          <a:prstGeom prst="rect">
            <a:avLst/>
          </a:prstGeom>
          <a:noFill/>
          <a:ln>
            <a:noFill/>
          </a:ln>
        </p:spPr>
        <p:txBody>
          <a:bodyPr anchorCtr="0" anchor="t" bIns="100475" lIns="201000" spcFirstLastPara="1" rIns="201000" wrap="square" tIns="100475">
            <a:spAutoFit/>
          </a:bodyPr>
          <a:lstStyle/>
          <a:p>
            <a:pPr indent="0" lvl="0" marL="0" marR="0" rtl="0" algn="l">
              <a:lnSpc>
                <a:spcPct val="100000"/>
              </a:lnSpc>
              <a:spcBef>
                <a:spcPts val="0"/>
              </a:spcBef>
              <a:spcAft>
                <a:spcPts val="0"/>
              </a:spcAft>
              <a:buNone/>
            </a:pPr>
            <a:r>
              <a:rPr b="0" i="0" lang="en-IN" sz="3078" u="none" cap="none" strike="noStrike">
                <a:solidFill>
                  <a:srgbClr val="000000"/>
                </a:solidFill>
                <a:latin typeface="Arial"/>
                <a:ea typeface="Arial"/>
                <a:cs typeface="Arial"/>
                <a:sym typeface="Arial"/>
              </a:rPr>
              <a:t>GAN output :</a:t>
            </a:r>
            <a:endParaRPr b="0" i="0" sz="3078" u="none" cap="none" strike="noStrike">
              <a:solidFill>
                <a:srgbClr val="000000"/>
              </a:solidFill>
              <a:latin typeface="Arial"/>
              <a:ea typeface="Arial"/>
              <a:cs typeface="Arial"/>
              <a:sym typeface="Arial"/>
            </a:endParaRPr>
          </a:p>
        </p:txBody>
      </p:sp>
      <p:pic>
        <p:nvPicPr>
          <p:cNvPr descr="https://lh5.googleusercontent.com/nZVSETC0unFgkMmU_bKBZgCxJEcFkrrDDstgd-8jBsXA5HEJ5-Be8K2atEu4WT4bXdgJuN2e9QvL0rHzwkKHzFF3imUFdvGvY7r_DiXn2O446GBpHjj7Vnn4xHdzlWbKgCnR9t4d" id="400" name="Google Shape;400;p9"/>
          <p:cNvPicPr preferRelativeResize="0"/>
          <p:nvPr/>
        </p:nvPicPr>
        <p:blipFill rotWithShape="1">
          <a:blip r:embed="rId4">
            <a:alphaModFix/>
          </a:blip>
          <a:srcRect b="0" l="0" r="0" t="0"/>
          <a:stretch/>
        </p:blipFill>
        <p:spPr>
          <a:xfrm>
            <a:off x="10688608" y="3604476"/>
            <a:ext cx="6994551" cy="5172617"/>
          </a:xfrm>
          <a:prstGeom prst="rect">
            <a:avLst/>
          </a:prstGeom>
          <a:noFill/>
          <a:ln>
            <a:noFill/>
          </a:ln>
        </p:spPr>
      </p:pic>
      <p:pic>
        <p:nvPicPr>
          <p:cNvPr id="401" name="Google Shape;401;p9"/>
          <p:cNvPicPr preferRelativeResize="0"/>
          <p:nvPr/>
        </p:nvPicPr>
        <p:blipFill rotWithShape="1">
          <a:blip r:embed="rId5">
            <a:alphaModFix/>
          </a:blip>
          <a:srcRect b="0" l="0" r="0" t="0"/>
          <a:stretch/>
        </p:blipFill>
        <p:spPr>
          <a:xfrm>
            <a:off x="1905990" y="3604476"/>
            <a:ext cx="5453455" cy="561178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10"/>
          <p:cNvSpPr txBox="1"/>
          <p:nvPr>
            <p:ph type="title"/>
          </p:nvPr>
        </p:nvSpPr>
        <p:spPr>
          <a:xfrm>
            <a:off x="581025" y="408356"/>
            <a:ext cx="18941915" cy="484134"/>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2800"/>
              <a:buNone/>
            </a:pPr>
            <a:r>
              <a:rPr lang="en-IN"/>
              <a:t>Gan Output</a:t>
            </a:r>
            <a:endParaRPr/>
          </a:p>
        </p:txBody>
      </p:sp>
      <p:pic>
        <p:nvPicPr>
          <p:cNvPr id="407" name="Google Shape;407;p10" title="input_file1.mp3">
            <a:hlinkClick r:id="rId3"/>
          </p:cNvPr>
          <p:cNvPicPr preferRelativeResize="0"/>
          <p:nvPr/>
        </p:nvPicPr>
        <p:blipFill rotWithShape="1">
          <a:blip r:embed="rId4">
            <a:alphaModFix/>
          </a:blip>
          <a:srcRect b="0" l="0" r="0" t="0"/>
          <a:stretch/>
        </p:blipFill>
        <p:spPr>
          <a:xfrm>
            <a:off x="3520526" y="4884845"/>
            <a:ext cx="1005205" cy="1005205"/>
          </a:xfrm>
          <a:prstGeom prst="rect">
            <a:avLst/>
          </a:prstGeom>
          <a:noFill/>
          <a:ln>
            <a:noFill/>
          </a:ln>
        </p:spPr>
      </p:pic>
      <p:pic>
        <p:nvPicPr>
          <p:cNvPr id="408" name="Google Shape;408;p10" title="converted_file1.mp3">
            <a:hlinkClick r:id="rId5"/>
          </p:cNvPr>
          <p:cNvPicPr preferRelativeResize="0"/>
          <p:nvPr/>
        </p:nvPicPr>
        <p:blipFill rotWithShape="1">
          <a:blip r:embed="rId4">
            <a:alphaModFix/>
          </a:blip>
          <a:srcRect b="0" l="0" r="0" t="0"/>
          <a:stretch/>
        </p:blipFill>
        <p:spPr>
          <a:xfrm>
            <a:off x="14977214" y="4884845"/>
            <a:ext cx="1005205" cy="1005205"/>
          </a:xfrm>
          <a:prstGeom prst="rect">
            <a:avLst/>
          </a:prstGeom>
          <a:noFill/>
          <a:ln>
            <a:noFill/>
          </a:ln>
        </p:spPr>
      </p:pic>
      <p:sp>
        <p:nvSpPr>
          <p:cNvPr id="409" name="Google Shape;409;p10"/>
          <p:cNvSpPr txBox="1"/>
          <p:nvPr/>
        </p:nvSpPr>
        <p:spPr>
          <a:xfrm>
            <a:off x="2746395" y="6517575"/>
            <a:ext cx="3803158" cy="1005205"/>
          </a:xfrm>
          <a:prstGeom prst="rect">
            <a:avLst/>
          </a:prstGeom>
          <a:noFill/>
          <a:ln>
            <a:noFill/>
          </a:ln>
        </p:spPr>
        <p:txBody>
          <a:bodyPr anchorCtr="0" anchor="t" bIns="201000" lIns="201000" spcFirstLastPara="1" rIns="201000" wrap="square" tIns="201000">
            <a:noAutofit/>
          </a:bodyPr>
          <a:lstStyle/>
          <a:p>
            <a:pPr indent="0" lvl="0" marL="0" marR="0" rtl="0" algn="l">
              <a:lnSpc>
                <a:spcPct val="100000"/>
              </a:lnSpc>
              <a:spcBef>
                <a:spcPts val="0"/>
              </a:spcBef>
              <a:spcAft>
                <a:spcPts val="0"/>
              </a:spcAft>
              <a:buNone/>
            </a:pPr>
            <a:r>
              <a:rPr b="0" i="0" lang="en-IN" sz="3078" u="none" cap="none" strike="noStrike">
                <a:solidFill>
                  <a:srgbClr val="000000"/>
                </a:solidFill>
                <a:latin typeface="Arial"/>
                <a:ea typeface="Arial"/>
                <a:cs typeface="Arial"/>
                <a:sym typeface="Arial"/>
              </a:rPr>
              <a:t>Input Music </a:t>
            </a:r>
            <a:endParaRPr b="0" i="0" sz="3078" u="none" cap="none" strike="noStrike">
              <a:solidFill>
                <a:srgbClr val="000000"/>
              </a:solidFill>
              <a:latin typeface="Arial"/>
              <a:ea typeface="Arial"/>
              <a:cs typeface="Arial"/>
              <a:sym typeface="Arial"/>
            </a:endParaRPr>
          </a:p>
        </p:txBody>
      </p:sp>
      <p:sp>
        <p:nvSpPr>
          <p:cNvPr id="410" name="Google Shape;410;p10"/>
          <p:cNvSpPr txBox="1"/>
          <p:nvPr/>
        </p:nvSpPr>
        <p:spPr>
          <a:xfrm>
            <a:off x="14359459" y="6517575"/>
            <a:ext cx="3803158" cy="1005205"/>
          </a:xfrm>
          <a:prstGeom prst="rect">
            <a:avLst/>
          </a:prstGeom>
          <a:noFill/>
          <a:ln>
            <a:noFill/>
          </a:ln>
        </p:spPr>
        <p:txBody>
          <a:bodyPr anchorCtr="0" anchor="t" bIns="201000" lIns="201000" spcFirstLastPara="1" rIns="201000" wrap="square" tIns="201000">
            <a:noAutofit/>
          </a:bodyPr>
          <a:lstStyle/>
          <a:p>
            <a:pPr indent="0" lvl="0" marL="0" marR="0" rtl="0" algn="l">
              <a:lnSpc>
                <a:spcPct val="100000"/>
              </a:lnSpc>
              <a:spcBef>
                <a:spcPts val="0"/>
              </a:spcBef>
              <a:spcAft>
                <a:spcPts val="0"/>
              </a:spcAft>
              <a:buNone/>
            </a:pPr>
            <a:r>
              <a:rPr b="0" i="0" lang="en-IN" sz="3078" u="none" cap="none" strike="noStrike">
                <a:solidFill>
                  <a:srgbClr val="000000"/>
                </a:solidFill>
                <a:latin typeface="Arial"/>
                <a:ea typeface="Arial"/>
                <a:cs typeface="Arial"/>
                <a:sym typeface="Arial"/>
              </a:rPr>
              <a:t>Output Music</a:t>
            </a:r>
            <a:endParaRPr b="0" i="0" sz="3078"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gb56f2dd808_0_0"/>
          <p:cNvSpPr txBox="1"/>
          <p:nvPr>
            <p:ph type="title"/>
          </p:nvPr>
        </p:nvSpPr>
        <p:spPr>
          <a:xfrm>
            <a:off x="581025" y="407988"/>
            <a:ext cx="18942000" cy="484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IN"/>
              <a:t>Interface Screenshots</a:t>
            </a:r>
            <a:endParaRPr/>
          </a:p>
        </p:txBody>
      </p:sp>
      <p:pic>
        <p:nvPicPr>
          <p:cNvPr id="416" name="Google Shape;416;gb56f2dd808_0_0"/>
          <p:cNvPicPr preferRelativeResize="0"/>
          <p:nvPr/>
        </p:nvPicPr>
        <p:blipFill>
          <a:blip r:embed="rId3">
            <a:alphaModFix/>
          </a:blip>
          <a:stretch>
            <a:fillRect/>
          </a:stretch>
        </p:blipFill>
        <p:spPr>
          <a:xfrm>
            <a:off x="1597927" y="1280825"/>
            <a:ext cx="16842475" cy="6530344"/>
          </a:xfrm>
          <a:prstGeom prst="rect">
            <a:avLst/>
          </a:prstGeom>
          <a:noFill/>
          <a:ln>
            <a:noFill/>
          </a:ln>
        </p:spPr>
      </p:pic>
      <p:pic>
        <p:nvPicPr>
          <p:cNvPr id="417" name="Google Shape;417;gb56f2dd808_0_0"/>
          <p:cNvPicPr preferRelativeResize="0"/>
          <p:nvPr/>
        </p:nvPicPr>
        <p:blipFill>
          <a:blip r:embed="rId4">
            <a:alphaModFix/>
          </a:blip>
          <a:stretch>
            <a:fillRect/>
          </a:stretch>
        </p:blipFill>
        <p:spPr>
          <a:xfrm>
            <a:off x="1597927" y="7960008"/>
            <a:ext cx="9957245" cy="319694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ga66049eb72_1_124"/>
          <p:cNvSpPr/>
          <p:nvPr/>
        </p:nvSpPr>
        <p:spPr>
          <a:xfrm>
            <a:off x="0" y="0"/>
            <a:ext cx="20104101" cy="11309350"/>
          </a:xfrm>
          <a:prstGeom prst="rect">
            <a:avLst/>
          </a:prstGeom>
          <a:solidFill>
            <a:schemeClr val="lt1">
              <a:alpha val="98039"/>
            </a:schemeClr>
          </a:solidFill>
          <a:ln cap="flat" cmpd="sng" w="76200">
            <a:solidFill>
              <a:srgbClr val="00589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681748"/>
              </a:solidFill>
              <a:latin typeface="Calibri"/>
              <a:ea typeface="Calibri"/>
              <a:cs typeface="Calibri"/>
              <a:sym typeface="Calibri"/>
            </a:endParaRPr>
          </a:p>
        </p:txBody>
      </p:sp>
      <p:sp>
        <p:nvSpPr>
          <p:cNvPr id="423" name="Google Shape;423;ga66049eb72_1_124"/>
          <p:cNvSpPr/>
          <p:nvPr/>
        </p:nvSpPr>
        <p:spPr>
          <a:xfrm>
            <a:off x="1008063" y="1192213"/>
            <a:ext cx="18527712" cy="0"/>
          </a:xfrm>
          <a:custGeom>
            <a:rect b="b" l="l" r="r" t="t"/>
            <a:pathLst>
              <a:path extrusionOk="0" h="120000" w="18527395">
                <a:moveTo>
                  <a:pt x="0" y="0"/>
                </a:moveTo>
                <a:lnTo>
                  <a:pt x="18526859" y="0"/>
                </a:lnTo>
              </a:path>
            </a:pathLst>
          </a:custGeom>
          <a:noFill/>
          <a:ln cap="flat" cmpd="sng" w="15700">
            <a:solidFill>
              <a:srgbClr val="5E6DB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24" name="Google Shape;424;ga66049eb72_1_124"/>
          <p:cNvSpPr/>
          <p:nvPr/>
        </p:nvSpPr>
        <p:spPr>
          <a:xfrm>
            <a:off x="1004888" y="301625"/>
            <a:ext cx="708025" cy="70961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25" name="Google Shape;425;ga66049eb72_1_124"/>
          <p:cNvSpPr/>
          <p:nvPr/>
        </p:nvSpPr>
        <p:spPr>
          <a:xfrm>
            <a:off x="2982913" y="712788"/>
            <a:ext cx="57150" cy="57150"/>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26" name="Google Shape;426;ga66049eb72_1_124"/>
          <p:cNvSpPr/>
          <p:nvPr/>
        </p:nvSpPr>
        <p:spPr>
          <a:xfrm>
            <a:off x="2998788" y="725488"/>
            <a:ext cx="25400" cy="31750"/>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27" name="Google Shape;427;ga66049eb72_1_124"/>
          <p:cNvSpPr txBox="1"/>
          <p:nvPr/>
        </p:nvSpPr>
        <p:spPr>
          <a:xfrm>
            <a:off x="1822450" y="438150"/>
            <a:ext cx="1371600" cy="492125"/>
          </a:xfrm>
          <a:prstGeom prst="rect">
            <a:avLst/>
          </a:prstGeom>
          <a:noFill/>
          <a:ln>
            <a:noFill/>
          </a:ln>
        </p:spPr>
        <p:txBody>
          <a:bodyPr anchorCtr="0" anchor="t" bIns="0" lIns="0" spcFirstLastPara="1" rIns="0" wrap="square" tIns="17125">
            <a:noAutofit/>
          </a:bodyPr>
          <a:lstStyle/>
          <a:p>
            <a:pPr indent="0" lvl="0" marL="12700" marR="0" rtl="0" algn="l">
              <a:lnSpc>
                <a:spcPct val="111562"/>
              </a:lnSpc>
              <a:spcBef>
                <a:spcPts val="0"/>
              </a:spcBef>
              <a:spcAft>
                <a:spcPts val="0"/>
              </a:spcAft>
              <a:buClr>
                <a:srgbClr val="000000"/>
              </a:buClr>
              <a:buSzPts val="1600"/>
              <a:buFont typeface="Arial"/>
              <a:buNone/>
            </a:pPr>
            <a:r>
              <a:rPr b="1" i="0" lang="en-IN" sz="1600" u="none" cap="none" strike="noStrike">
                <a:solidFill>
                  <a:srgbClr val="231F20"/>
                </a:solidFill>
                <a:latin typeface="Helvetica Neue"/>
                <a:ea typeface="Helvetica Neue"/>
                <a:cs typeface="Helvetica Neue"/>
                <a:sym typeface="Helvetica Neue"/>
              </a:rPr>
              <a:t>RV College of</a:t>
            </a:r>
            <a:endParaRPr b="0" i="0" sz="1400" u="none" cap="none" strike="noStrike">
              <a:solidFill>
                <a:srgbClr val="000000"/>
              </a:solidFill>
              <a:latin typeface="Arial"/>
              <a:ea typeface="Arial"/>
              <a:cs typeface="Arial"/>
              <a:sym typeface="Arial"/>
            </a:endParaRPr>
          </a:p>
          <a:p>
            <a:pPr indent="0" lvl="0" marL="12700" marR="0" rtl="0" algn="l">
              <a:lnSpc>
                <a:spcPct val="111562"/>
              </a:lnSpc>
              <a:spcBef>
                <a:spcPts val="135"/>
              </a:spcBef>
              <a:spcAft>
                <a:spcPts val="0"/>
              </a:spcAft>
              <a:buClr>
                <a:srgbClr val="000000"/>
              </a:buClr>
              <a:buSzPts val="1600"/>
              <a:buFont typeface="Arial"/>
              <a:buNone/>
            </a:pPr>
            <a:r>
              <a:rPr b="1" i="0" lang="en-IN" sz="1600" u="none" cap="none" strike="noStrike">
                <a:solidFill>
                  <a:srgbClr val="231F20"/>
                </a:solidFill>
                <a:latin typeface="Helvetica Neue"/>
                <a:ea typeface="Helvetica Neue"/>
                <a:cs typeface="Helvetica Neue"/>
                <a:sym typeface="Helvetica Neue"/>
              </a:rPr>
              <a:t>Engineering </a:t>
            </a:r>
            <a:endParaRPr b="1" i="0" sz="1600" u="none" cap="none" strike="noStrike">
              <a:solidFill>
                <a:schemeClr val="dk1"/>
              </a:solidFill>
              <a:latin typeface="Helvetica Neue"/>
              <a:ea typeface="Helvetica Neue"/>
              <a:cs typeface="Helvetica Neue"/>
              <a:sym typeface="Helvetica Neue"/>
            </a:endParaRPr>
          </a:p>
        </p:txBody>
      </p:sp>
      <p:sp>
        <p:nvSpPr>
          <p:cNvPr id="428" name="Google Shape;428;ga66049eb72_1_124"/>
          <p:cNvSpPr txBox="1"/>
          <p:nvPr/>
        </p:nvSpPr>
        <p:spPr>
          <a:xfrm>
            <a:off x="4413250" y="301625"/>
            <a:ext cx="10242550" cy="766763"/>
          </a:xfrm>
          <a:prstGeom prst="rect">
            <a:avLst/>
          </a:prstGeom>
          <a:noFill/>
          <a:ln>
            <a:noFill/>
          </a:ln>
        </p:spPr>
        <p:txBody>
          <a:bodyPr anchorCtr="0" anchor="t" bIns="0" lIns="0" spcFirstLastPara="1" rIns="0" wrap="square" tIns="12050">
            <a:noAutofit/>
          </a:bodyPr>
          <a:lstStyle/>
          <a:p>
            <a:pPr indent="0" lvl="0" marL="12700" marR="0" rtl="0" algn="ctr">
              <a:lnSpc>
                <a:spcPct val="100000"/>
              </a:lnSpc>
              <a:spcBef>
                <a:spcPts val="0"/>
              </a:spcBef>
              <a:spcAft>
                <a:spcPts val="0"/>
              </a:spcAft>
              <a:buClr>
                <a:srgbClr val="000000"/>
              </a:buClr>
              <a:buSzPts val="4900"/>
              <a:buFont typeface="Arial"/>
              <a:buNone/>
            </a:pPr>
            <a:r>
              <a:rPr b="0" i="0" lang="en-IN" sz="4900" u="none" cap="none" strike="noStrike">
                <a:solidFill>
                  <a:srgbClr val="005893"/>
                </a:solidFill>
                <a:latin typeface="Playfair Display"/>
                <a:ea typeface="Playfair Display"/>
                <a:cs typeface="Playfair Display"/>
                <a:sym typeface="Playfair Display"/>
              </a:rPr>
              <a:t>Limitations and issues identified</a:t>
            </a:r>
            <a:endParaRPr b="0" i="0" sz="4900" u="none" cap="none" strike="noStrike">
              <a:solidFill>
                <a:srgbClr val="005893"/>
              </a:solidFill>
              <a:latin typeface="Playfair Display"/>
              <a:ea typeface="Playfair Display"/>
              <a:cs typeface="Playfair Display"/>
              <a:sym typeface="Playfair Display"/>
            </a:endParaRPr>
          </a:p>
        </p:txBody>
      </p:sp>
      <p:sp>
        <p:nvSpPr>
          <p:cNvPr id="429" name="Google Shape;429;ga66049eb72_1_124"/>
          <p:cNvSpPr txBox="1"/>
          <p:nvPr>
            <p:ph type="title"/>
          </p:nvPr>
        </p:nvSpPr>
        <p:spPr>
          <a:xfrm>
            <a:off x="15843250" y="407988"/>
            <a:ext cx="3679825" cy="461962"/>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SzPts val="1400"/>
              <a:buNone/>
            </a:pPr>
            <a:r>
              <a:rPr lang="en-IN">
                <a:latin typeface="Playfair Display"/>
                <a:ea typeface="Playfair Display"/>
                <a:cs typeface="Playfair Display"/>
                <a:sym typeface="Playfair Display"/>
              </a:rPr>
              <a:t>Go, change the world</a:t>
            </a:r>
            <a:endParaRPr/>
          </a:p>
        </p:txBody>
      </p:sp>
      <p:sp>
        <p:nvSpPr>
          <p:cNvPr id="430" name="Google Shape;430;ga66049eb72_1_124"/>
          <p:cNvSpPr txBox="1"/>
          <p:nvPr/>
        </p:nvSpPr>
        <p:spPr>
          <a:xfrm>
            <a:off x="1677534" y="1939925"/>
            <a:ext cx="16832716" cy="646331"/>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3600"/>
              <a:buFont typeface="Arial"/>
              <a:buNone/>
            </a:pPr>
            <a:r>
              <a:rPr b="0" i="0" lang="en-IN" sz="3600" u="none" cap="none" strike="noStrike">
                <a:solidFill>
                  <a:srgbClr val="262626"/>
                </a:solidFill>
                <a:latin typeface="Calibri"/>
                <a:ea typeface="Calibri"/>
                <a:cs typeface="Calibri"/>
                <a:sym typeface="Calibri"/>
              </a:rPr>
              <a:t>Although a VAE is used to provide a starting vector to GAN’s a complete control of the output style will remain outside the scope of this work.</a:t>
            </a:r>
            <a:endParaRPr b="0" i="0" sz="3600" u="none" cap="none" strike="noStrike">
              <a:solidFill>
                <a:srgbClr val="262626"/>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3600"/>
              <a:buFont typeface="Arial"/>
              <a:buNone/>
            </a:pPr>
            <a:r>
              <a:t/>
            </a:r>
            <a:endParaRPr b="0" i="0" sz="3600" u="none" cap="none" strike="noStrike">
              <a:solidFill>
                <a:srgbClr val="262626"/>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3600"/>
              <a:buFont typeface="Arial"/>
              <a:buNone/>
            </a:pPr>
            <a:r>
              <a:rPr b="0" i="0" lang="en-IN" sz="3600" u="none" cap="none" strike="noStrike">
                <a:solidFill>
                  <a:srgbClr val="262626"/>
                </a:solidFill>
                <a:latin typeface="Calibri"/>
                <a:ea typeface="Calibri"/>
                <a:cs typeface="Calibri"/>
                <a:sym typeface="Calibri"/>
              </a:rPr>
              <a:t>The training time for audio style transfer will be high even after using Colab GPU this can only be improved by running on a faster computing engine.</a:t>
            </a:r>
            <a:endParaRPr b="0" i="0" sz="3600" u="none" cap="none" strike="noStrike">
              <a:solidFill>
                <a:srgbClr val="262626"/>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3600"/>
              <a:buFont typeface="Arial"/>
              <a:buNone/>
            </a:pPr>
            <a:r>
              <a:t/>
            </a:r>
            <a:endParaRPr b="0" i="0" sz="3600" u="none" cap="none" strike="noStrike">
              <a:solidFill>
                <a:srgbClr val="262626"/>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3600"/>
              <a:buFont typeface="Arial"/>
              <a:buNone/>
            </a:pPr>
            <a:r>
              <a:rPr b="0" i="0" lang="en-IN" sz="3600" u="none" cap="none" strike="noStrike">
                <a:solidFill>
                  <a:srgbClr val="262626"/>
                </a:solidFill>
                <a:latin typeface="Calibri"/>
                <a:ea typeface="Calibri"/>
                <a:cs typeface="Calibri"/>
                <a:sym typeface="Calibri"/>
              </a:rPr>
              <a:t>All models cannot be shown on an interactive web application as the backend is written on colab and serving requests from colab will not be possible.</a:t>
            </a:r>
            <a:endParaRPr b="0" i="0" sz="3600" u="none" cap="none" strike="noStrike">
              <a:solidFill>
                <a:srgbClr val="262626"/>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3600"/>
              <a:buFont typeface="Arial"/>
              <a:buNone/>
            </a:pPr>
            <a:r>
              <a:t/>
            </a:r>
            <a:endParaRPr b="0" i="0" sz="3600" u="none" cap="none" strike="noStrike">
              <a:solidFill>
                <a:srgbClr val="262626"/>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3600"/>
              <a:buFont typeface="Arial"/>
              <a:buNone/>
            </a:pPr>
            <a:r>
              <a:rPr b="0" i="0" lang="en-IN" sz="3600" u="none" cap="none" strike="noStrike">
                <a:solidFill>
                  <a:srgbClr val="262626"/>
                </a:solidFill>
                <a:latin typeface="Calibri"/>
                <a:ea typeface="Calibri"/>
                <a:cs typeface="Calibri"/>
                <a:sym typeface="Calibri"/>
              </a:rPr>
              <a:t>The output music file was found to be noisy and requires some post processing to be cleaned which will be outside the scope of this work.</a:t>
            </a:r>
            <a:endParaRPr b="0" i="0" sz="3600" u="none" cap="none" strike="noStrike">
              <a:solidFill>
                <a:srgbClr val="262626"/>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3600"/>
              <a:buFont typeface="Arial"/>
              <a:buNone/>
            </a:pPr>
            <a:r>
              <a:t/>
            </a:r>
            <a:endParaRPr b="0" i="0" sz="3600" u="none" cap="none" strike="noStrike">
              <a:solidFill>
                <a:srgbClr val="262626"/>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3600"/>
              <a:buFont typeface="Arial"/>
              <a:buNone/>
            </a:pPr>
            <a:r>
              <a:rPr b="0" i="0" lang="en-IN" sz="3600" u="none" cap="none" strike="noStrike">
                <a:solidFill>
                  <a:srgbClr val="262626"/>
                </a:solidFill>
                <a:latin typeface="Calibri"/>
                <a:ea typeface="Calibri"/>
                <a:cs typeface="Calibri"/>
                <a:sym typeface="Calibri"/>
              </a:rPr>
              <a:t>Designing a metric to calculate the amount of style that is transferred will remain outside the scope of this work and will solely depend on the listeners judgement.  </a:t>
            </a:r>
            <a:endParaRPr b="0" i="0" sz="3600" u="none" cap="none" strike="noStrike">
              <a:solidFill>
                <a:srgbClr val="262626"/>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3600"/>
              <a:buFont typeface="Arial"/>
              <a:buNone/>
            </a:pPr>
            <a:r>
              <a:t/>
            </a:r>
            <a:endParaRPr b="0" i="0" sz="3600" u="none" cap="none" strike="noStrike">
              <a:solidFill>
                <a:srgbClr val="262626"/>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3600"/>
              <a:buFont typeface="Arial"/>
              <a:buNone/>
            </a:pPr>
            <a:r>
              <a:t/>
            </a:r>
            <a:endParaRPr b="0" i="0" sz="3600" u="none" cap="none" strike="noStrike">
              <a:solidFill>
                <a:srgbClr val="262626"/>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3600"/>
              <a:buFont typeface="Arial"/>
              <a:buNone/>
            </a:pPr>
            <a:r>
              <a:t/>
            </a:r>
            <a:endParaRPr b="0" i="0" sz="3600" u="none" cap="none" strike="noStrike">
              <a:solidFill>
                <a:srgbClr val="262626"/>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11"/>
          <p:cNvSpPr txBox="1"/>
          <p:nvPr>
            <p:ph type="title"/>
          </p:nvPr>
        </p:nvSpPr>
        <p:spPr>
          <a:xfrm>
            <a:off x="581025" y="408356"/>
            <a:ext cx="18941915" cy="55405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rgbClr val="0070C0"/>
              </a:buClr>
              <a:buSzPts val="1600"/>
              <a:buNone/>
            </a:pPr>
            <a:r>
              <a:rPr lang="en-IN" sz="3518">
                <a:solidFill>
                  <a:srgbClr val="0070C0"/>
                </a:solidFill>
              </a:rPr>
              <a:t>Conclusion &amp; Future Work </a:t>
            </a:r>
            <a:endParaRPr/>
          </a:p>
        </p:txBody>
      </p:sp>
      <p:sp>
        <p:nvSpPr>
          <p:cNvPr id="436" name="Google Shape;436;p11"/>
          <p:cNvSpPr/>
          <p:nvPr/>
        </p:nvSpPr>
        <p:spPr>
          <a:xfrm>
            <a:off x="1004887" y="1692554"/>
            <a:ext cx="18534215" cy="0"/>
          </a:xfrm>
          <a:custGeom>
            <a:rect b="b" l="l" r="r" t="t"/>
            <a:pathLst>
              <a:path extrusionOk="0" h="120000" w="18527395">
                <a:moveTo>
                  <a:pt x="0" y="0"/>
                </a:moveTo>
                <a:lnTo>
                  <a:pt x="18526859" y="0"/>
                </a:lnTo>
              </a:path>
            </a:pathLst>
          </a:custGeom>
          <a:noFill/>
          <a:ln cap="flat" cmpd="sng" w="15700">
            <a:solidFill>
              <a:srgbClr val="5E6DB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759" u="none" cap="none" strike="noStrike">
              <a:solidFill>
                <a:schemeClr val="dk1"/>
              </a:solidFill>
              <a:latin typeface="Calibri"/>
              <a:ea typeface="Calibri"/>
              <a:cs typeface="Calibri"/>
              <a:sym typeface="Calibri"/>
            </a:endParaRPr>
          </a:p>
        </p:txBody>
      </p:sp>
      <p:sp>
        <p:nvSpPr>
          <p:cNvPr id="437" name="Google Shape;437;p11"/>
          <p:cNvSpPr txBox="1"/>
          <p:nvPr/>
        </p:nvSpPr>
        <p:spPr>
          <a:xfrm>
            <a:off x="1004886" y="302000"/>
            <a:ext cx="707733" cy="70971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759" u="none" cap="none" strike="noStrike">
              <a:solidFill>
                <a:schemeClr val="dk1"/>
              </a:solidFill>
              <a:latin typeface="Calibri"/>
              <a:ea typeface="Calibri"/>
              <a:cs typeface="Calibri"/>
              <a:sym typeface="Calibri"/>
            </a:endParaRPr>
          </a:p>
        </p:txBody>
      </p:sp>
      <p:sp>
        <p:nvSpPr>
          <p:cNvPr id="438" name="Google Shape;438;p11"/>
          <p:cNvSpPr txBox="1"/>
          <p:nvPr/>
        </p:nvSpPr>
        <p:spPr>
          <a:xfrm>
            <a:off x="1822451" y="438516"/>
            <a:ext cx="1371274" cy="492049"/>
          </a:xfrm>
          <a:prstGeom prst="rect">
            <a:avLst/>
          </a:prstGeom>
          <a:noFill/>
          <a:ln>
            <a:noFill/>
          </a:ln>
        </p:spPr>
        <p:txBody>
          <a:bodyPr anchorCtr="0" anchor="t" bIns="0" lIns="0" spcFirstLastPara="1" rIns="0" wrap="square" tIns="17125">
            <a:noAutofit/>
          </a:bodyPr>
          <a:lstStyle/>
          <a:p>
            <a:pPr indent="0" lvl="0" marL="0" marR="0" rtl="0" algn="l">
              <a:lnSpc>
                <a:spcPct val="106250"/>
              </a:lnSpc>
              <a:spcBef>
                <a:spcPts val="0"/>
              </a:spcBef>
              <a:spcAft>
                <a:spcPts val="0"/>
              </a:spcAft>
              <a:buNone/>
            </a:pPr>
            <a:r>
              <a:rPr b="1" i="0" lang="en-IN" sz="1539" u="none" cap="none" strike="noStrike">
                <a:solidFill>
                  <a:srgbClr val="231F20"/>
                </a:solidFill>
                <a:latin typeface="Helvetica Neue"/>
                <a:ea typeface="Helvetica Neue"/>
                <a:cs typeface="Helvetica Neue"/>
                <a:sym typeface="Helvetica Neue"/>
              </a:rPr>
              <a:t>RV College of</a:t>
            </a:r>
            <a:endParaRPr b="0" i="0" sz="1319" u="none" cap="none" strike="noStrike">
              <a:solidFill>
                <a:srgbClr val="000000"/>
              </a:solidFill>
              <a:latin typeface="Arial"/>
              <a:ea typeface="Arial"/>
              <a:cs typeface="Arial"/>
              <a:sym typeface="Arial"/>
            </a:endParaRPr>
          </a:p>
          <a:p>
            <a:pPr indent="0" lvl="0" marL="0" marR="0" rtl="0" algn="l">
              <a:lnSpc>
                <a:spcPct val="106250"/>
              </a:lnSpc>
              <a:spcBef>
                <a:spcPts val="0"/>
              </a:spcBef>
              <a:spcAft>
                <a:spcPts val="0"/>
              </a:spcAft>
              <a:buNone/>
            </a:pPr>
            <a:r>
              <a:rPr b="1" i="0" lang="en-IN" sz="1539" u="none" cap="none" strike="noStrike">
                <a:solidFill>
                  <a:srgbClr val="231F20"/>
                </a:solidFill>
                <a:latin typeface="Helvetica Neue"/>
                <a:ea typeface="Helvetica Neue"/>
                <a:cs typeface="Helvetica Neue"/>
                <a:sym typeface="Helvetica Neue"/>
              </a:rPr>
              <a:t>Engineering </a:t>
            </a:r>
            <a:endParaRPr b="0" i="0" sz="1319" u="none" cap="none" strike="noStrike">
              <a:solidFill>
                <a:srgbClr val="000000"/>
              </a:solidFill>
              <a:latin typeface="Arial"/>
              <a:ea typeface="Arial"/>
              <a:cs typeface="Arial"/>
              <a:sym typeface="Arial"/>
            </a:endParaRPr>
          </a:p>
        </p:txBody>
      </p:sp>
      <p:sp>
        <p:nvSpPr>
          <p:cNvPr id="439" name="Google Shape;439;p11"/>
          <p:cNvSpPr txBox="1"/>
          <p:nvPr/>
        </p:nvSpPr>
        <p:spPr>
          <a:xfrm>
            <a:off x="15843252" y="408356"/>
            <a:ext cx="3679815" cy="461708"/>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None/>
            </a:pPr>
            <a:r>
              <a:rPr b="0" i="1" lang="en-IN" sz="3078" u="none" cap="none" strike="noStrike">
                <a:solidFill>
                  <a:srgbClr val="422C75"/>
                </a:solidFill>
                <a:latin typeface="Playfair Display"/>
                <a:ea typeface="Playfair Display"/>
                <a:cs typeface="Playfair Display"/>
                <a:sym typeface="Playfair Display"/>
              </a:rPr>
              <a:t>Go, change the world</a:t>
            </a:r>
            <a:endParaRPr b="0" i="0" sz="1319" u="none" cap="none" strike="noStrike">
              <a:solidFill>
                <a:srgbClr val="000000"/>
              </a:solidFill>
              <a:latin typeface="Arial"/>
              <a:ea typeface="Arial"/>
              <a:cs typeface="Arial"/>
              <a:sym typeface="Arial"/>
            </a:endParaRPr>
          </a:p>
        </p:txBody>
      </p:sp>
      <p:sp>
        <p:nvSpPr>
          <p:cNvPr id="440" name="Google Shape;440;p11"/>
          <p:cNvSpPr txBox="1"/>
          <p:nvPr/>
        </p:nvSpPr>
        <p:spPr>
          <a:xfrm>
            <a:off x="1524561" y="2563671"/>
            <a:ext cx="17239265" cy="4465815"/>
          </a:xfrm>
          <a:prstGeom prst="rect">
            <a:avLst/>
          </a:prstGeom>
          <a:noFill/>
          <a:ln>
            <a:noFill/>
          </a:ln>
        </p:spPr>
        <p:txBody>
          <a:bodyPr anchorCtr="0" anchor="t" bIns="100475" lIns="201000" spcFirstLastPara="1" rIns="201000" wrap="square" tIns="100475">
            <a:spAutoFit/>
          </a:bodyPr>
          <a:lstStyle/>
          <a:p>
            <a:pPr indent="0" lvl="0" marL="0" marR="0" rtl="0" algn="l">
              <a:lnSpc>
                <a:spcPct val="100000"/>
              </a:lnSpc>
              <a:spcBef>
                <a:spcPts val="0"/>
              </a:spcBef>
              <a:spcAft>
                <a:spcPts val="0"/>
              </a:spcAft>
              <a:buNone/>
            </a:pPr>
            <a:r>
              <a:rPr b="0" i="0" lang="en-IN" sz="3078" u="none" cap="none" strike="noStrike">
                <a:solidFill>
                  <a:srgbClr val="000000"/>
                </a:solidFill>
                <a:latin typeface="Times New Roman"/>
                <a:ea typeface="Times New Roman"/>
                <a:cs typeface="Times New Roman"/>
                <a:sym typeface="Times New Roman"/>
              </a:rPr>
              <a:t>The experiments showed that the resultant audio files from the GAN model were </a:t>
            </a:r>
            <a:r>
              <a:rPr b="1" i="0" lang="en-IN" sz="3078" u="none" cap="none" strike="noStrike">
                <a:solidFill>
                  <a:srgbClr val="002060"/>
                </a:solidFill>
                <a:latin typeface="Times New Roman"/>
                <a:ea typeface="Times New Roman"/>
                <a:cs typeface="Times New Roman"/>
                <a:sym typeface="Times New Roman"/>
              </a:rPr>
              <a:t>more  noisy </a:t>
            </a:r>
            <a:r>
              <a:rPr b="0" i="0" lang="en-IN" sz="3078" u="none" cap="none" strike="noStrike">
                <a:solidFill>
                  <a:srgbClr val="000000"/>
                </a:solidFill>
                <a:latin typeface="Times New Roman"/>
                <a:ea typeface="Times New Roman"/>
                <a:cs typeface="Times New Roman"/>
                <a:sym typeface="Times New Roman"/>
              </a:rPr>
              <a:t>than the spectrogram files but showed prospects for a much </a:t>
            </a:r>
            <a:r>
              <a:rPr b="1" i="0" lang="en-IN" sz="3078" u="none" cap="none" strike="noStrike">
                <a:solidFill>
                  <a:srgbClr val="002060"/>
                </a:solidFill>
                <a:latin typeface="Times New Roman"/>
                <a:ea typeface="Times New Roman"/>
                <a:cs typeface="Times New Roman"/>
                <a:sym typeface="Times New Roman"/>
              </a:rPr>
              <a:t>greater improvement </a:t>
            </a:r>
            <a:r>
              <a:rPr b="0" i="0" lang="en-IN" sz="3078" u="none" cap="none" strike="noStrike">
                <a:solidFill>
                  <a:srgbClr val="000000"/>
                </a:solidFill>
                <a:latin typeface="Times New Roman"/>
                <a:ea typeface="Times New Roman"/>
                <a:cs typeface="Times New Roman"/>
                <a:sym typeface="Times New Roman"/>
              </a:rPr>
              <a:t>in quality over a slightly more fine tuned training from the aspect of learning rates than the spectrogram results .</a:t>
            </a:r>
            <a:endParaRPr b="0" i="0" sz="3078"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078"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IN" sz="3078" u="none" cap="none" strike="noStrike">
                <a:solidFill>
                  <a:srgbClr val="000000"/>
                </a:solidFill>
                <a:latin typeface="Times New Roman"/>
                <a:ea typeface="Times New Roman"/>
                <a:cs typeface="Times New Roman"/>
                <a:sym typeface="Times New Roman"/>
              </a:rPr>
              <a:t>By comparing the results of both the models with a music genre classifier we come to a conclusion that generative models outperform spectrogram models.</a:t>
            </a:r>
            <a:endParaRPr b="0" i="0" sz="3078"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078"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IN" sz="3078" u="none" cap="none" strike="noStrike">
                <a:solidFill>
                  <a:srgbClr val="000000"/>
                </a:solidFill>
                <a:latin typeface="Times New Roman"/>
                <a:ea typeface="Times New Roman"/>
                <a:cs typeface="Times New Roman"/>
                <a:sym typeface="Times New Roman"/>
              </a:rPr>
              <a:t>Our research shows that spectrogram analysis has also paved the way for using </a:t>
            </a:r>
            <a:r>
              <a:rPr b="1" i="0" lang="en-IN" sz="3078" u="none" cap="none" strike="noStrike">
                <a:solidFill>
                  <a:srgbClr val="002060"/>
                </a:solidFill>
                <a:latin typeface="Times New Roman"/>
                <a:ea typeface="Times New Roman"/>
                <a:cs typeface="Times New Roman"/>
                <a:sym typeface="Times New Roman"/>
              </a:rPr>
              <a:t>pre trained networks </a:t>
            </a:r>
            <a:r>
              <a:rPr b="0" i="0" lang="en-IN" sz="3078" u="none" cap="none" strike="noStrike">
                <a:solidFill>
                  <a:srgbClr val="000000"/>
                </a:solidFill>
                <a:latin typeface="Times New Roman"/>
                <a:ea typeface="Times New Roman"/>
                <a:cs typeface="Times New Roman"/>
                <a:sym typeface="Times New Roman"/>
              </a:rPr>
              <a:t>which were meant for image related tasks to be used on audio files.</a:t>
            </a:r>
            <a:endParaRPr b="0" i="0" sz="3078"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12"/>
          <p:cNvSpPr txBox="1"/>
          <p:nvPr>
            <p:ph type="title"/>
          </p:nvPr>
        </p:nvSpPr>
        <p:spPr>
          <a:xfrm>
            <a:off x="581025" y="408356"/>
            <a:ext cx="18941915" cy="11081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rgbClr val="0070C0"/>
              </a:buClr>
              <a:buSzPts val="1600"/>
              <a:buNone/>
            </a:pPr>
            <a:r>
              <a:rPr lang="en-IN" sz="3518">
                <a:solidFill>
                  <a:srgbClr val="0070C0"/>
                </a:solidFill>
              </a:rPr>
              <a:t>References</a:t>
            </a:r>
            <a:br>
              <a:rPr lang="en-IN" sz="3518">
                <a:solidFill>
                  <a:srgbClr val="0070C0"/>
                </a:solidFill>
              </a:rPr>
            </a:br>
            <a:endParaRPr/>
          </a:p>
        </p:txBody>
      </p:sp>
      <p:sp>
        <p:nvSpPr>
          <p:cNvPr id="446" name="Google Shape;446;p12"/>
          <p:cNvSpPr txBox="1"/>
          <p:nvPr>
            <p:ph idx="1" type="body"/>
          </p:nvPr>
        </p:nvSpPr>
        <p:spPr>
          <a:xfrm>
            <a:off x="787411" y="1868654"/>
            <a:ext cx="18751689" cy="8937697"/>
          </a:xfrm>
          <a:prstGeom prst="rect">
            <a:avLst/>
          </a:prstGeom>
          <a:noFill/>
          <a:ln>
            <a:noFill/>
          </a:ln>
        </p:spPr>
        <p:txBody>
          <a:bodyPr anchorCtr="0" anchor="t" bIns="0" lIns="0" spcFirstLastPara="1" rIns="0" wrap="square" tIns="0">
            <a:noAutofit/>
          </a:bodyPr>
          <a:lstStyle/>
          <a:p>
            <a:pPr indent="-502600" lvl="0" marL="1005200" rtl="0" algn="l">
              <a:lnSpc>
                <a:spcPct val="115000"/>
              </a:lnSpc>
              <a:spcBef>
                <a:spcPts val="440"/>
              </a:spcBef>
              <a:spcAft>
                <a:spcPts val="0"/>
              </a:spcAft>
              <a:buSzPts val="1800"/>
              <a:buNone/>
            </a:pPr>
            <a:r>
              <a:rPr lang="en-IN" sz="2418">
                <a:latin typeface="Times New Roman"/>
                <a:ea typeface="Times New Roman"/>
                <a:cs typeface="Times New Roman"/>
                <a:sym typeface="Times New Roman"/>
              </a:rPr>
              <a:t>[1] Gatys, Leon A., et al. “A Neural Algorithm of Artistic Style.” ArXiv:1508.06576 [Cs, q-Bio], Sept. 2015. arXiv.org, http://arxiv.org/abs/1508.06576.</a:t>
            </a:r>
            <a:endParaRPr sz="2418">
              <a:latin typeface="Times New Roman"/>
              <a:ea typeface="Times New Roman"/>
              <a:cs typeface="Times New Roman"/>
              <a:sym typeface="Times New Roman"/>
            </a:endParaRPr>
          </a:p>
          <a:p>
            <a:pPr indent="-502600" lvl="0" marL="1005200" rtl="0" algn="l">
              <a:lnSpc>
                <a:spcPct val="115000"/>
              </a:lnSpc>
              <a:spcBef>
                <a:spcPts val="440"/>
              </a:spcBef>
              <a:spcAft>
                <a:spcPts val="0"/>
              </a:spcAft>
              <a:buSzPts val="1800"/>
              <a:buNone/>
            </a:pPr>
            <a:r>
              <a:rPr lang="en-IN" sz="2418">
                <a:latin typeface="Times New Roman"/>
                <a:ea typeface="Times New Roman"/>
                <a:cs typeface="Times New Roman"/>
                <a:sym typeface="Times New Roman"/>
              </a:rPr>
              <a:t>[2] Y. Li, T. Zhang, X. Han and Y. Qi, "Image Style Transfer in Deep Learning Networks," 2018 5th International Conference on Systems and Informatics (ICSAI), Nanjing, 2018, pp. 660-664, doi: 10.1109/ICSAI.2018.8599501.</a:t>
            </a:r>
            <a:endParaRPr sz="2418">
              <a:latin typeface="Times New Roman"/>
              <a:ea typeface="Times New Roman"/>
              <a:cs typeface="Times New Roman"/>
              <a:sym typeface="Times New Roman"/>
            </a:endParaRPr>
          </a:p>
          <a:p>
            <a:pPr indent="-502600" lvl="0" marL="1005200" rtl="0" algn="l">
              <a:lnSpc>
                <a:spcPct val="115000"/>
              </a:lnSpc>
              <a:spcBef>
                <a:spcPts val="440"/>
              </a:spcBef>
              <a:spcAft>
                <a:spcPts val="0"/>
              </a:spcAft>
              <a:buSzPts val="1800"/>
              <a:buNone/>
            </a:pPr>
            <a:r>
              <a:rPr lang="en-IN" sz="2418">
                <a:latin typeface="Times New Roman"/>
                <a:ea typeface="Times New Roman"/>
                <a:cs typeface="Times New Roman"/>
                <a:sym typeface="Times New Roman"/>
              </a:rPr>
              <a:t>[3] G. Tzanetakis and P. Cook, "Musical genre classification of audio signals," in IEEE Transactions on Speech and Audio Processing, vol. 10, no. 5, pp. 293-302, July 2002, doi: 10.1109/TSA.2002.800560.</a:t>
            </a:r>
            <a:endParaRPr sz="2418">
              <a:latin typeface="Times New Roman"/>
              <a:ea typeface="Times New Roman"/>
              <a:cs typeface="Times New Roman"/>
              <a:sym typeface="Times New Roman"/>
            </a:endParaRPr>
          </a:p>
          <a:p>
            <a:pPr indent="-502600" lvl="0" marL="1005200" rtl="0" algn="l">
              <a:lnSpc>
                <a:spcPct val="115000"/>
              </a:lnSpc>
              <a:spcBef>
                <a:spcPts val="440"/>
              </a:spcBef>
              <a:spcAft>
                <a:spcPts val="0"/>
              </a:spcAft>
              <a:buSzPts val="1800"/>
              <a:buNone/>
            </a:pPr>
            <a:r>
              <a:rPr lang="en-IN" sz="2418">
                <a:latin typeface="Times New Roman"/>
                <a:ea typeface="Times New Roman"/>
                <a:cs typeface="Times New Roman"/>
                <a:sym typeface="Times New Roman"/>
              </a:rPr>
              <a:t>[4] Wundervald, Bruna D., and Walmes M. Zeviani. “Machine Learning and Chord Based Feature Engineering for Genre Prediction in Popular Brazilian Music.” ArXiv:1902.03283 [Cs, Eess, Stat], Feb. 2019. arXiv.org, http://arxiv.org/abs/1902.03283.</a:t>
            </a:r>
            <a:endParaRPr sz="2418">
              <a:latin typeface="Times New Roman"/>
              <a:ea typeface="Times New Roman"/>
              <a:cs typeface="Times New Roman"/>
              <a:sym typeface="Times New Roman"/>
            </a:endParaRPr>
          </a:p>
          <a:p>
            <a:pPr indent="-502600" lvl="0" marL="1005200" rtl="0" algn="l">
              <a:lnSpc>
                <a:spcPct val="115000"/>
              </a:lnSpc>
              <a:spcBef>
                <a:spcPts val="440"/>
              </a:spcBef>
              <a:spcAft>
                <a:spcPts val="0"/>
              </a:spcAft>
              <a:buSzPts val="1800"/>
              <a:buNone/>
            </a:pPr>
            <a:r>
              <a:rPr lang="en-IN" sz="2418">
                <a:latin typeface="Times New Roman"/>
                <a:ea typeface="Times New Roman"/>
                <a:cs typeface="Times New Roman"/>
                <a:sym typeface="Times New Roman"/>
              </a:rPr>
              <a:t>[5]Dai, Shuqi, et al. “Music Style Transfer: A Position Paper.” ArXiv:1803.06841 [Cs, Eess], July 2018. arXiv.org, http://arxiv.org/abs/1803.06841.</a:t>
            </a:r>
            <a:endParaRPr sz="2418">
              <a:latin typeface="Times New Roman"/>
              <a:ea typeface="Times New Roman"/>
              <a:cs typeface="Times New Roman"/>
              <a:sym typeface="Times New Roman"/>
            </a:endParaRPr>
          </a:p>
          <a:p>
            <a:pPr indent="-502600" lvl="0" marL="1005200" rtl="0" algn="l">
              <a:lnSpc>
                <a:spcPct val="115000"/>
              </a:lnSpc>
              <a:spcBef>
                <a:spcPts val="440"/>
              </a:spcBef>
              <a:spcAft>
                <a:spcPts val="0"/>
              </a:spcAft>
              <a:buSzPts val="1800"/>
              <a:buNone/>
            </a:pPr>
            <a:r>
              <a:rPr lang="en-IN" sz="2418">
                <a:latin typeface="Times New Roman"/>
                <a:ea typeface="Times New Roman"/>
                <a:cs typeface="Times New Roman"/>
                <a:sym typeface="Times New Roman"/>
              </a:rPr>
              <a:t>[6] Brunner, Gino, et al. “MIDI-VAE: Modeling Dynamics and Instrumentation of Music with Applications to Style Transfer.” ArXiv:1809.07600 [Cs, Eess, Stat], Sept. 2018. arXiv.org, http://arxiv.org/abs/1809.07600.</a:t>
            </a:r>
            <a:endParaRPr sz="2418">
              <a:latin typeface="Times New Roman"/>
              <a:ea typeface="Times New Roman"/>
              <a:cs typeface="Times New Roman"/>
              <a:sym typeface="Times New Roman"/>
            </a:endParaRPr>
          </a:p>
          <a:p>
            <a:pPr indent="-502600" lvl="0" marL="1005200" rtl="0" algn="l">
              <a:lnSpc>
                <a:spcPct val="115000"/>
              </a:lnSpc>
              <a:spcBef>
                <a:spcPts val="440"/>
              </a:spcBef>
              <a:spcAft>
                <a:spcPts val="0"/>
              </a:spcAft>
              <a:buSzPts val="1800"/>
              <a:buNone/>
            </a:pPr>
            <a:r>
              <a:rPr lang="en-IN" sz="2418">
                <a:latin typeface="Times New Roman"/>
                <a:ea typeface="Times New Roman"/>
                <a:cs typeface="Times New Roman"/>
                <a:sym typeface="Times New Roman"/>
              </a:rPr>
              <a:t>[7] Noam Mor, Lior Wolf, Adam Polyak, and Yaniv Taigman. A universal music translation network. CoRR, abs/1805.07848, 2018.</a:t>
            </a:r>
            <a:endParaRPr sz="2418">
              <a:latin typeface="Times New Roman"/>
              <a:ea typeface="Times New Roman"/>
              <a:cs typeface="Times New Roman"/>
              <a:sym typeface="Times New Roman"/>
            </a:endParaRPr>
          </a:p>
          <a:p>
            <a:pPr indent="-502600" lvl="0" marL="1005200" rtl="0" algn="l">
              <a:lnSpc>
                <a:spcPct val="115000"/>
              </a:lnSpc>
              <a:spcBef>
                <a:spcPts val="440"/>
              </a:spcBef>
              <a:spcAft>
                <a:spcPts val="0"/>
              </a:spcAft>
              <a:buSzPts val="1800"/>
              <a:buNone/>
            </a:pPr>
            <a:r>
              <a:rPr lang="en-IN" sz="2418">
                <a:latin typeface="Times New Roman"/>
                <a:ea typeface="Times New Roman"/>
                <a:cs typeface="Times New Roman"/>
                <a:sym typeface="Times New Roman"/>
              </a:rPr>
              <a:t>[8] Jesse Engel, Cinjon Resnick, Adam Roberts, Sander Dieleman, Mohammad Norouzi, Douglas Eck, and Karen Simonyan. Neural audio synthesis of musical notes with wavenet autoencoders. In Proceedings of the 34th International Conference on Machine Learning, ICML 2017, Sydney, NSW, Australia, 6-11 August 2017, pages 1068–1077, 2017.</a:t>
            </a:r>
            <a:endParaRPr sz="2418">
              <a:latin typeface="Times New Roman"/>
              <a:ea typeface="Times New Roman"/>
              <a:cs typeface="Times New Roman"/>
              <a:sym typeface="Times New Roman"/>
            </a:endParaRPr>
          </a:p>
          <a:p>
            <a:pPr indent="-502600" lvl="0" marL="1005200" rtl="0" algn="l">
              <a:lnSpc>
                <a:spcPct val="115000"/>
              </a:lnSpc>
              <a:spcBef>
                <a:spcPts val="440"/>
              </a:spcBef>
              <a:spcAft>
                <a:spcPts val="0"/>
              </a:spcAft>
              <a:buSzPts val="1800"/>
              <a:buNone/>
            </a:pPr>
            <a:r>
              <a:rPr lang="en-IN" sz="2418">
                <a:latin typeface="Times New Roman"/>
                <a:ea typeface="Times New Roman"/>
                <a:cs typeface="Times New Roman"/>
                <a:sym typeface="Times New Roman"/>
              </a:rPr>
              <a:t>[9] Yamshchikov, Ivan P., and Alexey Tikhonov. “Music Generation with Variational Recurrent Autoencoder Supported by History.” ArXiv:1705.05458 [Cs], Nov. 2018. arXiv.org, http://arxiv.org/abs/1705.05458.</a:t>
            </a:r>
            <a:endParaRPr sz="2418">
              <a:latin typeface="Times New Roman"/>
              <a:ea typeface="Times New Roman"/>
              <a:cs typeface="Times New Roman"/>
              <a:sym typeface="Times New Roman"/>
            </a:endParaRPr>
          </a:p>
          <a:p>
            <a:pPr indent="-502600" lvl="0" marL="1005200" rtl="0" algn="l">
              <a:lnSpc>
                <a:spcPct val="115000"/>
              </a:lnSpc>
              <a:spcBef>
                <a:spcPts val="440"/>
              </a:spcBef>
              <a:spcAft>
                <a:spcPts val="0"/>
              </a:spcAft>
              <a:buSzPts val="1800"/>
              <a:buNone/>
            </a:pPr>
            <a:r>
              <a:rPr lang="en-IN" sz="2418">
                <a:latin typeface="Times New Roman"/>
                <a:ea typeface="Times New Roman"/>
                <a:cs typeface="Times New Roman"/>
                <a:sym typeface="Times New Roman"/>
              </a:rPr>
              <a:t>[10]Goodfellow, Ian J., et al. “Generative Adversarial Networks.” ArXiv:1406.2661 [Cs, Stat], 1, June 2014. arXiv.org, http://arxiv.org/abs/1406.2661.</a:t>
            </a:r>
            <a:endParaRPr sz="2418">
              <a:latin typeface="Times New Roman"/>
              <a:ea typeface="Times New Roman"/>
              <a:cs typeface="Times New Roman"/>
              <a:sym typeface="Times New Roman"/>
            </a:endParaRPr>
          </a:p>
          <a:p>
            <a:pPr indent="-502600" lvl="0" marL="1005200" rtl="0" algn="l">
              <a:lnSpc>
                <a:spcPct val="115000"/>
              </a:lnSpc>
              <a:spcBef>
                <a:spcPts val="440"/>
              </a:spcBef>
              <a:spcAft>
                <a:spcPts val="0"/>
              </a:spcAft>
              <a:buSzPts val="1800"/>
              <a:buNone/>
            </a:pPr>
            <a:br>
              <a:rPr lang="en-IN" sz="2418"/>
            </a:br>
            <a:endParaRPr sz="2418">
              <a:solidFill>
                <a:srgbClr val="0070C0"/>
              </a:solidFill>
            </a:endParaRPr>
          </a:p>
        </p:txBody>
      </p:sp>
      <p:sp>
        <p:nvSpPr>
          <p:cNvPr id="447" name="Google Shape;447;p12"/>
          <p:cNvSpPr/>
          <p:nvPr/>
        </p:nvSpPr>
        <p:spPr>
          <a:xfrm>
            <a:off x="1004887" y="1692554"/>
            <a:ext cx="18534215" cy="0"/>
          </a:xfrm>
          <a:custGeom>
            <a:rect b="b" l="l" r="r" t="t"/>
            <a:pathLst>
              <a:path extrusionOk="0" h="120000" w="18527395">
                <a:moveTo>
                  <a:pt x="0" y="0"/>
                </a:moveTo>
                <a:lnTo>
                  <a:pt x="18526859" y="0"/>
                </a:lnTo>
              </a:path>
            </a:pathLst>
          </a:custGeom>
          <a:noFill/>
          <a:ln cap="flat" cmpd="sng" w="15700">
            <a:solidFill>
              <a:srgbClr val="5E6DB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759" u="none" cap="none" strike="noStrike">
              <a:solidFill>
                <a:schemeClr val="dk1"/>
              </a:solidFill>
              <a:latin typeface="Calibri"/>
              <a:ea typeface="Calibri"/>
              <a:cs typeface="Calibri"/>
              <a:sym typeface="Calibri"/>
            </a:endParaRPr>
          </a:p>
        </p:txBody>
      </p:sp>
      <p:sp>
        <p:nvSpPr>
          <p:cNvPr id="448" name="Google Shape;448;p12"/>
          <p:cNvSpPr txBox="1"/>
          <p:nvPr/>
        </p:nvSpPr>
        <p:spPr>
          <a:xfrm>
            <a:off x="1004886" y="302000"/>
            <a:ext cx="707733" cy="70971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759" u="none" cap="none" strike="noStrike">
              <a:solidFill>
                <a:schemeClr val="dk1"/>
              </a:solidFill>
              <a:latin typeface="Calibri"/>
              <a:ea typeface="Calibri"/>
              <a:cs typeface="Calibri"/>
              <a:sym typeface="Calibri"/>
            </a:endParaRPr>
          </a:p>
        </p:txBody>
      </p:sp>
      <p:sp>
        <p:nvSpPr>
          <p:cNvPr id="449" name="Google Shape;449;p12"/>
          <p:cNvSpPr txBox="1"/>
          <p:nvPr/>
        </p:nvSpPr>
        <p:spPr>
          <a:xfrm>
            <a:off x="1822451" y="438516"/>
            <a:ext cx="1371274" cy="492049"/>
          </a:xfrm>
          <a:prstGeom prst="rect">
            <a:avLst/>
          </a:prstGeom>
          <a:noFill/>
          <a:ln>
            <a:noFill/>
          </a:ln>
        </p:spPr>
        <p:txBody>
          <a:bodyPr anchorCtr="0" anchor="t" bIns="0" lIns="0" spcFirstLastPara="1" rIns="0" wrap="square" tIns="17125">
            <a:noAutofit/>
          </a:bodyPr>
          <a:lstStyle/>
          <a:p>
            <a:pPr indent="0" lvl="0" marL="0" marR="0" rtl="0" algn="l">
              <a:lnSpc>
                <a:spcPct val="106250"/>
              </a:lnSpc>
              <a:spcBef>
                <a:spcPts val="0"/>
              </a:spcBef>
              <a:spcAft>
                <a:spcPts val="0"/>
              </a:spcAft>
              <a:buNone/>
            </a:pPr>
            <a:r>
              <a:rPr b="1" i="0" lang="en-IN" sz="1539" u="none" cap="none" strike="noStrike">
                <a:solidFill>
                  <a:srgbClr val="231F20"/>
                </a:solidFill>
                <a:latin typeface="Helvetica Neue"/>
                <a:ea typeface="Helvetica Neue"/>
                <a:cs typeface="Helvetica Neue"/>
                <a:sym typeface="Helvetica Neue"/>
              </a:rPr>
              <a:t>RV College of</a:t>
            </a:r>
            <a:endParaRPr b="0" i="0" sz="1319" u="none" cap="none" strike="noStrike">
              <a:solidFill>
                <a:srgbClr val="000000"/>
              </a:solidFill>
              <a:latin typeface="Arial"/>
              <a:ea typeface="Arial"/>
              <a:cs typeface="Arial"/>
              <a:sym typeface="Arial"/>
            </a:endParaRPr>
          </a:p>
          <a:p>
            <a:pPr indent="0" lvl="0" marL="0" marR="0" rtl="0" algn="l">
              <a:lnSpc>
                <a:spcPct val="106250"/>
              </a:lnSpc>
              <a:spcBef>
                <a:spcPts val="0"/>
              </a:spcBef>
              <a:spcAft>
                <a:spcPts val="0"/>
              </a:spcAft>
              <a:buNone/>
            </a:pPr>
            <a:r>
              <a:rPr b="1" i="0" lang="en-IN" sz="1539" u="none" cap="none" strike="noStrike">
                <a:solidFill>
                  <a:srgbClr val="231F20"/>
                </a:solidFill>
                <a:latin typeface="Helvetica Neue"/>
                <a:ea typeface="Helvetica Neue"/>
                <a:cs typeface="Helvetica Neue"/>
                <a:sym typeface="Helvetica Neue"/>
              </a:rPr>
              <a:t>Engineering </a:t>
            </a:r>
            <a:endParaRPr b="0" i="0" sz="1319" u="none" cap="none" strike="noStrike">
              <a:solidFill>
                <a:srgbClr val="000000"/>
              </a:solidFill>
              <a:latin typeface="Arial"/>
              <a:ea typeface="Arial"/>
              <a:cs typeface="Arial"/>
              <a:sym typeface="Arial"/>
            </a:endParaRPr>
          </a:p>
        </p:txBody>
      </p:sp>
      <p:sp>
        <p:nvSpPr>
          <p:cNvPr id="450" name="Google Shape;450;p12"/>
          <p:cNvSpPr txBox="1"/>
          <p:nvPr/>
        </p:nvSpPr>
        <p:spPr>
          <a:xfrm>
            <a:off x="15843252" y="408356"/>
            <a:ext cx="3679815" cy="461708"/>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None/>
            </a:pPr>
            <a:r>
              <a:rPr b="0" i="1" lang="en-IN" sz="3078" u="none" cap="none" strike="noStrike">
                <a:solidFill>
                  <a:srgbClr val="422C75"/>
                </a:solidFill>
                <a:latin typeface="Playfair Display"/>
                <a:ea typeface="Playfair Display"/>
                <a:cs typeface="Playfair Display"/>
                <a:sym typeface="Playfair Display"/>
              </a:rPr>
              <a:t>Go, change the world</a:t>
            </a:r>
            <a:endParaRPr b="0" i="0" sz="1319"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a66049eb72_1_75"/>
          <p:cNvSpPr/>
          <p:nvPr/>
        </p:nvSpPr>
        <p:spPr>
          <a:xfrm>
            <a:off x="0" y="-14514"/>
            <a:ext cx="20104101" cy="11309350"/>
          </a:xfrm>
          <a:prstGeom prst="rect">
            <a:avLst/>
          </a:prstGeom>
          <a:solidFill>
            <a:schemeClr val="lt1">
              <a:alpha val="98039"/>
            </a:schemeClr>
          </a:solidFill>
          <a:ln cap="flat" cmpd="sng" w="76200">
            <a:solidFill>
              <a:srgbClr val="00589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681748"/>
              </a:solidFill>
              <a:latin typeface="Calibri"/>
              <a:ea typeface="Calibri"/>
              <a:cs typeface="Calibri"/>
              <a:sym typeface="Calibri"/>
            </a:endParaRPr>
          </a:p>
        </p:txBody>
      </p:sp>
      <p:sp>
        <p:nvSpPr>
          <p:cNvPr id="129" name="Google Shape;129;ga66049eb72_1_75"/>
          <p:cNvSpPr/>
          <p:nvPr/>
        </p:nvSpPr>
        <p:spPr>
          <a:xfrm>
            <a:off x="1008063" y="1192213"/>
            <a:ext cx="18527712" cy="0"/>
          </a:xfrm>
          <a:custGeom>
            <a:rect b="b" l="l" r="r" t="t"/>
            <a:pathLst>
              <a:path extrusionOk="0" h="120000" w="18527395">
                <a:moveTo>
                  <a:pt x="0" y="0"/>
                </a:moveTo>
                <a:lnTo>
                  <a:pt x="18526859" y="0"/>
                </a:lnTo>
              </a:path>
            </a:pathLst>
          </a:custGeom>
          <a:noFill/>
          <a:ln cap="flat" cmpd="sng" w="15700">
            <a:solidFill>
              <a:srgbClr val="5E6DB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0" name="Google Shape;130;ga66049eb72_1_75"/>
          <p:cNvSpPr/>
          <p:nvPr/>
        </p:nvSpPr>
        <p:spPr>
          <a:xfrm>
            <a:off x="1004888" y="301625"/>
            <a:ext cx="708025" cy="70961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1" name="Google Shape;131;ga66049eb72_1_75"/>
          <p:cNvSpPr/>
          <p:nvPr/>
        </p:nvSpPr>
        <p:spPr>
          <a:xfrm>
            <a:off x="2982913" y="712788"/>
            <a:ext cx="57150" cy="57150"/>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2" name="Google Shape;132;ga66049eb72_1_75"/>
          <p:cNvSpPr/>
          <p:nvPr/>
        </p:nvSpPr>
        <p:spPr>
          <a:xfrm>
            <a:off x="2998788" y="725488"/>
            <a:ext cx="25400" cy="31750"/>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3" name="Google Shape;133;ga66049eb72_1_75"/>
          <p:cNvSpPr txBox="1"/>
          <p:nvPr/>
        </p:nvSpPr>
        <p:spPr>
          <a:xfrm>
            <a:off x="1822450" y="438150"/>
            <a:ext cx="1371600" cy="492125"/>
          </a:xfrm>
          <a:prstGeom prst="rect">
            <a:avLst/>
          </a:prstGeom>
          <a:noFill/>
          <a:ln>
            <a:noFill/>
          </a:ln>
        </p:spPr>
        <p:txBody>
          <a:bodyPr anchorCtr="0" anchor="t" bIns="0" lIns="0" spcFirstLastPara="1" rIns="0" wrap="square" tIns="17125">
            <a:noAutofit/>
          </a:bodyPr>
          <a:lstStyle/>
          <a:p>
            <a:pPr indent="0" lvl="0" marL="12700" marR="0" rtl="0" algn="l">
              <a:lnSpc>
                <a:spcPct val="111562"/>
              </a:lnSpc>
              <a:spcBef>
                <a:spcPts val="0"/>
              </a:spcBef>
              <a:spcAft>
                <a:spcPts val="0"/>
              </a:spcAft>
              <a:buClr>
                <a:srgbClr val="000000"/>
              </a:buClr>
              <a:buSzPts val="1600"/>
              <a:buFont typeface="Arial"/>
              <a:buNone/>
            </a:pPr>
            <a:r>
              <a:rPr b="1" i="0" lang="en-IN" sz="1600" u="none" cap="none" strike="noStrike">
                <a:solidFill>
                  <a:srgbClr val="231F20"/>
                </a:solidFill>
                <a:latin typeface="Helvetica Neue"/>
                <a:ea typeface="Helvetica Neue"/>
                <a:cs typeface="Helvetica Neue"/>
                <a:sym typeface="Helvetica Neue"/>
              </a:rPr>
              <a:t>RV College of</a:t>
            </a:r>
            <a:endParaRPr b="0" i="0" sz="1400" u="none" cap="none" strike="noStrike">
              <a:solidFill>
                <a:srgbClr val="000000"/>
              </a:solidFill>
              <a:latin typeface="Arial"/>
              <a:ea typeface="Arial"/>
              <a:cs typeface="Arial"/>
              <a:sym typeface="Arial"/>
            </a:endParaRPr>
          </a:p>
          <a:p>
            <a:pPr indent="0" lvl="0" marL="12700" marR="0" rtl="0" algn="l">
              <a:lnSpc>
                <a:spcPct val="111562"/>
              </a:lnSpc>
              <a:spcBef>
                <a:spcPts val="135"/>
              </a:spcBef>
              <a:spcAft>
                <a:spcPts val="0"/>
              </a:spcAft>
              <a:buClr>
                <a:srgbClr val="000000"/>
              </a:buClr>
              <a:buSzPts val="1600"/>
              <a:buFont typeface="Arial"/>
              <a:buNone/>
            </a:pPr>
            <a:r>
              <a:rPr b="1" i="0" lang="en-IN" sz="1600" u="none" cap="none" strike="noStrike">
                <a:solidFill>
                  <a:srgbClr val="231F20"/>
                </a:solidFill>
                <a:latin typeface="Helvetica Neue"/>
                <a:ea typeface="Helvetica Neue"/>
                <a:cs typeface="Helvetica Neue"/>
                <a:sym typeface="Helvetica Neue"/>
              </a:rPr>
              <a:t>Engineering </a:t>
            </a:r>
            <a:endParaRPr b="1" i="0" sz="1600" u="none" cap="none" strike="noStrike">
              <a:solidFill>
                <a:schemeClr val="dk1"/>
              </a:solidFill>
              <a:latin typeface="Helvetica Neue"/>
              <a:ea typeface="Helvetica Neue"/>
              <a:cs typeface="Helvetica Neue"/>
              <a:sym typeface="Helvetica Neue"/>
            </a:endParaRPr>
          </a:p>
        </p:txBody>
      </p:sp>
      <p:sp>
        <p:nvSpPr>
          <p:cNvPr id="134" name="Google Shape;134;ga66049eb72_1_75"/>
          <p:cNvSpPr txBox="1"/>
          <p:nvPr/>
        </p:nvSpPr>
        <p:spPr>
          <a:xfrm>
            <a:off x="4413250" y="301625"/>
            <a:ext cx="10242550" cy="766763"/>
          </a:xfrm>
          <a:prstGeom prst="rect">
            <a:avLst/>
          </a:prstGeom>
          <a:noFill/>
          <a:ln>
            <a:noFill/>
          </a:ln>
        </p:spPr>
        <p:txBody>
          <a:bodyPr anchorCtr="0" anchor="t" bIns="0" lIns="0" spcFirstLastPara="1" rIns="0" wrap="square" tIns="12050">
            <a:noAutofit/>
          </a:bodyPr>
          <a:lstStyle/>
          <a:p>
            <a:pPr indent="0" lvl="0" marL="12700" marR="0" rtl="0" algn="ctr">
              <a:lnSpc>
                <a:spcPct val="100000"/>
              </a:lnSpc>
              <a:spcBef>
                <a:spcPts val="0"/>
              </a:spcBef>
              <a:spcAft>
                <a:spcPts val="0"/>
              </a:spcAft>
              <a:buClr>
                <a:srgbClr val="000000"/>
              </a:buClr>
              <a:buSzPts val="4900"/>
              <a:buFont typeface="Arial"/>
              <a:buNone/>
            </a:pPr>
            <a:r>
              <a:rPr b="0" i="0" lang="en-IN" sz="4900" u="none" cap="none" strike="noStrike">
                <a:solidFill>
                  <a:srgbClr val="005893"/>
                </a:solidFill>
                <a:latin typeface="Playfair Display"/>
                <a:ea typeface="Playfair Display"/>
                <a:cs typeface="Playfair Display"/>
                <a:sym typeface="Playfair Display"/>
              </a:rPr>
              <a:t>Title</a:t>
            </a:r>
            <a:endParaRPr b="0" i="0" sz="4900" u="none" cap="none" strike="noStrike">
              <a:solidFill>
                <a:srgbClr val="005893"/>
              </a:solidFill>
              <a:latin typeface="Playfair Display"/>
              <a:ea typeface="Playfair Display"/>
              <a:cs typeface="Playfair Display"/>
              <a:sym typeface="Playfair Display"/>
            </a:endParaRPr>
          </a:p>
        </p:txBody>
      </p:sp>
      <p:sp>
        <p:nvSpPr>
          <p:cNvPr id="135" name="Google Shape;135;ga66049eb72_1_75"/>
          <p:cNvSpPr txBox="1"/>
          <p:nvPr>
            <p:ph type="title"/>
          </p:nvPr>
        </p:nvSpPr>
        <p:spPr>
          <a:xfrm>
            <a:off x="15843250" y="407988"/>
            <a:ext cx="3679825" cy="461962"/>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SzPts val="1400"/>
              <a:buNone/>
            </a:pPr>
            <a:r>
              <a:rPr lang="en-IN">
                <a:latin typeface="Playfair Display"/>
                <a:ea typeface="Playfair Display"/>
                <a:cs typeface="Playfair Display"/>
                <a:sym typeface="Playfair Display"/>
              </a:rPr>
              <a:t>Go, change the world</a:t>
            </a:r>
            <a:endParaRPr/>
          </a:p>
        </p:txBody>
      </p:sp>
      <p:sp>
        <p:nvSpPr>
          <p:cNvPr id="136" name="Google Shape;136;ga66049eb72_1_75"/>
          <p:cNvSpPr/>
          <p:nvPr/>
        </p:nvSpPr>
        <p:spPr>
          <a:xfrm>
            <a:off x="2365165" y="4734704"/>
            <a:ext cx="15373768" cy="92333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400"/>
              <a:buFont typeface="Arial"/>
              <a:buNone/>
            </a:pPr>
            <a:r>
              <a:rPr b="0" i="0" lang="en-IN" sz="5400" u="none" cap="none" strike="noStrike">
                <a:solidFill>
                  <a:srgbClr val="C00000"/>
                </a:solidFill>
                <a:latin typeface="Calibri"/>
                <a:ea typeface="Calibri"/>
                <a:cs typeface="Calibri"/>
                <a:sym typeface="Calibri"/>
              </a:rPr>
              <a:t>Comparative Analysis of Music Style Transfer </a:t>
            </a:r>
            <a:endParaRPr b="0" i="0" sz="5400" u="none" cap="none" strike="noStrike">
              <a:solidFill>
                <a:srgbClr val="C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a66049eb72_1_87"/>
          <p:cNvSpPr/>
          <p:nvPr/>
        </p:nvSpPr>
        <p:spPr>
          <a:xfrm>
            <a:off x="0" y="0"/>
            <a:ext cx="20104101" cy="11309350"/>
          </a:xfrm>
          <a:prstGeom prst="rect">
            <a:avLst/>
          </a:prstGeom>
          <a:solidFill>
            <a:schemeClr val="lt1">
              <a:alpha val="98039"/>
            </a:schemeClr>
          </a:solidFill>
          <a:ln cap="flat" cmpd="sng" w="76200">
            <a:solidFill>
              <a:srgbClr val="00589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681748"/>
              </a:solidFill>
              <a:latin typeface="Calibri"/>
              <a:ea typeface="Calibri"/>
              <a:cs typeface="Calibri"/>
              <a:sym typeface="Calibri"/>
            </a:endParaRPr>
          </a:p>
        </p:txBody>
      </p:sp>
      <p:sp>
        <p:nvSpPr>
          <p:cNvPr id="142" name="Google Shape;142;ga66049eb72_1_87"/>
          <p:cNvSpPr/>
          <p:nvPr/>
        </p:nvSpPr>
        <p:spPr>
          <a:xfrm>
            <a:off x="1008063" y="1192213"/>
            <a:ext cx="18527712" cy="0"/>
          </a:xfrm>
          <a:custGeom>
            <a:rect b="b" l="l" r="r" t="t"/>
            <a:pathLst>
              <a:path extrusionOk="0" h="120000" w="18527395">
                <a:moveTo>
                  <a:pt x="0" y="0"/>
                </a:moveTo>
                <a:lnTo>
                  <a:pt x="18526859" y="0"/>
                </a:lnTo>
              </a:path>
            </a:pathLst>
          </a:custGeom>
          <a:noFill/>
          <a:ln cap="flat" cmpd="sng" w="15700">
            <a:solidFill>
              <a:srgbClr val="5E6DB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3" name="Google Shape;143;ga66049eb72_1_87"/>
          <p:cNvSpPr/>
          <p:nvPr/>
        </p:nvSpPr>
        <p:spPr>
          <a:xfrm>
            <a:off x="1004888" y="301625"/>
            <a:ext cx="708025" cy="70961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4" name="Google Shape;144;ga66049eb72_1_87"/>
          <p:cNvSpPr/>
          <p:nvPr/>
        </p:nvSpPr>
        <p:spPr>
          <a:xfrm>
            <a:off x="2982913" y="712788"/>
            <a:ext cx="57150" cy="57150"/>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5" name="Google Shape;145;ga66049eb72_1_87"/>
          <p:cNvSpPr/>
          <p:nvPr/>
        </p:nvSpPr>
        <p:spPr>
          <a:xfrm>
            <a:off x="2998788" y="725488"/>
            <a:ext cx="25400" cy="31750"/>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6" name="Google Shape;146;ga66049eb72_1_87"/>
          <p:cNvSpPr txBox="1"/>
          <p:nvPr/>
        </p:nvSpPr>
        <p:spPr>
          <a:xfrm>
            <a:off x="1822450" y="438150"/>
            <a:ext cx="1371600" cy="492125"/>
          </a:xfrm>
          <a:prstGeom prst="rect">
            <a:avLst/>
          </a:prstGeom>
          <a:noFill/>
          <a:ln>
            <a:noFill/>
          </a:ln>
        </p:spPr>
        <p:txBody>
          <a:bodyPr anchorCtr="0" anchor="t" bIns="0" lIns="0" spcFirstLastPara="1" rIns="0" wrap="square" tIns="17125">
            <a:noAutofit/>
          </a:bodyPr>
          <a:lstStyle/>
          <a:p>
            <a:pPr indent="0" lvl="0" marL="12700" marR="0" rtl="0" algn="l">
              <a:lnSpc>
                <a:spcPct val="111562"/>
              </a:lnSpc>
              <a:spcBef>
                <a:spcPts val="0"/>
              </a:spcBef>
              <a:spcAft>
                <a:spcPts val="0"/>
              </a:spcAft>
              <a:buClr>
                <a:srgbClr val="000000"/>
              </a:buClr>
              <a:buSzPts val="1600"/>
              <a:buFont typeface="Arial"/>
              <a:buNone/>
            </a:pPr>
            <a:r>
              <a:rPr b="1" i="0" lang="en-IN" sz="1600" u="none" cap="none" strike="noStrike">
                <a:solidFill>
                  <a:srgbClr val="231F20"/>
                </a:solidFill>
                <a:latin typeface="Helvetica Neue"/>
                <a:ea typeface="Helvetica Neue"/>
                <a:cs typeface="Helvetica Neue"/>
                <a:sym typeface="Helvetica Neue"/>
              </a:rPr>
              <a:t>RV College of</a:t>
            </a:r>
            <a:endParaRPr b="0" i="0" sz="1400" u="none" cap="none" strike="noStrike">
              <a:solidFill>
                <a:srgbClr val="000000"/>
              </a:solidFill>
              <a:latin typeface="Arial"/>
              <a:ea typeface="Arial"/>
              <a:cs typeface="Arial"/>
              <a:sym typeface="Arial"/>
            </a:endParaRPr>
          </a:p>
          <a:p>
            <a:pPr indent="0" lvl="0" marL="12700" marR="0" rtl="0" algn="l">
              <a:lnSpc>
                <a:spcPct val="111562"/>
              </a:lnSpc>
              <a:spcBef>
                <a:spcPts val="135"/>
              </a:spcBef>
              <a:spcAft>
                <a:spcPts val="0"/>
              </a:spcAft>
              <a:buClr>
                <a:srgbClr val="000000"/>
              </a:buClr>
              <a:buSzPts val="1600"/>
              <a:buFont typeface="Arial"/>
              <a:buNone/>
            </a:pPr>
            <a:r>
              <a:rPr b="1" i="0" lang="en-IN" sz="1600" u="none" cap="none" strike="noStrike">
                <a:solidFill>
                  <a:srgbClr val="231F20"/>
                </a:solidFill>
                <a:latin typeface="Helvetica Neue"/>
                <a:ea typeface="Helvetica Neue"/>
                <a:cs typeface="Helvetica Neue"/>
                <a:sym typeface="Helvetica Neue"/>
              </a:rPr>
              <a:t>Engineering </a:t>
            </a:r>
            <a:endParaRPr b="1" i="0" sz="1600" u="none" cap="none" strike="noStrike">
              <a:solidFill>
                <a:schemeClr val="dk1"/>
              </a:solidFill>
              <a:latin typeface="Helvetica Neue"/>
              <a:ea typeface="Helvetica Neue"/>
              <a:cs typeface="Helvetica Neue"/>
              <a:sym typeface="Helvetica Neue"/>
            </a:endParaRPr>
          </a:p>
        </p:txBody>
      </p:sp>
      <p:sp>
        <p:nvSpPr>
          <p:cNvPr id="147" name="Google Shape;147;ga66049eb72_1_87"/>
          <p:cNvSpPr txBox="1"/>
          <p:nvPr/>
        </p:nvSpPr>
        <p:spPr>
          <a:xfrm>
            <a:off x="4413250" y="301625"/>
            <a:ext cx="10242550" cy="766763"/>
          </a:xfrm>
          <a:prstGeom prst="rect">
            <a:avLst/>
          </a:prstGeom>
          <a:noFill/>
          <a:ln>
            <a:noFill/>
          </a:ln>
        </p:spPr>
        <p:txBody>
          <a:bodyPr anchorCtr="0" anchor="t" bIns="0" lIns="0" spcFirstLastPara="1" rIns="0" wrap="square" tIns="12050">
            <a:noAutofit/>
          </a:bodyPr>
          <a:lstStyle/>
          <a:p>
            <a:pPr indent="0" lvl="0" marL="12700" marR="0" rtl="0" algn="ctr">
              <a:lnSpc>
                <a:spcPct val="100000"/>
              </a:lnSpc>
              <a:spcBef>
                <a:spcPts val="0"/>
              </a:spcBef>
              <a:spcAft>
                <a:spcPts val="0"/>
              </a:spcAft>
              <a:buClr>
                <a:srgbClr val="000000"/>
              </a:buClr>
              <a:buSzPts val="4900"/>
              <a:buFont typeface="Arial"/>
              <a:buNone/>
            </a:pPr>
            <a:r>
              <a:rPr b="0" i="0" lang="en-IN" sz="4900" u="none" cap="none" strike="noStrike">
                <a:solidFill>
                  <a:srgbClr val="005893"/>
                </a:solidFill>
                <a:latin typeface="Playfair Display"/>
                <a:ea typeface="Playfair Display"/>
                <a:cs typeface="Playfair Display"/>
                <a:sym typeface="Playfair Display"/>
              </a:rPr>
              <a:t>Introduction</a:t>
            </a:r>
            <a:endParaRPr b="0" i="0" sz="4900" u="none" cap="none" strike="noStrike">
              <a:solidFill>
                <a:srgbClr val="005893"/>
              </a:solidFill>
              <a:latin typeface="Playfair Display"/>
              <a:ea typeface="Playfair Display"/>
              <a:cs typeface="Playfair Display"/>
              <a:sym typeface="Playfair Display"/>
            </a:endParaRPr>
          </a:p>
        </p:txBody>
      </p:sp>
      <p:sp>
        <p:nvSpPr>
          <p:cNvPr id="148" name="Google Shape;148;ga66049eb72_1_87"/>
          <p:cNvSpPr txBox="1"/>
          <p:nvPr>
            <p:ph type="title"/>
          </p:nvPr>
        </p:nvSpPr>
        <p:spPr>
          <a:xfrm>
            <a:off x="15843250" y="407988"/>
            <a:ext cx="3679825" cy="461962"/>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SzPts val="1400"/>
              <a:buNone/>
            </a:pPr>
            <a:r>
              <a:rPr lang="en-IN">
                <a:latin typeface="Playfair Display"/>
                <a:ea typeface="Playfair Display"/>
                <a:cs typeface="Playfair Display"/>
                <a:sym typeface="Playfair Display"/>
              </a:rPr>
              <a:t>Go, change the world</a:t>
            </a:r>
            <a:endParaRPr/>
          </a:p>
        </p:txBody>
      </p:sp>
      <p:sp>
        <p:nvSpPr>
          <p:cNvPr id="149" name="Google Shape;149;ga66049eb72_1_87"/>
          <p:cNvSpPr txBox="1"/>
          <p:nvPr/>
        </p:nvSpPr>
        <p:spPr>
          <a:xfrm>
            <a:off x="1212850" y="2008643"/>
            <a:ext cx="17830801" cy="6986528"/>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3200"/>
              <a:buFont typeface="Arial"/>
              <a:buNone/>
            </a:pPr>
            <a:r>
              <a:rPr b="0" i="0" lang="en-IN" sz="3200" u="none" cap="none" strike="noStrike">
                <a:solidFill>
                  <a:schemeClr val="dk1"/>
                </a:solidFill>
                <a:latin typeface="Times New Roman"/>
                <a:ea typeface="Times New Roman"/>
                <a:cs typeface="Times New Roman"/>
                <a:sym typeface="Times New Roman"/>
              </a:rPr>
              <a:t>Observing the success of neural nets in other fields, the aim is to produce interesting results from music . Music is fundamentally a sequence of notes. A composer constructs long sequences of notes which are then performed through an instrument to produce music. Humans can easily identify the genre of a music by just listening to it .However it is quite </a:t>
            </a:r>
            <a:r>
              <a:rPr b="1" i="0" lang="en-IN" sz="3200" u="none" cap="none" strike="noStrike">
                <a:solidFill>
                  <a:srgbClr val="C00000"/>
                </a:solidFill>
                <a:latin typeface="Times New Roman"/>
                <a:ea typeface="Times New Roman"/>
                <a:cs typeface="Times New Roman"/>
                <a:sym typeface="Times New Roman"/>
              </a:rPr>
              <a:t>difficult to parametrize the style of music </a:t>
            </a:r>
            <a:r>
              <a:rPr b="0" i="0" lang="en-IN" sz="3200" u="none" cap="none" strike="noStrike">
                <a:solidFill>
                  <a:schemeClr val="dk1"/>
                </a:solidFill>
                <a:latin typeface="Times New Roman"/>
                <a:ea typeface="Times New Roman"/>
                <a:cs typeface="Times New Roman"/>
                <a:sym typeface="Times New Roman"/>
              </a:rPr>
              <a:t>as it is not dependent on any fixed metric such as pitch, vocal etc but depends on its composition and performance which need to be correlated.</a:t>
            </a:r>
            <a:endParaRPr b="0" i="0" sz="32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3200"/>
              <a:buFont typeface="Arial"/>
              <a:buNone/>
            </a:pPr>
            <a:r>
              <a:rPr b="0" i="0" lang="en-IN" sz="3200" u="none" cap="none" strike="noStrike">
                <a:solidFill>
                  <a:schemeClr val="dk1"/>
                </a:solidFill>
                <a:latin typeface="Times New Roman"/>
                <a:ea typeface="Times New Roman"/>
                <a:cs typeface="Times New Roman"/>
                <a:sym typeface="Times New Roman"/>
              </a:rPr>
              <a:t>Although the genre of music (Classical , Jazz etc  )depends on the listener, there are certain distinguishing characteristics of each genre. </a:t>
            </a:r>
            <a:r>
              <a:rPr b="1" i="0" lang="en-IN" sz="3200" u="none" cap="none" strike="noStrike">
                <a:solidFill>
                  <a:srgbClr val="C00000"/>
                </a:solidFill>
                <a:latin typeface="Times New Roman"/>
                <a:ea typeface="Times New Roman"/>
                <a:cs typeface="Times New Roman"/>
                <a:sym typeface="Times New Roman"/>
              </a:rPr>
              <a:t>Generative models </a:t>
            </a:r>
            <a:r>
              <a:rPr b="0" i="0" lang="en-IN" sz="3200" u="none" cap="none" strike="noStrike">
                <a:solidFill>
                  <a:schemeClr val="dk1"/>
                </a:solidFill>
                <a:latin typeface="Times New Roman"/>
                <a:ea typeface="Times New Roman"/>
                <a:cs typeface="Times New Roman"/>
                <a:sym typeface="Times New Roman"/>
              </a:rPr>
              <a:t>can be applied to change properties of existing data in a principled way, even transfer properties between data samples. This project aims to understand the styles of the different music genres and transform one style of music to another through transfer of properties.</a:t>
            </a:r>
            <a:endParaRPr b="0" i="0" sz="32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3200"/>
              <a:buFont typeface="Arial"/>
              <a:buNone/>
            </a:pPr>
            <a:br>
              <a:rPr b="0" i="0" lang="en-IN" sz="3200" u="none" cap="none" strike="noStrike">
                <a:solidFill>
                  <a:schemeClr val="dk1"/>
                </a:solidFill>
                <a:latin typeface="Times New Roman"/>
                <a:ea typeface="Times New Roman"/>
                <a:cs typeface="Times New Roman"/>
                <a:sym typeface="Times New Roman"/>
              </a:rPr>
            </a:br>
            <a:r>
              <a:rPr b="0" i="0" lang="en-IN" sz="3200" u="none" cap="none" strike="noStrike">
                <a:solidFill>
                  <a:schemeClr val="dk1"/>
                </a:solidFill>
                <a:latin typeface="Times New Roman"/>
                <a:ea typeface="Times New Roman"/>
                <a:cs typeface="Times New Roman"/>
                <a:sym typeface="Times New Roman"/>
              </a:rPr>
              <a:t>The result is a comparison between various approaches and the resulting musical pieces by means of </a:t>
            </a:r>
            <a:r>
              <a:rPr b="1" i="0" lang="en-IN" sz="3200" u="sng" cap="none" strike="noStrike">
                <a:solidFill>
                  <a:srgbClr val="C00000"/>
                </a:solidFill>
                <a:latin typeface="Times New Roman"/>
                <a:ea typeface="Times New Roman"/>
                <a:cs typeface="Times New Roman"/>
                <a:sym typeface="Times New Roman"/>
              </a:rPr>
              <a:t>Variational Autoencoders-Generative Adversarial networks (VAE-GANs) </a:t>
            </a:r>
            <a:r>
              <a:rPr b="0" i="0" lang="en-IN" sz="3200" u="none" cap="none" strike="noStrike">
                <a:solidFill>
                  <a:schemeClr val="dk1"/>
                </a:solidFill>
                <a:latin typeface="Times New Roman"/>
                <a:ea typeface="Times New Roman"/>
                <a:cs typeface="Times New Roman"/>
                <a:sym typeface="Times New Roman"/>
              </a:rPr>
              <a:t>and</a:t>
            </a:r>
            <a:r>
              <a:rPr b="1" i="0" lang="en-IN" sz="3200" u="sng" cap="none" strike="noStrike">
                <a:solidFill>
                  <a:srgbClr val="C00000"/>
                </a:solidFill>
                <a:latin typeface="Times New Roman"/>
                <a:ea typeface="Times New Roman"/>
                <a:cs typeface="Times New Roman"/>
                <a:sym typeface="Times New Roman"/>
              </a:rPr>
              <a:t> Spectrogram Analysis.</a:t>
            </a:r>
            <a:endParaRPr b="1" i="0" sz="3200" u="none" cap="none" strike="noStrike">
              <a:solidFill>
                <a:srgbClr val="C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
          <p:cNvSpPr/>
          <p:nvPr/>
        </p:nvSpPr>
        <p:spPr>
          <a:xfrm>
            <a:off x="0" y="0"/>
            <a:ext cx="20104101" cy="11309350"/>
          </a:xfrm>
          <a:prstGeom prst="rect">
            <a:avLst/>
          </a:prstGeom>
          <a:solidFill>
            <a:schemeClr val="lt1">
              <a:alpha val="98039"/>
            </a:schemeClr>
          </a:solidFill>
          <a:ln cap="flat" cmpd="sng" w="76200">
            <a:solidFill>
              <a:srgbClr val="00589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681748"/>
              </a:solidFill>
              <a:latin typeface="Calibri"/>
              <a:ea typeface="Calibri"/>
              <a:cs typeface="Calibri"/>
              <a:sym typeface="Calibri"/>
            </a:endParaRPr>
          </a:p>
        </p:txBody>
      </p:sp>
      <p:sp>
        <p:nvSpPr>
          <p:cNvPr id="155" name="Google Shape;155;p1"/>
          <p:cNvSpPr/>
          <p:nvPr/>
        </p:nvSpPr>
        <p:spPr>
          <a:xfrm>
            <a:off x="1008063" y="1192213"/>
            <a:ext cx="18527712" cy="0"/>
          </a:xfrm>
          <a:custGeom>
            <a:rect b="b" l="l" r="r" t="t"/>
            <a:pathLst>
              <a:path extrusionOk="0" h="120000" w="18527395">
                <a:moveTo>
                  <a:pt x="0" y="0"/>
                </a:moveTo>
                <a:lnTo>
                  <a:pt x="18526859" y="0"/>
                </a:lnTo>
              </a:path>
            </a:pathLst>
          </a:custGeom>
          <a:noFill/>
          <a:ln cap="flat" cmpd="sng" w="15700">
            <a:solidFill>
              <a:srgbClr val="5E6DB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6" name="Google Shape;156;p1"/>
          <p:cNvSpPr/>
          <p:nvPr/>
        </p:nvSpPr>
        <p:spPr>
          <a:xfrm>
            <a:off x="1004888" y="301625"/>
            <a:ext cx="708025" cy="70961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7" name="Google Shape;157;p1"/>
          <p:cNvSpPr/>
          <p:nvPr/>
        </p:nvSpPr>
        <p:spPr>
          <a:xfrm>
            <a:off x="2982913" y="712788"/>
            <a:ext cx="57150" cy="57150"/>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8" name="Google Shape;158;p1"/>
          <p:cNvSpPr/>
          <p:nvPr/>
        </p:nvSpPr>
        <p:spPr>
          <a:xfrm>
            <a:off x="2998788" y="725488"/>
            <a:ext cx="25400" cy="31750"/>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9" name="Google Shape;159;p1"/>
          <p:cNvSpPr txBox="1"/>
          <p:nvPr/>
        </p:nvSpPr>
        <p:spPr>
          <a:xfrm>
            <a:off x="1822450" y="438150"/>
            <a:ext cx="1371600" cy="492125"/>
          </a:xfrm>
          <a:prstGeom prst="rect">
            <a:avLst/>
          </a:prstGeom>
          <a:noFill/>
          <a:ln>
            <a:noFill/>
          </a:ln>
        </p:spPr>
        <p:txBody>
          <a:bodyPr anchorCtr="0" anchor="t" bIns="0" lIns="0" spcFirstLastPara="1" rIns="0" wrap="square" tIns="17125">
            <a:noAutofit/>
          </a:bodyPr>
          <a:lstStyle/>
          <a:p>
            <a:pPr indent="0" lvl="0" marL="12700" marR="0" rtl="0" algn="l">
              <a:lnSpc>
                <a:spcPct val="111562"/>
              </a:lnSpc>
              <a:spcBef>
                <a:spcPts val="0"/>
              </a:spcBef>
              <a:spcAft>
                <a:spcPts val="0"/>
              </a:spcAft>
              <a:buClr>
                <a:srgbClr val="000000"/>
              </a:buClr>
              <a:buSzPts val="1600"/>
              <a:buFont typeface="Arial"/>
              <a:buNone/>
            </a:pPr>
            <a:r>
              <a:rPr b="1" i="0" lang="en-IN" sz="1600" u="none" cap="none" strike="noStrike">
                <a:solidFill>
                  <a:srgbClr val="231F20"/>
                </a:solidFill>
                <a:latin typeface="Helvetica Neue"/>
                <a:ea typeface="Helvetica Neue"/>
                <a:cs typeface="Helvetica Neue"/>
                <a:sym typeface="Helvetica Neue"/>
              </a:rPr>
              <a:t>RV College of</a:t>
            </a:r>
            <a:endParaRPr b="0" i="0" sz="1400" u="none" cap="none" strike="noStrike">
              <a:solidFill>
                <a:srgbClr val="000000"/>
              </a:solidFill>
              <a:latin typeface="Arial"/>
              <a:ea typeface="Arial"/>
              <a:cs typeface="Arial"/>
              <a:sym typeface="Arial"/>
            </a:endParaRPr>
          </a:p>
          <a:p>
            <a:pPr indent="0" lvl="0" marL="12700" marR="0" rtl="0" algn="l">
              <a:lnSpc>
                <a:spcPct val="111562"/>
              </a:lnSpc>
              <a:spcBef>
                <a:spcPts val="135"/>
              </a:spcBef>
              <a:spcAft>
                <a:spcPts val="0"/>
              </a:spcAft>
              <a:buClr>
                <a:srgbClr val="000000"/>
              </a:buClr>
              <a:buSzPts val="1600"/>
              <a:buFont typeface="Arial"/>
              <a:buNone/>
            </a:pPr>
            <a:r>
              <a:rPr b="1" i="0" lang="en-IN" sz="1600" u="none" cap="none" strike="noStrike">
                <a:solidFill>
                  <a:srgbClr val="231F20"/>
                </a:solidFill>
                <a:latin typeface="Helvetica Neue"/>
                <a:ea typeface="Helvetica Neue"/>
                <a:cs typeface="Helvetica Neue"/>
                <a:sym typeface="Helvetica Neue"/>
              </a:rPr>
              <a:t>Engineering </a:t>
            </a:r>
            <a:endParaRPr b="1" i="0" sz="1600" u="none" cap="none" strike="noStrike">
              <a:solidFill>
                <a:schemeClr val="dk1"/>
              </a:solidFill>
              <a:latin typeface="Helvetica Neue"/>
              <a:ea typeface="Helvetica Neue"/>
              <a:cs typeface="Helvetica Neue"/>
              <a:sym typeface="Helvetica Neue"/>
            </a:endParaRPr>
          </a:p>
        </p:txBody>
      </p:sp>
      <p:sp>
        <p:nvSpPr>
          <p:cNvPr id="160" name="Google Shape;160;p1"/>
          <p:cNvSpPr txBox="1"/>
          <p:nvPr/>
        </p:nvSpPr>
        <p:spPr>
          <a:xfrm>
            <a:off x="4413250" y="301625"/>
            <a:ext cx="10242550" cy="766763"/>
          </a:xfrm>
          <a:prstGeom prst="rect">
            <a:avLst/>
          </a:prstGeom>
          <a:noFill/>
          <a:ln>
            <a:noFill/>
          </a:ln>
        </p:spPr>
        <p:txBody>
          <a:bodyPr anchorCtr="0" anchor="t" bIns="0" lIns="0" spcFirstLastPara="1" rIns="0" wrap="square" tIns="12050">
            <a:noAutofit/>
          </a:bodyPr>
          <a:lstStyle/>
          <a:p>
            <a:pPr indent="0" lvl="0" marL="12700" marR="0" rtl="0" algn="ctr">
              <a:lnSpc>
                <a:spcPct val="100000"/>
              </a:lnSpc>
              <a:spcBef>
                <a:spcPts val="0"/>
              </a:spcBef>
              <a:spcAft>
                <a:spcPts val="0"/>
              </a:spcAft>
              <a:buClr>
                <a:srgbClr val="000000"/>
              </a:buClr>
              <a:buSzPts val="4900"/>
              <a:buFont typeface="Arial"/>
              <a:buNone/>
            </a:pPr>
            <a:r>
              <a:rPr b="0" i="0" lang="en-IN" sz="4900" u="none" cap="none" strike="noStrike">
                <a:solidFill>
                  <a:srgbClr val="005893"/>
                </a:solidFill>
                <a:latin typeface="Playfair Display"/>
                <a:ea typeface="Playfair Display"/>
                <a:cs typeface="Playfair Display"/>
                <a:sym typeface="Playfair Display"/>
              </a:rPr>
              <a:t>Problem Statement</a:t>
            </a:r>
            <a:endParaRPr b="0" i="0" sz="4900" u="none" cap="none" strike="noStrike">
              <a:solidFill>
                <a:srgbClr val="005893"/>
              </a:solidFill>
              <a:latin typeface="Playfair Display"/>
              <a:ea typeface="Playfair Display"/>
              <a:cs typeface="Playfair Display"/>
              <a:sym typeface="Playfair Display"/>
            </a:endParaRPr>
          </a:p>
        </p:txBody>
      </p:sp>
      <p:sp>
        <p:nvSpPr>
          <p:cNvPr id="161" name="Google Shape;161;p1"/>
          <p:cNvSpPr txBox="1"/>
          <p:nvPr>
            <p:ph type="title"/>
          </p:nvPr>
        </p:nvSpPr>
        <p:spPr>
          <a:xfrm>
            <a:off x="15843250" y="407988"/>
            <a:ext cx="3679825" cy="461962"/>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SzPts val="1400"/>
              <a:buNone/>
            </a:pPr>
            <a:r>
              <a:rPr lang="en-IN">
                <a:latin typeface="Playfair Display"/>
                <a:ea typeface="Playfair Display"/>
                <a:cs typeface="Playfair Display"/>
                <a:sym typeface="Playfair Display"/>
              </a:rPr>
              <a:t>Go, change the world</a:t>
            </a:r>
            <a:endParaRPr/>
          </a:p>
        </p:txBody>
      </p:sp>
      <p:sp>
        <p:nvSpPr>
          <p:cNvPr id="162" name="Google Shape;162;p1"/>
          <p:cNvSpPr txBox="1"/>
          <p:nvPr/>
        </p:nvSpPr>
        <p:spPr>
          <a:xfrm>
            <a:off x="1212850" y="2008643"/>
            <a:ext cx="17830801" cy="6986528"/>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rPr b="0" i="0" lang="en-IN" sz="3200" u="none" cap="none" strike="noStrike">
                <a:solidFill>
                  <a:srgbClr val="000000"/>
                </a:solidFill>
                <a:latin typeface="Times New Roman"/>
                <a:ea typeface="Times New Roman"/>
                <a:cs typeface="Times New Roman"/>
                <a:sym typeface="Times New Roman"/>
              </a:rPr>
              <a:t>The problem is to develop a system that can learn the features that define the genre of music and manipulate the parameters extracted from the music so as to bring about  a change in the genre through two methodologies- a) Spectrogram Analysis and b) VAE-GAN method and output the two resultant music files to the user through a suitable interface and also to compare the performances of the two methods.</a:t>
            </a:r>
            <a:endParaRPr b="0" i="0" sz="32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3200"/>
              <a:buFont typeface="Arial"/>
              <a:buNone/>
            </a:pPr>
            <a:r>
              <a:t/>
            </a:r>
            <a:endParaRPr b="1" i="0" sz="3200" u="none" cap="none" strike="noStrike">
              <a:solidFill>
                <a:srgbClr val="C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a66049eb72_1_99"/>
          <p:cNvSpPr/>
          <p:nvPr/>
        </p:nvSpPr>
        <p:spPr>
          <a:xfrm>
            <a:off x="0" y="0"/>
            <a:ext cx="20104101" cy="11309350"/>
          </a:xfrm>
          <a:prstGeom prst="rect">
            <a:avLst/>
          </a:prstGeom>
          <a:solidFill>
            <a:schemeClr val="lt1">
              <a:alpha val="98039"/>
            </a:schemeClr>
          </a:solidFill>
          <a:ln cap="flat" cmpd="sng" w="76200">
            <a:solidFill>
              <a:srgbClr val="00589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681748"/>
              </a:solidFill>
              <a:latin typeface="Calibri"/>
              <a:ea typeface="Calibri"/>
              <a:cs typeface="Calibri"/>
              <a:sym typeface="Calibri"/>
            </a:endParaRPr>
          </a:p>
        </p:txBody>
      </p:sp>
      <p:sp>
        <p:nvSpPr>
          <p:cNvPr id="168" name="Google Shape;168;ga66049eb72_1_99"/>
          <p:cNvSpPr/>
          <p:nvPr/>
        </p:nvSpPr>
        <p:spPr>
          <a:xfrm>
            <a:off x="1008063" y="1192213"/>
            <a:ext cx="18527712" cy="0"/>
          </a:xfrm>
          <a:custGeom>
            <a:rect b="b" l="l" r="r" t="t"/>
            <a:pathLst>
              <a:path extrusionOk="0" h="120000" w="18527395">
                <a:moveTo>
                  <a:pt x="0" y="0"/>
                </a:moveTo>
                <a:lnTo>
                  <a:pt x="18526859" y="0"/>
                </a:lnTo>
              </a:path>
            </a:pathLst>
          </a:custGeom>
          <a:noFill/>
          <a:ln cap="flat" cmpd="sng" w="15700">
            <a:solidFill>
              <a:srgbClr val="5E6DB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9" name="Google Shape;169;ga66049eb72_1_99"/>
          <p:cNvSpPr/>
          <p:nvPr/>
        </p:nvSpPr>
        <p:spPr>
          <a:xfrm>
            <a:off x="1004888" y="301625"/>
            <a:ext cx="708025" cy="70961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0" name="Google Shape;170;ga66049eb72_1_99"/>
          <p:cNvSpPr/>
          <p:nvPr/>
        </p:nvSpPr>
        <p:spPr>
          <a:xfrm>
            <a:off x="2982913" y="712788"/>
            <a:ext cx="57150" cy="57150"/>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1" name="Google Shape;171;ga66049eb72_1_99"/>
          <p:cNvSpPr/>
          <p:nvPr/>
        </p:nvSpPr>
        <p:spPr>
          <a:xfrm>
            <a:off x="2998788" y="725488"/>
            <a:ext cx="25400" cy="31750"/>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2" name="Google Shape;172;ga66049eb72_1_99"/>
          <p:cNvSpPr txBox="1"/>
          <p:nvPr/>
        </p:nvSpPr>
        <p:spPr>
          <a:xfrm>
            <a:off x="1822450" y="438150"/>
            <a:ext cx="1371600" cy="492125"/>
          </a:xfrm>
          <a:prstGeom prst="rect">
            <a:avLst/>
          </a:prstGeom>
          <a:noFill/>
          <a:ln>
            <a:noFill/>
          </a:ln>
        </p:spPr>
        <p:txBody>
          <a:bodyPr anchorCtr="0" anchor="t" bIns="0" lIns="0" spcFirstLastPara="1" rIns="0" wrap="square" tIns="17125">
            <a:noAutofit/>
          </a:bodyPr>
          <a:lstStyle/>
          <a:p>
            <a:pPr indent="0" lvl="0" marL="12700" marR="0" rtl="0" algn="l">
              <a:lnSpc>
                <a:spcPct val="111562"/>
              </a:lnSpc>
              <a:spcBef>
                <a:spcPts val="0"/>
              </a:spcBef>
              <a:spcAft>
                <a:spcPts val="0"/>
              </a:spcAft>
              <a:buClr>
                <a:srgbClr val="000000"/>
              </a:buClr>
              <a:buSzPts val="1600"/>
              <a:buFont typeface="Arial"/>
              <a:buNone/>
            </a:pPr>
            <a:r>
              <a:rPr b="1" i="0" lang="en-IN" sz="1600" u="none" cap="none" strike="noStrike">
                <a:solidFill>
                  <a:srgbClr val="231F20"/>
                </a:solidFill>
                <a:latin typeface="Helvetica Neue"/>
                <a:ea typeface="Helvetica Neue"/>
                <a:cs typeface="Helvetica Neue"/>
                <a:sym typeface="Helvetica Neue"/>
              </a:rPr>
              <a:t>RV College of</a:t>
            </a:r>
            <a:endParaRPr b="0" i="0" sz="1400" u="none" cap="none" strike="noStrike">
              <a:solidFill>
                <a:srgbClr val="000000"/>
              </a:solidFill>
              <a:latin typeface="Arial"/>
              <a:ea typeface="Arial"/>
              <a:cs typeface="Arial"/>
              <a:sym typeface="Arial"/>
            </a:endParaRPr>
          </a:p>
          <a:p>
            <a:pPr indent="0" lvl="0" marL="12700" marR="0" rtl="0" algn="l">
              <a:lnSpc>
                <a:spcPct val="111562"/>
              </a:lnSpc>
              <a:spcBef>
                <a:spcPts val="135"/>
              </a:spcBef>
              <a:spcAft>
                <a:spcPts val="0"/>
              </a:spcAft>
              <a:buClr>
                <a:srgbClr val="000000"/>
              </a:buClr>
              <a:buSzPts val="1600"/>
              <a:buFont typeface="Arial"/>
              <a:buNone/>
            </a:pPr>
            <a:r>
              <a:rPr b="1" i="0" lang="en-IN" sz="1600" u="none" cap="none" strike="noStrike">
                <a:solidFill>
                  <a:srgbClr val="231F20"/>
                </a:solidFill>
                <a:latin typeface="Helvetica Neue"/>
                <a:ea typeface="Helvetica Neue"/>
                <a:cs typeface="Helvetica Neue"/>
                <a:sym typeface="Helvetica Neue"/>
              </a:rPr>
              <a:t>Engineering </a:t>
            </a:r>
            <a:endParaRPr b="1" i="0" sz="1600" u="none" cap="none" strike="noStrike">
              <a:solidFill>
                <a:schemeClr val="dk1"/>
              </a:solidFill>
              <a:latin typeface="Helvetica Neue"/>
              <a:ea typeface="Helvetica Neue"/>
              <a:cs typeface="Helvetica Neue"/>
              <a:sym typeface="Helvetica Neue"/>
            </a:endParaRPr>
          </a:p>
        </p:txBody>
      </p:sp>
      <p:sp>
        <p:nvSpPr>
          <p:cNvPr id="173" name="Google Shape;173;ga66049eb72_1_99"/>
          <p:cNvSpPr txBox="1"/>
          <p:nvPr/>
        </p:nvSpPr>
        <p:spPr>
          <a:xfrm>
            <a:off x="4413250" y="301625"/>
            <a:ext cx="10242550" cy="766763"/>
          </a:xfrm>
          <a:prstGeom prst="rect">
            <a:avLst/>
          </a:prstGeom>
          <a:noFill/>
          <a:ln>
            <a:noFill/>
          </a:ln>
        </p:spPr>
        <p:txBody>
          <a:bodyPr anchorCtr="0" anchor="t" bIns="0" lIns="0" spcFirstLastPara="1" rIns="0" wrap="square" tIns="12050">
            <a:noAutofit/>
          </a:bodyPr>
          <a:lstStyle/>
          <a:p>
            <a:pPr indent="0" lvl="0" marL="12700" marR="0" rtl="0" algn="ctr">
              <a:lnSpc>
                <a:spcPct val="100000"/>
              </a:lnSpc>
              <a:spcBef>
                <a:spcPts val="0"/>
              </a:spcBef>
              <a:spcAft>
                <a:spcPts val="0"/>
              </a:spcAft>
              <a:buClr>
                <a:srgbClr val="000000"/>
              </a:buClr>
              <a:buSzPts val="4900"/>
              <a:buFont typeface="Arial"/>
              <a:buNone/>
            </a:pPr>
            <a:r>
              <a:rPr b="0" i="0" lang="en-IN" sz="4900" u="none" cap="none" strike="noStrike">
                <a:solidFill>
                  <a:srgbClr val="005893"/>
                </a:solidFill>
                <a:latin typeface="Playfair Display"/>
                <a:ea typeface="Playfair Display"/>
                <a:cs typeface="Playfair Display"/>
                <a:sym typeface="Playfair Display"/>
              </a:rPr>
              <a:t>Objectives</a:t>
            </a:r>
            <a:endParaRPr b="0" i="0" sz="4900" u="none" cap="none" strike="noStrike">
              <a:solidFill>
                <a:srgbClr val="005893"/>
              </a:solidFill>
              <a:latin typeface="Playfair Display"/>
              <a:ea typeface="Playfair Display"/>
              <a:cs typeface="Playfair Display"/>
              <a:sym typeface="Playfair Display"/>
            </a:endParaRPr>
          </a:p>
        </p:txBody>
      </p:sp>
      <p:sp>
        <p:nvSpPr>
          <p:cNvPr id="174" name="Google Shape;174;ga66049eb72_1_99"/>
          <p:cNvSpPr txBox="1"/>
          <p:nvPr>
            <p:ph type="title"/>
          </p:nvPr>
        </p:nvSpPr>
        <p:spPr>
          <a:xfrm>
            <a:off x="15843250" y="407988"/>
            <a:ext cx="3679825" cy="461962"/>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SzPts val="1400"/>
              <a:buNone/>
            </a:pPr>
            <a:r>
              <a:rPr lang="en-IN">
                <a:latin typeface="Playfair Display"/>
                <a:ea typeface="Playfair Display"/>
                <a:cs typeface="Playfair Display"/>
                <a:sym typeface="Playfair Display"/>
              </a:rPr>
              <a:t>Go, change the world</a:t>
            </a:r>
            <a:endParaRPr/>
          </a:p>
        </p:txBody>
      </p:sp>
      <p:sp>
        <p:nvSpPr>
          <p:cNvPr id="175" name="Google Shape;175;ga66049eb72_1_99"/>
          <p:cNvSpPr txBox="1"/>
          <p:nvPr/>
        </p:nvSpPr>
        <p:spPr>
          <a:xfrm>
            <a:off x="1677534" y="1939925"/>
            <a:ext cx="16832716" cy="6740307"/>
          </a:xfrm>
          <a:prstGeom prst="rect">
            <a:avLst/>
          </a:prstGeom>
          <a:noFill/>
          <a:ln>
            <a:noFill/>
          </a:ln>
        </p:spPr>
        <p:txBody>
          <a:bodyPr anchorCtr="0" anchor="t" bIns="45700" lIns="91425" spcFirstLastPara="1" rIns="91425" wrap="square" tIns="45700">
            <a:noAutofit/>
          </a:bodyPr>
          <a:lstStyle/>
          <a:p>
            <a:pPr indent="-571500" lvl="0" marL="571500" marR="0" rtl="0" algn="just">
              <a:lnSpc>
                <a:spcPct val="100000"/>
              </a:lnSpc>
              <a:spcBef>
                <a:spcPts val="0"/>
              </a:spcBef>
              <a:spcAft>
                <a:spcPts val="0"/>
              </a:spcAft>
              <a:buClr>
                <a:srgbClr val="262626"/>
              </a:buClr>
              <a:buSzPts val="3600"/>
              <a:buFont typeface="Times New Roman"/>
              <a:buChar char="⮚"/>
            </a:pPr>
            <a:r>
              <a:rPr b="0" i="0" lang="en-IN" sz="3600" u="none" cap="none" strike="noStrike">
                <a:solidFill>
                  <a:srgbClr val="262626"/>
                </a:solidFill>
                <a:latin typeface="Times New Roman"/>
                <a:ea typeface="Times New Roman"/>
                <a:cs typeface="Times New Roman"/>
                <a:sym typeface="Times New Roman"/>
              </a:rPr>
              <a:t>To generate notes sequences from midi files and transform it into the matrix input format for the model.</a:t>
            </a:r>
            <a:endParaRPr b="0" i="0" sz="3600" u="none" cap="none" strike="noStrike">
              <a:solidFill>
                <a:srgbClr val="262626"/>
              </a:solidFill>
              <a:latin typeface="Times New Roman"/>
              <a:ea typeface="Times New Roman"/>
              <a:cs typeface="Times New Roman"/>
              <a:sym typeface="Times New Roman"/>
            </a:endParaRPr>
          </a:p>
          <a:p>
            <a:pPr indent="0" lvl="0" marL="457200" marR="0" rtl="0" algn="just">
              <a:lnSpc>
                <a:spcPct val="100000"/>
              </a:lnSpc>
              <a:spcBef>
                <a:spcPts val="0"/>
              </a:spcBef>
              <a:spcAft>
                <a:spcPts val="0"/>
              </a:spcAft>
              <a:buClr>
                <a:srgbClr val="000000"/>
              </a:buClr>
              <a:buSzPts val="3600"/>
              <a:buFont typeface="Arial"/>
              <a:buNone/>
            </a:pPr>
            <a:r>
              <a:t/>
            </a:r>
            <a:endParaRPr b="0" i="0" sz="3600" u="none" cap="none" strike="noStrike">
              <a:solidFill>
                <a:srgbClr val="262626"/>
              </a:solidFill>
              <a:latin typeface="Times New Roman"/>
              <a:ea typeface="Times New Roman"/>
              <a:cs typeface="Times New Roman"/>
              <a:sym typeface="Times New Roman"/>
            </a:endParaRPr>
          </a:p>
          <a:p>
            <a:pPr indent="-571500" lvl="0" marL="571500" marR="0" rtl="0" algn="just">
              <a:lnSpc>
                <a:spcPct val="100000"/>
              </a:lnSpc>
              <a:spcBef>
                <a:spcPts val="0"/>
              </a:spcBef>
              <a:spcAft>
                <a:spcPts val="0"/>
              </a:spcAft>
              <a:buClr>
                <a:srgbClr val="262626"/>
              </a:buClr>
              <a:buSzPts val="3600"/>
              <a:buFont typeface="Times New Roman"/>
              <a:buChar char="⮚"/>
            </a:pPr>
            <a:r>
              <a:rPr b="0" i="0" lang="en-IN" sz="3600" u="none" cap="none" strike="noStrike">
                <a:solidFill>
                  <a:srgbClr val="262626"/>
                </a:solidFill>
                <a:latin typeface="Times New Roman"/>
                <a:ea typeface="Times New Roman"/>
                <a:cs typeface="Times New Roman"/>
                <a:sym typeface="Times New Roman"/>
              </a:rPr>
              <a:t>To generate music spectrogram from mp3 files for input to spectrogram analysis model.</a:t>
            </a:r>
            <a:endParaRPr b="0" i="0" sz="3600" u="none" cap="none" strike="noStrike">
              <a:solidFill>
                <a:srgbClr val="262626"/>
              </a:solidFill>
              <a:latin typeface="Times New Roman"/>
              <a:ea typeface="Times New Roman"/>
              <a:cs typeface="Times New Roman"/>
              <a:sym typeface="Times New Roman"/>
            </a:endParaRPr>
          </a:p>
          <a:p>
            <a:pPr indent="0" lvl="0" marL="457200" marR="0" rtl="0" algn="just">
              <a:lnSpc>
                <a:spcPct val="100000"/>
              </a:lnSpc>
              <a:spcBef>
                <a:spcPts val="0"/>
              </a:spcBef>
              <a:spcAft>
                <a:spcPts val="0"/>
              </a:spcAft>
              <a:buClr>
                <a:srgbClr val="000000"/>
              </a:buClr>
              <a:buSzPts val="3600"/>
              <a:buFont typeface="Arial"/>
              <a:buNone/>
            </a:pPr>
            <a:r>
              <a:t/>
            </a:r>
            <a:endParaRPr b="0" i="0" sz="3600" u="none" cap="none" strike="noStrike">
              <a:solidFill>
                <a:srgbClr val="262626"/>
              </a:solidFill>
              <a:latin typeface="Times New Roman"/>
              <a:ea typeface="Times New Roman"/>
              <a:cs typeface="Times New Roman"/>
              <a:sym typeface="Times New Roman"/>
            </a:endParaRPr>
          </a:p>
          <a:p>
            <a:pPr indent="-571500" lvl="0" marL="571500" marR="0" rtl="0" algn="just">
              <a:lnSpc>
                <a:spcPct val="100000"/>
              </a:lnSpc>
              <a:spcBef>
                <a:spcPts val="0"/>
              </a:spcBef>
              <a:spcAft>
                <a:spcPts val="0"/>
              </a:spcAft>
              <a:buClr>
                <a:srgbClr val="262626"/>
              </a:buClr>
              <a:buSzPts val="3600"/>
              <a:buFont typeface="Times New Roman"/>
              <a:buChar char="⮚"/>
            </a:pPr>
            <a:r>
              <a:rPr b="0" i="0" lang="en-IN" sz="3600" u="none" cap="none" strike="noStrike">
                <a:solidFill>
                  <a:srgbClr val="262626"/>
                </a:solidFill>
                <a:latin typeface="Times New Roman"/>
                <a:ea typeface="Times New Roman"/>
                <a:cs typeface="Times New Roman"/>
                <a:sym typeface="Times New Roman"/>
              </a:rPr>
              <a:t>Create a VAE-GAN model and identify the most suitable layers(architectures) for each component(i.e, the encoder, decoder/generator, discriminator)</a:t>
            </a:r>
            <a:endParaRPr b="0" i="0" sz="3600" u="none" cap="none" strike="noStrike">
              <a:solidFill>
                <a:srgbClr val="262626"/>
              </a:solidFill>
              <a:latin typeface="Times New Roman"/>
              <a:ea typeface="Times New Roman"/>
              <a:cs typeface="Times New Roman"/>
              <a:sym typeface="Times New Roman"/>
            </a:endParaRPr>
          </a:p>
          <a:p>
            <a:pPr indent="0" lvl="0" marL="457200" marR="0" rtl="0" algn="just">
              <a:lnSpc>
                <a:spcPct val="100000"/>
              </a:lnSpc>
              <a:spcBef>
                <a:spcPts val="0"/>
              </a:spcBef>
              <a:spcAft>
                <a:spcPts val="0"/>
              </a:spcAft>
              <a:buClr>
                <a:srgbClr val="000000"/>
              </a:buClr>
              <a:buSzPts val="3600"/>
              <a:buFont typeface="Arial"/>
              <a:buNone/>
            </a:pPr>
            <a:r>
              <a:t/>
            </a:r>
            <a:endParaRPr b="0" i="0" sz="3600" u="none" cap="none" strike="noStrike">
              <a:solidFill>
                <a:srgbClr val="262626"/>
              </a:solidFill>
              <a:latin typeface="Times New Roman"/>
              <a:ea typeface="Times New Roman"/>
              <a:cs typeface="Times New Roman"/>
              <a:sym typeface="Times New Roman"/>
            </a:endParaRPr>
          </a:p>
          <a:p>
            <a:pPr indent="-571500" lvl="0" marL="571500" marR="0" rtl="0" algn="just">
              <a:lnSpc>
                <a:spcPct val="100000"/>
              </a:lnSpc>
              <a:spcBef>
                <a:spcPts val="0"/>
              </a:spcBef>
              <a:spcAft>
                <a:spcPts val="0"/>
              </a:spcAft>
              <a:buClr>
                <a:srgbClr val="262626"/>
              </a:buClr>
              <a:buSzPts val="3600"/>
              <a:buFont typeface="Times New Roman"/>
              <a:buChar char="⮚"/>
            </a:pPr>
            <a:r>
              <a:rPr b="0" i="0" lang="en-IN" sz="3600" u="none" cap="none" strike="noStrike">
                <a:solidFill>
                  <a:srgbClr val="262626"/>
                </a:solidFill>
                <a:latin typeface="Times New Roman"/>
                <a:ea typeface="Times New Roman"/>
                <a:cs typeface="Times New Roman"/>
                <a:sym typeface="Times New Roman"/>
              </a:rPr>
              <a:t>Create a audio transfer network and transform one style of music to another.</a:t>
            </a:r>
            <a:endParaRPr b="0" i="0" sz="3600" u="none" cap="none" strike="noStrike">
              <a:solidFill>
                <a:srgbClr val="262626"/>
              </a:solidFill>
              <a:latin typeface="Times New Roman"/>
              <a:ea typeface="Times New Roman"/>
              <a:cs typeface="Times New Roman"/>
              <a:sym typeface="Times New Roman"/>
            </a:endParaRPr>
          </a:p>
          <a:p>
            <a:pPr indent="0" lvl="0" marL="457200" marR="0" rtl="0" algn="just">
              <a:lnSpc>
                <a:spcPct val="100000"/>
              </a:lnSpc>
              <a:spcBef>
                <a:spcPts val="0"/>
              </a:spcBef>
              <a:spcAft>
                <a:spcPts val="0"/>
              </a:spcAft>
              <a:buClr>
                <a:srgbClr val="000000"/>
              </a:buClr>
              <a:buSzPts val="3600"/>
              <a:buFont typeface="Arial"/>
              <a:buNone/>
            </a:pPr>
            <a:r>
              <a:t/>
            </a:r>
            <a:endParaRPr b="0" i="0" sz="3600" u="none" cap="none" strike="noStrike">
              <a:solidFill>
                <a:srgbClr val="262626"/>
              </a:solidFill>
              <a:latin typeface="Times New Roman"/>
              <a:ea typeface="Times New Roman"/>
              <a:cs typeface="Times New Roman"/>
              <a:sym typeface="Times New Roman"/>
            </a:endParaRPr>
          </a:p>
          <a:p>
            <a:pPr indent="-571500" lvl="0" marL="571500" marR="0" rtl="0" algn="just">
              <a:lnSpc>
                <a:spcPct val="100000"/>
              </a:lnSpc>
              <a:spcBef>
                <a:spcPts val="0"/>
              </a:spcBef>
              <a:spcAft>
                <a:spcPts val="0"/>
              </a:spcAft>
              <a:buClr>
                <a:srgbClr val="262626"/>
              </a:buClr>
              <a:buSzPts val="3600"/>
              <a:buFont typeface="Times New Roman"/>
              <a:buChar char="⮚"/>
            </a:pPr>
            <a:r>
              <a:rPr b="0" i="0" lang="en-IN" sz="3600" u="none" cap="none" strike="noStrike">
                <a:solidFill>
                  <a:srgbClr val="262626"/>
                </a:solidFill>
                <a:latin typeface="Times New Roman"/>
                <a:ea typeface="Times New Roman"/>
                <a:cs typeface="Times New Roman"/>
                <a:sym typeface="Times New Roman"/>
              </a:rPr>
              <a:t>Compare the results from both models in terms of complexity and accuracy.</a:t>
            </a:r>
            <a:endParaRPr b="0" i="0" sz="3600" u="none" cap="none" strike="noStrike">
              <a:solidFill>
                <a:srgbClr val="262626"/>
              </a:solidFill>
              <a:latin typeface="Times New Roman"/>
              <a:ea typeface="Times New Roman"/>
              <a:cs typeface="Times New Roman"/>
              <a:sym typeface="Times New Roman"/>
            </a:endParaRPr>
          </a:p>
          <a:p>
            <a:pPr indent="0" lvl="0" marL="457200" marR="0" rtl="0" algn="just">
              <a:lnSpc>
                <a:spcPct val="100000"/>
              </a:lnSpc>
              <a:spcBef>
                <a:spcPts val="0"/>
              </a:spcBef>
              <a:spcAft>
                <a:spcPts val="0"/>
              </a:spcAft>
              <a:buClr>
                <a:srgbClr val="000000"/>
              </a:buClr>
              <a:buSzPts val="3600"/>
              <a:buFont typeface="Arial"/>
              <a:buNone/>
            </a:pPr>
            <a:r>
              <a:t/>
            </a:r>
            <a:endParaRPr b="0" i="0" sz="3600" u="none" cap="none" strike="noStrike">
              <a:solidFill>
                <a:srgbClr val="262626"/>
              </a:solidFill>
              <a:latin typeface="Times New Roman"/>
              <a:ea typeface="Times New Roman"/>
              <a:cs typeface="Times New Roman"/>
              <a:sym typeface="Times New Roman"/>
            </a:endParaRPr>
          </a:p>
          <a:p>
            <a:pPr indent="-571500" lvl="0" marL="571500" marR="0" rtl="0" algn="just">
              <a:lnSpc>
                <a:spcPct val="100000"/>
              </a:lnSpc>
              <a:spcBef>
                <a:spcPts val="0"/>
              </a:spcBef>
              <a:spcAft>
                <a:spcPts val="0"/>
              </a:spcAft>
              <a:buClr>
                <a:srgbClr val="262626"/>
              </a:buClr>
              <a:buSzPts val="3600"/>
              <a:buFont typeface="Times New Roman"/>
              <a:buChar char="⮚"/>
            </a:pPr>
            <a:r>
              <a:rPr b="0" i="0" lang="en-IN" sz="3600" u="none" cap="none" strike="noStrike">
                <a:solidFill>
                  <a:srgbClr val="262626"/>
                </a:solidFill>
                <a:latin typeface="Times New Roman"/>
                <a:ea typeface="Times New Roman"/>
                <a:cs typeface="Times New Roman"/>
                <a:sym typeface="Times New Roman"/>
              </a:rPr>
              <a:t>Identify the causes of errors and propose possible solutions to address these. </a:t>
            </a:r>
            <a:endParaRPr b="0" i="0" sz="3600" u="none" cap="none" strike="noStrike">
              <a:solidFill>
                <a:srgbClr val="262626"/>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3600"/>
              <a:buFont typeface="Arial"/>
              <a:buNone/>
            </a:pPr>
            <a:r>
              <a:t/>
            </a:r>
            <a:endParaRPr b="0" i="0" sz="3600" u="none" cap="none" strike="noStrike">
              <a:solidFill>
                <a:srgbClr val="262626"/>
              </a:solidFill>
              <a:latin typeface="Times New Roman"/>
              <a:ea typeface="Times New Roman"/>
              <a:cs typeface="Times New Roman"/>
              <a:sym typeface="Times New Roman"/>
            </a:endParaRPr>
          </a:p>
          <a:p>
            <a:pPr indent="-571500" lvl="0" marL="571500" marR="0" rtl="0" algn="just">
              <a:lnSpc>
                <a:spcPct val="100000"/>
              </a:lnSpc>
              <a:spcBef>
                <a:spcPts val="0"/>
              </a:spcBef>
              <a:spcAft>
                <a:spcPts val="0"/>
              </a:spcAft>
              <a:buClr>
                <a:srgbClr val="262626"/>
              </a:buClr>
              <a:buSzPts val="3600"/>
              <a:buFont typeface="Times New Roman"/>
              <a:buChar char="⮚"/>
            </a:pPr>
            <a:r>
              <a:rPr b="0" i="0" lang="en-IN" sz="3600" u="none" cap="none" strike="noStrike">
                <a:solidFill>
                  <a:srgbClr val="262626"/>
                </a:solidFill>
                <a:latin typeface="Times New Roman"/>
                <a:ea typeface="Times New Roman"/>
                <a:cs typeface="Times New Roman"/>
                <a:sym typeface="Times New Roman"/>
              </a:rPr>
              <a:t>An interactive Web application which allows users to work with the various models.</a:t>
            </a:r>
            <a:endParaRPr b="0" i="0" sz="3600" u="none" cap="none" strike="noStrike">
              <a:solidFill>
                <a:srgbClr val="262626"/>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a66049eb72_1_111"/>
          <p:cNvSpPr/>
          <p:nvPr/>
        </p:nvSpPr>
        <p:spPr>
          <a:xfrm>
            <a:off x="0" y="0"/>
            <a:ext cx="20104101" cy="11309350"/>
          </a:xfrm>
          <a:prstGeom prst="rect">
            <a:avLst/>
          </a:prstGeom>
          <a:solidFill>
            <a:schemeClr val="lt1">
              <a:alpha val="98039"/>
            </a:schemeClr>
          </a:solidFill>
          <a:ln cap="flat" cmpd="sng" w="76200">
            <a:solidFill>
              <a:srgbClr val="00589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681748"/>
              </a:solidFill>
              <a:latin typeface="Calibri"/>
              <a:ea typeface="Calibri"/>
              <a:cs typeface="Calibri"/>
              <a:sym typeface="Calibri"/>
            </a:endParaRPr>
          </a:p>
        </p:txBody>
      </p:sp>
      <p:sp>
        <p:nvSpPr>
          <p:cNvPr id="181" name="Google Shape;181;ga66049eb72_1_111"/>
          <p:cNvSpPr/>
          <p:nvPr/>
        </p:nvSpPr>
        <p:spPr>
          <a:xfrm>
            <a:off x="1008063" y="1192213"/>
            <a:ext cx="18527712" cy="0"/>
          </a:xfrm>
          <a:custGeom>
            <a:rect b="b" l="l" r="r" t="t"/>
            <a:pathLst>
              <a:path extrusionOk="0" h="120000" w="18527395">
                <a:moveTo>
                  <a:pt x="0" y="0"/>
                </a:moveTo>
                <a:lnTo>
                  <a:pt x="18526859" y="0"/>
                </a:lnTo>
              </a:path>
            </a:pathLst>
          </a:custGeom>
          <a:noFill/>
          <a:ln cap="flat" cmpd="sng" w="15700">
            <a:solidFill>
              <a:srgbClr val="5E6DB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2" name="Google Shape;182;ga66049eb72_1_111"/>
          <p:cNvSpPr/>
          <p:nvPr/>
        </p:nvSpPr>
        <p:spPr>
          <a:xfrm>
            <a:off x="1004888" y="301625"/>
            <a:ext cx="708025" cy="70961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3" name="Google Shape;183;ga66049eb72_1_111"/>
          <p:cNvSpPr/>
          <p:nvPr/>
        </p:nvSpPr>
        <p:spPr>
          <a:xfrm>
            <a:off x="2982913" y="712788"/>
            <a:ext cx="57150" cy="57150"/>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4" name="Google Shape;184;ga66049eb72_1_111"/>
          <p:cNvSpPr/>
          <p:nvPr/>
        </p:nvSpPr>
        <p:spPr>
          <a:xfrm>
            <a:off x="2998788" y="725488"/>
            <a:ext cx="25400" cy="31750"/>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5" name="Google Shape;185;ga66049eb72_1_111"/>
          <p:cNvSpPr txBox="1"/>
          <p:nvPr/>
        </p:nvSpPr>
        <p:spPr>
          <a:xfrm>
            <a:off x="1822450" y="438150"/>
            <a:ext cx="1371600" cy="492125"/>
          </a:xfrm>
          <a:prstGeom prst="rect">
            <a:avLst/>
          </a:prstGeom>
          <a:noFill/>
          <a:ln>
            <a:noFill/>
          </a:ln>
        </p:spPr>
        <p:txBody>
          <a:bodyPr anchorCtr="0" anchor="t" bIns="0" lIns="0" spcFirstLastPara="1" rIns="0" wrap="square" tIns="17125">
            <a:noAutofit/>
          </a:bodyPr>
          <a:lstStyle/>
          <a:p>
            <a:pPr indent="0" lvl="0" marL="12700" marR="0" rtl="0" algn="l">
              <a:lnSpc>
                <a:spcPct val="111562"/>
              </a:lnSpc>
              <a:spcBef>
                <a:spcPts val="0"/>
              </a:spcBef>
              <a:spcAft>
                <a:spcPts val="0"/>
              </a:spcAft>
              <a:buClr>
                <a:srgbClr val="000000"/>
              </a:buClr>
              <a:buSzPts val="1600"/>
              <a:buFont typeface="Arial"/>
              <a:buNone/>
            </a:pPr>
            <a:r>
              <a:rPr b="1" i="0" lang="en-IN" sz="1600" u="none" cap="none" strike="noStrike">
                <a:solidFill>
                  <a:srgbClr val="231F20"/>
                </a:solidFill>
                <a:latin typeface="Helvetica Neue"/>
                <a:ea typeface="Helvetica Neue"/>
                <a:cs typeface="Helvetica Neue"/>
                <a:sym typeface="Helvetica Neue"/>
              </a:rPr>
              <a:t>RV College of</a:t>
            </a:r>
            <a:endParaRPr b="0" i="0" sz="1400" u="none" cap="none" strike="noStrike">
              <a:solidFill>
                <a:srgbClr val="000000"/>
              </a:solidFill>
              <a:latin typeface="Arial"/>
              <a:ea typeface="Arial"/>
              <a:cs typeface="Arial"/>
              <a:sym typeface="Arial"/>
            </a:endParaRPr>
          </a:p>
          <a:p>
            <a:pPr indent="0" lvl="0" marL="12700" marR="0" rtl="0" algn="l">
              <a:lnSpc>
                <a:spcPct val="111562"/>
              </a:lnSpc>
              <a:spcBef>
                <a:spcPts val="135"/>
              </a:spcBef>
              <a:spcAft>
                <a:spcPts val="0"/>
              </a:spcAft>
              <a:buClr>
                <a:srgbClr val="000000"/>
              </a:buClr>
              <a:buSzPts val="1600"/>
              <a:buFont typeface="Arial"/>
              <a:buNone/>
            </a:pPr>
            <a:r>
              <a:rPr b="1" i="0" lang="en-IN" sz="1600" u="none" cap="none" strike="noStrike">
                <a:solidFill>
                  <a:srgbClr val="231F20"/>
                </a:solidFill>
                <a:latin typeface="Helvetica Neue"/>
                <a:ea typeface="Helvetica Neue"/>
                <a:cs typeface="Helvetica Neue"/>
                <a:sym typeface="Helvetica Neue"/>
              </a:rPr>
              <a:t>Engineering </a:t>
            </a:r>
            <a:endParaRPr b="1" i="0" sz="1600" u="none" cap="none" strike="noStrike">
              <a:solidFill>
                <a:schemeClr val="dk1"/>
              </a:solidFill>
              <a:latin typeface="Helvetica Neue"/>
              <a:ea typeface="Helvetica Neue"/>
              <a:cs typeface="Helvetica Neue"/>
              <a:sym typeface="Helvetica Neue"/>
            </a:endParaRPr>
          </a:p>
        </p:txBody>
      </p:sp>
      <p:sp>
        <p:nvSpPr>
          <p:cNvPr id="186" name="Google Shape;186;ga66049eb72_1_111"/>
          <p:cNvSpPr txBox="1"/>
          <p:nvPr/>
        </p:nvSpPr>
        <p:spPr>
          <a:xfrm>
            <a:off x="4413250" y="301625"/>
            <a:ext cx="10242550" cy="766763"/>
          </a:xfrm>
          <a:prstGeom prst="rect">
            <a:avLst/>
          </a:prstGeom>
          <a:noFill/>
          <a:ln>
            <a:noFill/>
          </a:ln>
        </p:spPr>
        <p:txBody>
          <a:bodyPr anchorCtr="0" anchor="t" bIns="0" lIns="0" spcFirstLastPara="1" rIns="0" wrap="square" tIns="12050">
            <a:noAutofit/>
          </a:bodyPr>
          <a:lstStyle/>
          <a:p>
            <a:pPr indent="0" lvl="0" marL="12700" marR="0" rtl="0" algn="ctr">
              <a:lnSpc>
                <a:spcPct val="100000"/>
              </a:lnSpc>
              <a:spcBef>
                <a:spcPts val="0"/>
              </a:spcBef>
              <a:spcAft>
                <a:spcPts val="0"/>
              </a:spcAft>
              <a:buClr>
                <a:srgbClr val="000000"/>
              </a:buClr>
              <a:buSzPts val="4900"/>
              <a:buFont typeface="Arial"/>
              <a:buNone/>
            </a:pPr>
            <a:r>
              <a:rPr b="0" i="0" lang="en-IN" sz="4900" u="none" cap="none" strike="noStrike">
                <a:solidFill>
                  <a:srgbClr val="005893"/>
                </a:solidFill>
                <a:latin typeface="Playfair Display"/>
                <a:ea typeface="Playfair Display"/>
                <a:cs typeface="Playfair Display"/>
                <a:sym typeface="Playfair Display"/>
              </a:rPr>
              <a:t>Literature Review</a:t>
            </a:r>
            <a:endParaRPr b="0" i="0" sz="4900" u="none" cap="none" strike="noStrike">
              <a:solidFill>
                <a:srgbClr val="005893"/>
              </a:solidFill>
              <a:latin typeface="Playfair Display"/>
              <a:ea typeface="Playfair Display"/>
              <a:cs typeface="Playfair Display"/>
              <a:sym typeface="Playfair Display"/>
            </a:endParaRPr>
          </a:p>
        </p:txBody>
      </p:sp>
      <p:sp>
        <p:nvSpPr>
          <p:cNvPr id="187" name="Google Shape;187;ga66049eb72_1_111"/>
          <p:cNvSpPr txBox="1"/>
          <p:nvPr>
            <p:ph type="title"/>
          </p:nvPr>
        </p:nvSpPr>
        <p:spPr>
          <a:xfrm>
            <a:off x="15843250" y="407988"/>
            <a:ext cx="3679825" cy="461962"/>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SzPts val="1400"/>
              <a:buNone/>
            </a:pPr>
            <a:r>
              <a:rPr lang="en-IN">
                <a:latin typeface="Playfair Display"/>
                <a:ea typeface="Playfair Display"/>
                <a:cs typeface="Playfair Display"/>
                <a:sym typeface="Playfair Display"/>
              </a:rPr>
              <a:t>Go, change the world</a:t>
            </a:r>
            <a:endParaRPr/>
          </a:p>
        </p:txBody>
      </p:sp>
      <p:sp>
        <p:nvSpPr>
          <p:cNvPr id="188" name="Google Shape;188;ga66049eb72_1_111"/>
          <p:cNvSpPr txBox="1"/>
          <p:nvPr/>
        </p:nvSpPr>
        <p:spPr>
          <a:xfrm>
            <a:off x="2068513" y="1514477"/>
            <a:ext cx="13774737"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IN" sz="3600" u="none" cap="none" strike="noStrike">
                <a:solidFill>
                  <a:schemeClr val="dk1"/>
                </a:solidFill>
                <a:latin typeface="Calibri"/>
                <a:ea typeface="Calibri"/>
                <a:cs typeface="Calibri"/>
                <a:sym typeface="Calibri"/>
              </a:rPr>
              <a:t>Review 15-20 papers on your project title.</a:t>
            </a:r>
            <a:endParaRPr b="0" i="0" sz="3600" u="none" cap="none" strike="noStrike">
              <a:solidFill>
                <a:schemeClr val="dk1"/>
              </a:solidFill>
              <a:latin typeface="Calibri"/>
              <a:ea typeface="Calibri"/>
              <a:cs typeface="Calibri"/>
              <a:sym typeface="Calibri"/>
            </a:endParaRPr>
          </a:p>
        </p:txBody>
      </p:sp>
      <p:graphicFrame>
        <p:nvGraphicFramePr>
          <p:cNvPr id="189" name="Google Shape;189;ga66049eb72_1_111"/>
          <p:cNvGraphicFramePr/>
          <p:nvPr/>
        </p:nvGraphicFramePr>
        <p:xfrm>
          <a:off x="297038" y="1192221"/>
          <a:ext cx="3000000" cy="3000000"/>
        </p:xfrm>
        <a:graphic>
          <a:graphicData uri="http://schemas.openxmlformats.org/drawingml/2006/table">
            <a:tbl>
              <a:tblPr bandRow="1" firstRow="1">
                <a:noFill/>
                <a:tableStyleId>{6DB22DEC-4EC2-47B2-A223-88E3F35FFB40}</a:tableStyleId>
              </a:tblPr>
              <a:tblGrid>
                <a:gridCol w="3544775"/>
                <a:gridCol w="3016150"/>
                <a:gridCol w="3458100"/>
                <a:gridCol w="3483750"/>
                <a:gridCol w="2738850"/>
                <a:gridCol w="3425400"/>
              </a:tblGrid>
              <a:tr h="1988575">
                <a:tc>
                  <a:txBody>
                    <a:bodyPr/>
                    <a:lstStyle/>
                    <a:p>
                      <a:pPr indent="0" lvl="0" marL="0" marR="0" rtl="0" algn="ctr">
                        <a:lnSpc>
                          <a:spcPct val="115000"/>
                        </a:lnSpc>
                        <a:spcBef>
                          <a:spcPts val="0"/>
                        </a:spcBef>
                        <a:spcAft>
                          <a:spcPts val="0"/>
                        </a:spcAft>
                        <a:buClr>
                          <a:srgbClr val="000000"/>
                        </a:buClr>
                        <a:buSzPts val="1800"/>
                        <a:buFont typeface="Arial"/>
                        <a:buNone/>
                      </a:pPr>
                      <a:r>
                        <a:t/>
                      </a:r>
                      <a:endParaRPr sz="1800" u="none" cap="none" strike="noStrike">
                        <a:solidFill>
                          <a:schemeClr val="dk1"/>
                        </a:solidFill>
                        <a:latin typeface="Times New Roman"/>
                        <a:ea typeface="Times New Roman"/>
                        <a:cs typeface="Times New Roman"/>
                        <a:sym typeface="Times New Roman"/>
                      </a:endParaRPr>
                    </a:p>
                    <a:p>
                      <a:pPr indent="0" lvl="0" marL="0" marR="0" rtl="0" algn="ctr">
                        <a:lnSpc>
                          <a:spcPct val="115000"/>
                        </a:lnSpc>
                        <a:spcBef>
                          <a:spcPts val="0"/>
                        </a:spcBef>
                        <a:spcAft>
                          <a:spcPts val="0"/>
                        </a:spcAft>
                        <a:buClr>
                          <a:srgbClr val="000000"/>
                        </a:buClr>
                        <a:buSzPts val="1800"/>
                        <a:buFont typeface="Arial"/>
                        <a:buNone/>
                      </a:pPr>
                      <a:r>
                        <a:t/>
                      </a:r>
                      <a:endParaRPr sz="1800" u="none" cap="none" strike="noStrike">
                        <a:solidFill>
                          <a:schemeClr val="dk1"/>
                        </a:solidFill>
                        <a:latin typeface="Times New Roman"/>
                        <a:ea typeface="Times New Roman"/>
                        <a:cs typeface="Times New Roman"/>
                        <a:sym typeface="Times New Roman"/>
                      </a:endParaRPr>
                    </a:p>
                    <a:p>
                      <a:pPr indent="0" lvl="0" marL="0" marR="0" rtl="0" algn="ctr">
                        <a:lnSpc>
                          <a:spcPct val="115000"/>
                        </a:lnSpc>
                        <a:spcBef>
                          <a:spcPts val="0"/>
                        </a:spcBef>
                        <a:spcAft>
                          <a:spcPts val="0"/>
                        </a:spcAft>
                        <a:buClr>
                          <a:srgbClr val="000000"/>
                        </a:buClr>
                        <a:buSzPts val="1800"/>
                        <a:buFont typeface="Arial"/>
                        <a:buNone/>
                      </a:pPr>
                      <a:r>
                        <a:rPr lang="en-IN" sz="1800" u="none" cap="none" strike="noStrike">
                          <a:solidFill>
                            <a:schemeClr val="dk1"/>
                          </a:solidFill>
                          <a:latin typeface="Times New Roman"/>
                          <a:ea typeface="Times New Roman"/>
                          <a:cs typeface="Times New Roman"/>
                          <a:sym typeface="Times New Roman"/>
                        </a:rPr>
                        <a:t>Year, Name  of the Journal/Conference </a:t>
                      </a:r>
                      <a:endParaRPr sz="1800" u="none" cap="none" strike="noStrike">
                        <a:solidFill>
                          <a:schemeClr val="dk1"/>
                        </a:solidFill>
                        <a:latin typeface="Times New Roman"/>
                        <a:ea typeface="Times New Roman"/>
                        <a:cs typeface="Times New Roman"/>
                        <a:sym typeface="Times New Roman"/>
                      </a:endParaRPr>
                    </a:p>
                  </a:txBody>
                  <a:tcPr marT="0" marB="0" marR="69950" marL="69950">
                    <a:solidFill>
                      <a:srgbClr val="00B0F0"/>
                    </a:solidFill>
                  </a:tcPr>
                </a:tc>
                <a:tc>
                  <a:txBody>
                    <a:bodyPr/>
                    <a:lstStyle/>
                    <a:p>
                      <a:pPr indent="0" lvl="0" marL="0" marR="0" rtl="0" algn="ctr">
                        <a:lnSpc>
                          <a:spcPct val="115000"/>
                        </a:lnSpc>
                        <a:spcBef>
                          <a:spcPts val="0"/>
                        </a:spcBef>
                        <a:spcAft>
                          <a:spcPts val="0"/>
                        </a:spcAft>
                        <a:buClr>
                          <a:srgbClr val="000000"/>
                        </a:buClr>
                        <a:buSzPts val="1800"/>
                        <a:buFont typeface="Arial"/>
                        <a:buNone/>
                      </a:pPr>
                      <a:r>
                        <a:t/>
                      </a:r>
                      <a:endParaRPr sz="1800" u="none" cap="none" strike="noStrike">
                        <a:solidFill>
                          <a:schemeClr val="dk1"/>
                        </a:solidFill>
                        <a:latin typeface="Times New Roman"/>
                        <a:ea typeface="Times New Roman"/>
                        <a:cs typeface="Times New Roman"/>
                        <a:sym typeface="Times New Roman"/>
                      </a:endParaRPr>
                    </a:p>
                    <a:p>
                      <a:pPr indent="0" lvl="0" marL="0" marR="0" rtl="0" algn="ctr">
                        <a:lnSpc>
                          <a:spcPct val="115000"/>
                        </a:lnSpc>
                        <a:spcBef>
                          <a:spcPts val="0"/>
                        </a:spcBef>
                        <a:spcAft>
                          <a:spcPts val="0"/>
                        </a:spcAft>
                        <a:buClr>
                          <a:srgbClr val="000000"/>
                        </a:buClr>
                        <a:buSzPts val="1800"/>
                        <a:buFont typeface="Arial"/>
                        <a:buNone/>
                      </a:pPr>
                      <a:r>
                        <a:t/>
                      </a:r>
                      <a:endParaRPr sz="1800" u="none" cap="none" strike="noStrike">
                        <a:solidFill>
                          <a:schemeClr val="dk1"/>
                        </a:solidFill>
                        <a:latin typeface="Times New Roman"/>
                        <a:ea typeface="Times New Roman"/>
                        <a:cs typeface="Times New Roman"/>
                        <a:sym typeface="Times New Roman"/>
                      </a:endParaRPr>
                    </a:p>
                    <a:p>
                      <a:pPr indent="0" lvl="0" marL="0" marR="0" rtl="0" algn="ctr">
                        <a:lnSpc>
                          <a:spcPct val="115000"/>
                        </a:lnSpc>
                        <a:spcBef>
                          <a:spcPts val="0"/>
                        </a:spcBef>
                        <a:spcAft>
                          <a:spcPts val="0"/>
                        </a:spcAft>
                        <a:buClr>
                          <a:srgbClr val="000000"/>
                        </a:buClr>
                        <a:buSzPts val="1800"/>
                        <a:buFont typeface="Arial"/>
                        <a:buNone/>
                      </a:pPr>
                      <a:r>
                        <a:rPr lang="en-IN" sz="1800" u="none" cap="none" strike="noStrike">
                          <a:solidFill>
                            <a:schemeClr val="dk1"/>
                          </a:solidFill>
                          <a:latin typeface="Times New Roman"/>
                          <a:ea typeface="Times New Roman"/>
                          <a:cs typeface="Times New Roman"/>
                          <a:sym typeface="Times New Roman"/>
                        </a:rPr>
                        <a:t>Paper</a:t>
                      </a:r>
                      <a:endParaRPr sz="1800" u="none" cap="none" strike="noStrike">
                        <a:solidFill>
                          <a:schemeClr val="dk1"/>
                        </a:solidFill>
                        <a:latin typeface="Times New Roman"/>
                        <a:ea typeface="Times New Roman"/>
                        <a:cs typeface="Times New Roman"/>
                        <a:sym typeface="Times New Roman"/>
                      </a:endParaRPr>
                    </a:p>
                  </a:txBody>
                  <a:tcPr marT="0" marB="0" marR="69950" marL="69950">
                    <a:solidFill>
                      <a:srgbClr val="00B0F0"/>
                    </a:solidFill>
                  </a:tcPr>
                </a:tc>
                <a:tc>
                  <a:txBody>
                    <a:bodyPr/>
                    <a:lstStyle/>
                    <a:p>
                      <a:pPr indent="0" lvl="0" marL="0" marR="0" rtl="0" algn="ctr">
                        <a:lnSpc>
                          <a:spcPct val="115000"/>
                        </a:lnSpc>
                        <a:spcBef>
                          <a:spcPts val="0"/>
                        </a:spcBef>
                        <a:spcAft>
                          <a:spcPts val="0"/>
                        </a:spcAft>
                        <a:buClr>
                          <a:srgbClr val="000000"/>
                        </a:buClr>
                        <a:buSzPts val="1400"/>
                        <a:buFont typeface="Arial"/>
                        <a:buNone/>
                      </a:pPr>
                      <a:r>
                        <a:t/>
                      </a:r>
                      <a:endParaRPr sz="14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400"/>
                        <a:buFont typeface="Arial"/>
                        <a:buNone/>
                      </a:pPr>
                      <a:r>
                        <a:rPr lang="en-IN" sz="1400" u="none" cap="none" strike="noStrike">
                          <a:solidFill>
                            <a:schemeClr val="dk1"/>
                          </a:solidFill>
                          <a:latin typeface="Times New Roman"/>
                          <a:ea typeface="Times New Roman"/>
                          <a:cs typeface="Times New Roman"/>
                          <a:sym typeface="Times New Roman"/>
                        </a:rPr>
                        <a:t>               </a:t>
                      </a:r>
                      <a:endParaRPr sz="14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400"/>
                        <a:buFont typeface="Arial"/>
                        <a:buNone/>
                      </a:pPr>
                      <a:r>
                        <a:t/>
                      </a:r>
                      <a:endParaRPr sz="14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400"/>
                        <a:buFont typeface="Arial"/>
                        <a:buNone/>
                      </a:pPr>
                      <a:r>
                        <a:rPr lang="en-IN" sz="1400" u="none" cap="none" strike="noStrike">
                          <a:solidFill>
                            <a:schemeClr val="dk1"/>
                          </a:solidFill>
                          <a:latin typeface="Times New Roman"/>
                          <a:ea typeface="Times New Roman"/>
                          <a:cs typeface="Times New Roman"/>
                          <a:sym typeface="Times New Roman"/>
                        </a:rPr>
                        <a:t>              Authors of the paper</a:t>
                      </a:r>
                      <a:endParaRPr sz="1400" u="none" cap="none" strike="noStrike">
                        <a:solidFill>
                          <a:schemeClr val="dk1"/>
                        </a:solidFill>
                        <a:latin typeface="Times New Roman"/>
                        <a:ea typeface="Times New Roman"/>
                        <a:cs typeface="Times New Roman"/>
                        <a:sym typeface="Times New Roman"/>
                      </a:endParaRPr>
                    </a:p>
                  </a:txBody>
                  <a:tcPr marT="0" marB="0" marR="69950" marL="69950">
                    <a:solidFill>
                      <a:srgbClr val="00B0F0"/>
                    </a:solidFill>
                  </a:tcPr>
                </a:tc>
                <a:tc>
                  <a:txBody>
                    <a:bodyPr/>
                    <a:lstStyle/>
                    <a:p>
                      <a:pPr indent="-342900" lvl="0" marL="342900" marR="0" rtl="0" algn="ctr">
                        <a:lnSpc>
                          <a:spcPct val="115000"/>
                        </a:lnSpc>
                        <a:spcBef>
                          <a:spcPts val="0"/>
                        </a:spcBef>
                        <a:spcAft>
                          <a:spcPts val="0"/>
                        </a:spcAft>
                        <a:buClr>
                          <a:schemeClr val="dk1"/>
                        </a:buClr>
                        <a:buSzPts val="1400"/>
                        <a:buFont typeface="Noto Sans Symbols"/>
                        <a:buNone/>
                      </a:pPr>
                      <a:r>
                        <a:t/>
                      </a:r>
                      <a:endParaRPr sz="1400" u="none" cap="none" strike="noStrike">
                        <a:solidFill>
                          <a:schemeClr val="dk1"/>
                        </a:solidFill>
                        <a:latin typeface="Times New Roman"/>
                        <a:ea typeface="Times New Roman"/>
                        <a:cs typeface="Times New Roman"/>
                        <a:sym typeface="Times New Roman"/>
                      </a:endParaRPr>
                    </a:p>
                    <a:p>
                      <a:pPr indent="-342900" lvl="0" marL="342900" marR="0" rtl="0" algn="ctr">
                        <a:lnSpc>
                          <a:spcPct val="115000"/>
                        </a:lnSpc>
                        <a:spcBef>
                          <a:spcPts val="0"/>
                        </a:spcBef>
                        <a:spcAft>
                          <a:spcPts val="0"/>
                        </a:spcAft>
                        <a:buClr>
                          <a:schemeClr val="dk1"/>
                        </a:buClr>
                        <a:buSzPts val="1400"/>
                        <a:buFont typeface="Noto Sans Symbols"/>
                        <a:buNone/>
                      </a:pPr>
                      <a:r>
                        <a:t/>
                      </a:r>
                      <a:endParaRPr sz="1400" u="none" cap="none" strike="noStrike">
                        <a:solidFill>
                          <a:schemeClr val="dk1"/>
                        </a:solidFill>
                        <a:latin typeface="Times New Roman"/>
                        <a:ea typeface="Times New Roman"/>
                        <a:cs typeface="Times New Roman"/>
                        <a:sym typeface="Times New Roman"/>
                      </a:endParaRPr>
                    </a:p>
                    <a:p>
                      <a:pPr indent="-342900" lvl="0" marL="342900" marR="0" rtl="0" algn="ctr">
                        <a:lnSpc>
                          <a:spcPct val="115000"/>
                        </a:lnSpc>
                        <a:spcBef>
                          <a:spcPts val="0"/>
                        </a:spcBef>
                        <a:spcAft>
                          <a:spcPts val="0"/>
                        </a:spcAft>
                        <a:buClr>
                          <a:schemeClr val="dk1"/>
                        </a:buClr>
                        <a:buSzPts val="1400"/>
                        <a:buFont typeface="Noto Sans Symbols"/>
                        <a:buNone/>
                      </a:pPr>
                      <a:r>
                        <a:t/>
                      </a:r>
                      <a:endParaRPr sz="1400" u="none" cap="none" strike="noStrike">
                        <a:solidFill>
                          <a:schemeClr val="dk1"/>
                        </a:solidFill>
                        <a:latin typeface="Times New Roman"/>
                        <a:ea typeface="Times New Roman"/>
                        <a:cs typeface="Times New Roman"/>
                        <a:sym typeface="Times New Roman"/>
                      </a:endParaRPr>
                    </a:p>
                    <a:p>
                      <a:pPr indent="-342900" lvl="0" marL="342900" marR="0" rtl="0" algn="ctr">
                        <a:lnSpc>
                          <a:spcPct val="115000"/>
                        </a:lnSpc>
                        <a:spcBef>
                          <a:spcPts val="0"/>
                        </a:spcBef>
                        <a:spcAft>
                          <a:spcPts val="0"/>
                        </a:spcAft>
                        <a:buClr>
                          <a:schemeClr val="dk1"/>
                        </a:buClr>
                        <a:buSzPts val="1400"/>
                        <a:buFont typeface="Noto Sans Symbols"/>
                        <a:buNone/>
                      </a:pPr>
                      <a:r>
                        <a:rPr lang="en-IN" sz="1400" u="none" cap="none" strike="noStrike">
                          <a:solidFill>
                            <a:schemeClr val="dk1"/>
                          </a:solidFill>
                          <a:latin typeface="Times New Roman"/>
                          <a:ea typeface="Times New Roman"/>
                          <a:cs typeface="Times New Roman"/>
                          <a:sym typeface="Times New Roman"/>
                        </a:rPr>
                        <a:t>summary</a:t>
                      </a:r>
                      <a:endParaRPr sz="1400" u="none" cap="none" strike="noStrike">
                        <a:solidFill>
                          <a:schemeClr val="dk1"/>
                        </a:solidFill>
                        <a:latin typeface="Times New Roman"/>
                        <a:ea typeface="Times New Roman"/>
                        <a:cs typeface="Times New Roman"/>
                        <a:sym typeface="Times New Roman"/>
                      </a:endParaRPr>
                    </a:p>
                  </a:txBody>
                  <a:tcPr marT="0" marB="0" marR="69950" marL="69950">
                    <a:solidFill>
                      <a:srgbClr val="00B0F0"/>
                    </a:solidFill>
                  </a:tcPr>
                </a:tc>
                <a:tc>
                  <a:txBody>
                    <a:bodyPr/>
                    <a:lstStyle/>
                    <a:p>
                      <a:pPr indent="-342900" lvl="0" marL="342900" marR="0" rtl="0" algn="ctr">
                        <a:lnSpc>
                          <a:spcPct val="115000"/>
                        </a:lnSpc>
                        <a:spcBef>
                          <a:spcPts val="0"/>
                        </a:spcBef>
                        <a:spcAft>
                          <a:spcPts val="0"/>
                        </a:spcAft>
                        <a:buClr>
                          <a:schemeClr val="dk1"/>
                        </a:buClr>
                        <a:buSzPts val="1400"/>
                        <a:buFont typeface="Noto Sans Symbols"/>
                        <a:buNone/>
                      </a:pPr>
                      <a:r>
                        <a:t/>
                      </a:r>
                      <a:endParaRPr sz="1400" u="none" cap="none" strike="noStrike">
                        <a:solidFill>
                          <a:schemeClr val="dk1"/>
                        </a:solidFill>
                        <a:latin typeface="Times New Roman"/>
                        <a:ea typeface="Times New Roman"/>
                        <a:cs typeface="Times New Roman"/>
                        <a:sym typeface="Times New Roman"/>
                      </a:endParaRPr>
                    </a:p>
                    <a:p>
                      <a:pPr indent="-342900" lvl="0" marL="342900" marR="0" rtl="0" algn="ctr">
                        <a:lnSpc>
                          <a:spcPct val="115000"/>
                        </a:lnSpc>
                        <a:spcBef>
                          <a:spcPts val="0"/>
                        </a:spcBef>
                        <a:spcAft>
                          <a:spcPts val="0"/>
                        </a:spcAft>
                        <a:buClr>
                          <a:schemeClr val="dk1"/>
                        </a:buClr>
                        <a:buSzPts val="1400"/>
                        <a:buFont typeface="Noto Sans Symbols"/>
                        <a:buNone/>
                      </a:pPr>
                      <a:r>
                        <a:t/>
                      </a:r>
                      <a:endParaRPr sz="1400" u="none" cap="none" strike="noStrike">
                        <a:solidFill>
                          <a:schemeClr val="dk1"/>
                        </a:solidFill>
                        <a:latin typeface="Times New Roman"/>
                        <a:ea typeface="Times New Roman"/>
                        <a:cs typeface="Times New Roman"/>
                        <a:sym typeface="Times New Roman"/>
                      </a:endParaRPr>
                    </a:p>
                    <a:p>
                      <a:pPr indent="-342900" lvl="0" marL="342900" marR="0" rtl="0" algn="ctr">
                        <a:lnSpc>
                          <a:spcPct val="115000"/>
                        </a:lnSpc>
                        <a:spcBef>
                          <a:spcPts val="0"/>
                        </a:spcBef>
                        <a:spcAft>
                          <a:spcPts val="0"/>
                        </a:spcAft>
                        <a:buClr>
                          <a:schemeClr val="dk1"/>
                        </a:buClr>
                        <a:buSzPts val="1400"/>
                        <a:buFont typeface="Noto Sans Symbols"/>
                        <a:buNone/>
                      </a:pPr>
                      <a:r>
                        <a:t/>
                      </a:r>
                      <a:endParaRPr sz="1400" u="none" cap="none" strike="noStrike">
                        <a:solidFill>
                          <a:schemeClr val="dk1"/>
                        </a:solidFill>
                        <a:latin typeface="Times New Roman"/>
                        <a:ea typeface="Times New Roman"/>
                        <a:cs typeface="Times New Roman"/>
                        <a:sym typeface="Times New Roman"/>
                      </a:endParaRPr>
                    </a:p>
                    <a:p>
                      <a:pPr indent="-342900" lvl="0" marL="342900" marR="0" rtl="0" algn="ctr">
                        <a:lnSpc>
                          <a:spcPct val="115000"/>
                        </a:lnSpc>
                        <a:spcBef>
                          <a:spcPts val="0"/>
                        </a:spcBef>
                        <a:spcAft>
                          <a:spcPts val="0"/>
                        </a:spcAft>
                        <a:buClr>
                          <a:schemeClr val="dk1"/>
                        </a:buClr>
                        <a:buSzPts val="1400"/>
                        <a:buFont typeface="Noto Sans Symbols"/>
                        <a:buNone/>
                      </a:pPr>
                      <a:r>
                        <a:rPr lang="en-IN" sz="1400" u="none" cap="none" strike="noStrike">
                          <a:solidFill>
                            <a:schemeClr val="dk1"/>
                          </a:solidFill>
                          <a:latin typeface="Times New Roman"/>
                          <a:ea typeface="Times New Roman"/>
                          <a:cs typeface="Times New Roman"/>
                          <a:sym typeface="Times New Roman"/>
                        </a:rPr>
                        <a:t>Remarks</a:t>
                      </a:r>
                      <a:endParaRPr sz="1400" u="none" cap="none" strike="noStrike">
                        <a:solidFill>
                          <a:schemeClr val="dk1"/>
                        </a:solidFill>
                        <a:latin typeface="Times New Roman"/>
                        <a:ea typeface="Times New Roman"/>
                        <a:cs typeface="Times New Roman"/>
                        <a:sym typeface="Times New Roman"/>
                      </a:endParaRPr>
                    </a:p>
                  </a:txBody>
                  <a:tcPr marT="0" marB="0" marR="69950" marL="69950">
                    <a:solidFill>
                      <a:srgbClr val="00B0F0"/>
                    </a:solidFill>
                  </a:tcPr>
                </a:tc>
                <a:tc>
                  <a:txBody>
                    <a:bodyPr/>
                    <a:lstStyle/>
                    <a:p>
                      <a:pPr indent="0" lvl="0" marL="0" marR="0" rtl="0" algn="ctr">
                        <a:lnSpc>
                          <a:spcPct val="115000"/>
                        </a:lnSpc>
                        <a:spcBef>
                          <a:spcPts val="0"/>
                        </a:spcBef>
                        <a:spcAft>
                          <a:spcPts val="0"/>
                        </a:spcAft>
                        <a:buClr>
                          <a:srgbClr val="000000"/>
                        </a:buClr>
                        <a:buSzPts val="1400"/>
                        <a:buFont typeface="Arial"/>
                        <a:buNone/>
                      </a:pPr>
                      <a:r>
                        <a:t/>
                      </a:r>
                      <a:endParaRPr sz="1400" u="none" cap="none" strike="noStrike">
                        <a:solidFill>
                          <a:schemeClr val="dk1"/>
                        </a:solidFill>
                        <a:latin typeface="Times New Roman"/>
                        <a:ea typeface="Times New Roman"/>
                        <a:cs typeface="Times New Roman"/>
                        <a:sym typeface="Times New Roman"/>
                      </a:endParaRPr>
                    </a:p>
                    <a:p>
                      <a:pPr indent="0" lvl="0" marL="0" marR="0" rtl="0" algn="ctr">
                        <a:lnSpc>
                          <a:spcPct val="115000"/>
                        </a:lnSpc>
                        <a:spcBef>
                          <a:spcPts val="0"/>
                        </a:spcBef>
                        <a:spcAft>
                          <a:spcPts val="0"/>
                        </a:spcAft>
                        <a:buClr>
                          <a:srgbClr val="000000"/>
                        </a:buClr>
                        <a:buSzPts val="1400"/>
                        <a:buFont typeface="Arial"/>
                        <a:buNone/>
                      </a:pPr>
                      <a:r>
                        <a:t/>
                      </a:r>
                      <a:endParaRPr sz="1400" u="none" cap="none" strike="noStrike">
                        <a:solidFill>
                          <a:schemeClr val="dk1"/>
                        </a:solidFill>
                        <a:latin typeface="Times New Roman"/>
                        <a:ea typeface="Times New Roman"/>
                        <a:cs typeface="Times New Roman"/>
                        <a:sym typeface="Times New Roman"/>
                      </a:endParaRPr>
                    </a:p>
                    <a:p>
                      <a:pPr indent="0" lvl="0" marL="0" marR="0" rtl="0" algn="ctr">
                        <a:lnSpc>
                          <a:spcPct val="115000"/>
                        </a:lnSpc>
                        <a:spcBef>
                          <a:spcPts val="0"/>
                        </a:spcBef>
                        <a:spcAft>
                          <a:spcPts val="0"/>
                        </a:spcAft>
                        <a:buClr>
                          <a:srgbClr val="000000"/>
                        </a:buClr>
                        <a:buSzPts val="1400"/>
                        <a:buFont typeface="Arial"/>
                        <a:buNone/>
                      </a:pPr>
                      <a:r>
                        <a:t/>
                      </a:r>
                      <a:endParaRPr sz="1400" u="none" cap="none" strike="noStrike">
                        <a:solidFill>
                          <a:schemeClr val="dk1"/>
                        </a:solidFill>
                        <a:latin typeface="Times New Roman"/>
                        <a:ea typeface="Times New Roman"/>
                        <a:cs typeface="Times New Roman"/>
                        <a:sym typeface="Times New Roman"/>
                      </a:endParaRPr>
                    </a:p>
                    <a:p>
                      <a:pPr indent="0" lvl="0" marL="0" marR="0" rtl="0" algn="ctr">
                        <a:lnSpc>
                          <a:spcPct val="115000"/>
                        </a:lnSpc>
                        <a:spcBef>
                          <a:spcPts val="0"/>
                        </a:spcBef>
                        <a:spcAft>
                          <a:spcPts val="0"/>
                        </a:spcAft>
                        <a:buClr>
                          <a:srgbClr val="000000"/>
                        </a:buClr>
                        <a:buSzPts val="1400"/>
                        <a:buFont typeface="Arial"/>
                        <a:buNone/>
                      </a:pPr>
                      <a:r>
                        <a:rPr lang="en-IN" sz="1400" u="none" cap="none" strike="noStrike">
                          <a:solidFill>
                            <a:schemeClr val="dk1"/>
                          </a:solidFill>
                          <a:latin typeface="Times New Roman"/>
                          <a:ea typeface="Times New Roman"/>
                          <a:cs typeface="Times New Roman"/>
                          <a:sym typeface="Times New Roman"/>
                        </a:rPr>
                        <a:t>Limitations of the paper</a:t>
                      </a:r>
                      <a:endParaRPr sz="1400" u="none" cap="none" strike="noStrike">
                        <a:solidFill>
                          <a:schemeClr val="dk1"/>
                        </a:solidFill>
                        <a:latin typeface="Times New Roman"/>
                        <a:ea typeface="Times New Roman"/>
                        <a:cs typeface="Times New Roman"/>
                        <a:sym typeface="Times New Roman"/>
                      </a:endParaRPr>
                    </a:p>
                  </a:txBody>
                  <a:tcPr marT="0" marB="0" marR="69950" marL="69950">
                    <a:solidFill>
                      <a:srgbClr val="00B0F0"/>
                    </a:solidFill>
                  </a:tcPr>
                </a:tc>
              </a:tr>
              <a:tr h="1444700">
                <a:tc>
                  <a:txBody>
                    <a:bodyPr/>
                    <a:lstStyle/>
                    <a:p>
                      <a:pPr indent="0" lvl="0" marL="0" marR="0" rtl="0" algn="l">
                        <a:lnSpc>
                          <a:spcPct val="100000"/>
                        </a:lnSpc>
                        <a:spcBef>
                          <a:spcPts val="0"/>
                        </a:spcBef>
                        <a:spcAft>
                          <a:spcPts val="0"/>
                        </a:spcAft>
                        <a:buClr>
                          <a:schemeClr val="dk1"/>
                        </a:buClr>
                        <a:buSzPts val="600"/>
                        <a:buFont typeface="Calibri"/>
                        <a:buNone/>
                      </a:pPr>
                      <a:r>
                        <a:rPr lang="en-IN" sz="1800" u="none" cap="none" strike="noStrike">
                          <a:latin typeface="Times New Roman"/>
                          <a:ea typeface="Times New Roman"/>
                          <a:cs typeface="Times New Roman"/>
                          <a:sym typeface="Times New Roman"/>
                        </a:rPr>
                        <a:t>CASSP 2018 - 2018 IEEE International Conference on Acoustics, Speech and Signal Processing (ICASSP), Apr 2018, Calgary, France. IEEE</a:t>
                      </a:r>
                      <a:endParaRPr sz="18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Calibri"/>
                        <a:buNone/>
                      </a:pPr>
                      <a:r>
                        <a:t/>
                      </a:r>
                      <a:endParaRPr sz="1800" u="none" cap="none" strike="noStrike">
                        <a:latin typeface="Times New Roman"/>
                        <a:ea typeface="Times New Roman"/>
                        <a:cs typeface="Times New Roman"/>
                        <a:sym typeface="Times New Roman"/>
                      </a:endParaRPr>
                    </a:p>
                  </a:txBody>
                  <a:tcPr marT="45725" marB="45725" marR="93275" marL="93275">
                    <a:solidFill>
                      <a:srgbClr val="B6DDE7"/>
                    </a:solidFill>
                  </a:tcPr>
                </a:tc>
                <a:tc>
                  <a:txBody>
                    <a:bodyPr/>
                    <a:lstStyle/>
                    <a:p>
                      <a:pPr indent="0" lvl="0" marL="0" marR="0" rtl="0" algn="l">
                        <a:lnSpc>
                          <a:spcPct val="100000"/>
                        </a:lnSpc>
                        <a:spcBef>
                          <a:spcPts val="0"/>
                        </a:spcBef>
                        <a:spcAft>
                          <a:spcPts val="0"/>
                        </a:spcAft>
                        <a:buClr>
                          <a:schemeClr val="dk1"/>
                        </a:buClr>
                        <a:buSzPts val="1800"/>
                        <a:buFont typeface="Arial"/>
                        <a:buNone/>
                      </a:pPr>
                      <a:r>
                        <a:rPr lang="en-IN" sz="1800" u="none" cap="none" strike="noStrike">
                          <a:latin typeface="Times New Roman"/>
                          <a:ea typeface="Times New Roman"/>
                          <a:cs typeface="Times New Roman"/>
                          <a:sym typeface="Times New Roman"/>
                        </a:rPr>
                        <a:t>AUDIO STYLE TRANSFER</a:t>
                      </a:r>
                      <a:endParaRPr sz="18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Times New Roman"/>
                        <a:ea typeface="Times New Roman"/>
                        <a:cs typeface="Times New Roman"/>
                        <a:sym typeface="Times New Roman"/>
                      </a:endParaRPr>
                    </a:p>
                  </a:txBody>
                  <a:tcPr marT="45725" marB="45725" marR="93275" marL="93275">
                    <a:solidFill>
                      <a:srgbClr val="B6DDE7"/>
                    </a:solidFill>
                  </a:tcPr>
                </a:tc>
                <a:tc>
                  <a:txBody>
                    <a:bodyPr/>
                    <a:lstStyle/>
                    <a:p>
                      <a:pPr indent="0" lvl="0" marL="0" marR="0" rtl="0" algn="l">
                        <a:lnSpc>
                          <a:spcPct val="100000"/>
                        </a:lnSpc>
                        <a:spcBef>
                          <a:spcPts val="0"/>
                        </a:spcBef>
                        <a:spcAft>
                          <a:spcPts val="0"/>
                        </a:spcAft>
                        <a:buClr>
                          <a:schemeClr val="dk1"/>
                        </a:buClr>
                        <a:buSzPts val="1800"/>
                        <a:buFont typeface="Arial"/>
                        <a:buNone/>
                      </a:pPr>
                      <a:r>
                        <a:rPr lang="en-IN" sz="1800" u="none" cap="none" strike="noStrike">
                          <a:latin typeface="Times New Roman"/>
                          <a:ea typeface="Times New Roman"/>
                          <a:cs typeface="Times New Roman"/>
                          <a:sym typeface="Times New Roman"/>
                        </a:rPr>
                        <a:t>Eric Grinstein, Ngoc Q. K. Duong, Alexey Ozerov and Patrick P ́erez</a:t>
                      </a:r>
                      <a:endParaRPr sz="18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Times New Roman"/>
                        <a:ea typeface="Times New Roman"/>
                        <a:cs typeface="Times New Roman"/>
                        <a:sym typeface="Times New Roman"/>
                      </a:endParaRPr>
                    </a:p>
                  </a:txBody>
                  <a:tcPr marT="45725" marB="45725" marR="93275" marL="93275">
                    <a:solidFill>
                      <a:srgbClr val="B6DDE7"/>
                    </a:solidFill>
                  </a:tcPr>
                </a:tc>
                <a:tc>
                  <a:txBody>
                    <a:bodyPr/>
                    <a:lstStyle/>
                    <a:p>
                      <a:pPr indent="0" lvl="0" marL="0" marR="0" rtl="0" algn="l">
                        <a:lnSpc>
                          <a:spcPct val="100000"/>
                        </a:lnSpc>
                        <a:spcBef>
                          <a:spcPts val="0"/>
                        </a:spcBef>
                        <a:spcAft>
                          <a:spcPts val="0"/>
                        </a:spcAft>
                        <a:buClr>
                          <a:schemeClr val="dk1"/>
                        </a:buClr>
                        <a:buSzPts val="1800"/>
                        <a:buFont typeface="Arial"/>
                        <a:buNone/>
                      </a:pPr>
                      <a:r>
                        <a:rPr lang="en-IN" sz="1800" u="none" cap="none" strike="noStrike">
                          <a:latin typeface="Times New Roman"/>
                          <a:ea typeface="Times New Roman"/>
                          <a:cs typeface="Times New Roman"/>
                          <a:sym typeface="Times New Roman"/>
                        </a:rPr>
                        <a:t>To convert a music file to spectrogram using STFT.</a:t>
                      </a:r>
                      <a:endParaRPr sz="18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Arial"/>
                        <a:buNone/>
                      </a:pPr>
                      <a:r>
                        <a:rPr lang="en-IN" sz="1800" u="none" cap="none" strike="noStrike">
                          <a:latin typeface="Times New Roman"/>
                          <a:ea typeface="Times New Roman"/>
                          <a:cs typeface="Times New Roman"/>
                          <a:sym typeface="Times New Roman"/>
                        </a:rPr>
                        <a:t>To understand the features at each conv layer.</a:t>
                      </a:r>
                      <a:endParaRPr sz="18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Times New Roman"/>
                        <a:ea typeface="Times New Roman"/>
                        <a:cs typeface="Times New Roman"/>
                        <a:sym typeface="Times New Roman"/>
                      </a:endParaRPr>
                    </a:p>
                  </a:txBody>
                  <a:tcPr marT="45725" marB="45725" marR="93275" marL="93275">
                    <a:solidFill>
                      <a:srgbClr val="B6DDE7"/>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The paper provides three approaches for Audio Style TRansfer and compares the results from these approaches</a:t>
                      </a:r>
                      <a:endParaRPr sz="1800" u="none" cap="none" strike="noStrike">
                        <a:latin typeface="Times New Roman"/>
                        <a:ea typeface="Times New Roman"/>
                        <a:cs typeface="Times New Roman"/>
                        <a:sym typeface="Times New Roman"/>
                      </a:endParaRPr>
                    </a:p>
                  </a:txBody>
                  <a:tcPr marT="45725" marB="45725" marR="93275" marL="93275">
                    <a:solidFill>
                      <a:srgbClr val="B6DDE7"/>
                    </a:solidFill>
                  </a:tcPr>
                </a:tc>
                <a:tc>
                  <a:txBody>
                    <a:bodyPr/>
                    <a:lstStyle/>
                    <a:p>
                      <a:pPr indent="0" lvl="0" marL="0" marR="0" rtl="0" algn="l">
                        <a:lnSpc>
                          <a:spcPct val="100000"/>
                        </a:lnSpc>
                        <a:spcBef>
                          <a:spcPts val="0"/>
                        </a:spcBef>
                        <a:spcAft>
                          <a:spcPts val="0"/>
                        </a:spcAft>
                        <a:buClr>
                          <a:schemeClr val="dk1"/>
                        </a:buClr>
                        <a:buSzPts val="1800"/>
                        <a:buFont typeface="Arial"/>
                        <a:buNone/>
                      </a:pPr>
                      <a:r>
                        <a:rPr lang="en-IN" sz="1800" u="none" cap="none" strike="noStrike">
                          <a:latin typeface="Times New Roman"/>
                          <a:ea typeface="Times New Roman"/>
                          <a:cs typeface="Times New Roman"/>
                          <a:sym typeface="Times New Roman"/>
                        </a:rPr>
                        <a:t>Noise still remains in the transformed image.</a:t>
                      </a:r>
                      <a:endParaRPr sz="18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Times New Roman"/>
                        <a:ea typeface="Times New Roman"/>
                        <a:cs typeface="Times New Roman"/>
                        <a:sym typeface="Times New Roman"/>
                      </a:endParaRPr>
                    </a:p>
                  </a:txBody>
                  <a:tcPr marT="45725" marB="45725" marR="93275" marL="93275">
                    <a:solidFill>
                      <a:srgbClr val="B6DDE7"/>
                    </a:solidFill>
                  </a:tcPr>
                </a:tc>
              </a:tr>
              <a:tr h="1444700">
                <a:tc>
                  <a:txBody>
                    <a:bodyPr/>
                    <a:lstStyle/>
                    <a:p>
                      <a:pPr indent="0" lvl="0" marL="0" marR="0" rtl="0" algn="l">
                        <a:lnSpc>
                          <a:spcPct val="100000"/>
                        </a:lnSpc>
                        <a:spcBef>
                          <a:spcPts val="0"/>
                        </a:spcBef>
                        <a:spcAft>
                          <a:spcPts val="0"/>
                        </a:spcAft>
                        <a:buClr>
                          <a:schemeClr val="dk1"/>
                        </a:buClr>
                        <a:buSzPts val="1400"/>
                        <a:buFont typeface="Calibri"/>
                        <a:buNone/>
                      </a:pPr>
                      <a:r>
                        <a:rPr lang="en-IN" sz="1800" u="none" cap="none" strike="noStrike">
                          <a:latin typeface="Times New Roman"/>
                          <a:ea typeface="Times New Roman"/>
                          <a:cs typeface="Times New Roman"/>
                          <a:sym typeface="Times New Roman"/>
                        </a:rPr>
                        <a:t>Foundations and Trends in Machine Learning: Vol. 12 (2019): No. 4, pp 307-392</a:t>
                      </a:r>
                      <a:endParaRPr sz="18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400"/>
                        <a:buFont typeface="Calibri"/>
                        <a:buNone/>
                      </a:pPr>
                      <a:r>
                        <a:rPr lang="en-IN" sz="1800" u="none" cap="none" strike="noStrike">
                          <a:latin typeface="Times New Roman"/>
                          <a:ea typeface="Times New Roman"/>
                          <a:cs typeface="Times New Roman"/>
                          <a:sym typeface="Times New Roman"/>
                        </a:rPr>
                        <a:t>arXiv:1906.02691</a:t>
                      </a:r>
                      <a:endParaRPr sz="18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Times New Roman"/>
                        <a:ea typeface="Times New Roman"/>
                        <a:cs typeface="Times New Roman"/>
                        <a:sym typeface="Times New Roman"/>
                      </a:endParaRPr>
                    </a:p>
                  </a:txBody>
                  <a:tcPr marT="45725" marB="45725" marR="93275" marL="93275">
                    <a:solidFill>
                      <a:srgbClr val="B6DDE7"/>
                    </a:solidFill>
                  </a:tcPr>
                </a:tc>
                <a:tc>
                  <a:txBody>
                    <a:bodyPr/>
                    <a:lstStyle/>
                    <a:p>
                      <a:pPr indent="0" lvl="0" marL="0" marR="0" rtl="0" algn="l">
                        <a:lnSpc>
                          <a:spcPct val="115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AN INTRODUCTION TO VARIATIONAL AUTOENCODERS</a:t>
                      </a:r>
                      <a:endParaRPr sz="1800" u="none" cap="none" strike="noStrike">
                        <a:latin typeface="Times New Roman"/>
                        <a:ea typeface="Times New Roman"/>
                        <a:cs typeface="Times New Roman"/>
                        <a:sym typeface="Times New Roman"/>
                      </a:endParaRPr>
                    </a:p>
                    <a:p>
                      <a:pPr indent="0" lvl="0" marL="0" marR="0" rtl="0" algn="l">
                        <a:lnSpc>
                          <a:spcPct val="100000"/>
                        </a:lnSpc>
                        <a:spcBef>
                          <a:spcPts val="600"/>
                        </a:spcBef>
                        <a:spcAft>
                          <a:spcPts val="0"/>
                        </a:spcAft>
                        <a:buClr>
                          <a:srgbClr val="000000"/>
                        </a:buClr>
                        <a:buSzPts val="1800"/>
                        <a:buFont typeface="Arial"/>
                        <a:buNone/>
                      </a:pPr>
                      <a:r>
                        <a:t/>
                      </a:r>
                      <a:endParaRPr sz="18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Times New Roman"/>
                        <a:ea typeface="Times New Roman"/>
                        <a:cs typeface="Times New Roman"/>
                        <a:sym typeface="Times New Roman"/>
                      </a:endParaRPr>
                    </a:p>
                  </a:txBody>
                  <a:tcPr marT="45725" marB="45725" marR="93275" marL="93275">
                    <a:solidFill>
                      <a:srgbClr val="B6DDE7"/>
                    </a:solidFill>
                  </a:tcPr>
                </a:tc>
                <a:tc>
                  <a:txBody>
                    <a:bodyPr/>
                    <a:lstStyle/>
                    <a:p>
                      <a:pPr indent="0" lvl="0" marL="0" marR="0" rtl="0" algn="l">
                        <a:lnSpc>
                          <a:spcPct val="100000"/>
                        </a:lnSpc>
                        <a:spcBef>
                          <a:spcPts val="0"/>
                        </a:spcBef>
                        <a:spcAft>
                          <a:spcPts val="0"/>
                        </a:spcAft>
                        <a:buClr>
                          <a:schemeClr val="dk1"/>
                        </a:buClr>
                        <a:buSzPts val="1800"/>
                        <a:buFont typeface="Arial"/>
                        <a:buNone/>
                      </a:pPr>
                      <a:r>
                        <a:rPr lang="en-IN" sz="1800" u="none" cap="none" strike="noStrike">
                          <a:latin typeface="Times New Roman"/>
                          <a:ea typeface="Times New Roman"/>
                          <a:cs typeface="Times New Roman"/>
                          <a:sym typeface="Times New Roman"/>
                        </a:rPr>
                        <a:t>Diederik P. Kingma, Max Welling</a:t>
                      </a:r>
                      <a:endParaRPr sz="18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Times New Roman"/>
                        <a:ea typeface="Times New Roman"/>
                        <a:cs typeface="Times New Roman"/>
                        <a:sym typeface="Times New Roman"/>
                      </a:endParaRPr>
                    </a:p>
                  </a:txBody>
                  <a:tcPr marT="45725" marB="45725" marR="93275" marL="93275">
                    <a:solidFill>
                      <a:srgbClr val="B6DDE7"/>
                    </a:solidFill>
                  </a:tcPr>
                </a:tc>
                <a:tc>
                  <a:txBody>
                    <a:bodyPr/>
                    <a:lstStyle/>
                    <a:p>
                      <a:pPr indent="0" lvl="0" marL="0" marR="0" rtl="0" algn="l">
                        <a:lnSpc>
                          <a:spcPct val="100000"/>
                        </a:lnSpc>
                        <a:spcBef>
                          <a:spcPts val="0"/>
                        </a:spcBef>
                        <a:spcAft>
                          <a:spcPts val="0"/>
                        </a:spcAft>
                        <a:buClr>
                          <a:schemeClr val="dk1"/>
                        </a:buClr>
                        <a:buSzPts val="1800"/>
                        <a:buFont typeface="Arial"/>
                        <a:buNone/>
                      </a:pPr>
                      <a:r>
                        <a:rPr lang="en-IN" sz="1800" u="none" cap="none" strike="noStrike">
                          <a:latin typeface="Times New Roman"/>
                          <a:ea typeface="Times New Roman"/>
                          <a:cs typeface="Times New Roman"/>
                          <a:sym typeface="Times New Roman"/>
                        </a:rPr>
                        <a:t>Variational autoencoders provide a principled framework for learning deep latent-variable models and corresponding inference models.The work provides an introduction to variational autoencoders and some important extensions. </a:t>
                      </a:r>
                      <a:endParaRPr sz="18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Times New Roman"/>
                        <a:ea typeface="Times New Roman"/>
                        <a:cs typeface="Times New Roman"/>
                        <a:sym typeface="Times New Roman"/>
                      </a:endParaRPr>
                    </a:p>
                  </a:txBody>
                  <a:tcPr marT="45725" marB="45725" marR="93275" marL="93275">
                    <a:solidFill>
                      <a:srgbClr val="B6DDE7"/>
                    </a:solidFill>
                  </a:tcPr>
                </a:tc>
                <a:tc>
                  <a:txBody>
                    <a:bodyPr/>
                    <a:lstStyle/>
                    <a:p>
                      <a:pPr indent="0" lvl="0" marL="0" marR="0" rtl="0" algn="l">
                        <a:lnSpc>
                          <a:spcPct val="100000"/>
                        </a:lnSpc>
                        <a:spcBef>
                          <a:spcPts val="0"/>
                        </a:spcBef>
                        <a:spcAft>
                          <a:spcPts val="0"/>
                        </a:spcAft>
                        <a:buClr>
                          <a:schemeClr val="dk1"/>
                        </a:buClr>
                        <a:buSzPts val="1800"/>
                        <a:buFont typeface="Arial"/>
                        <a:buNone/>
                      </a:pPr>
                      <a:r>
                        <a:rPr lang="en-IN" sz="1800" u="none" cap="none" strike="noStrike">
                          <a:latin typeface="Times New Roman"/>
                          <a:ea typeface="Times New Roman"/>
                          <a:cs typeface="Times New Roman"/>
                          <a:sym typeface="Times New Roman"/>
                        </a:rPr>
                        <a:t>The paper provides a detailed review of the use of VAE’s in the field of machine learning and also provides us with an idea of using VAE’s as dimensionality reduction tools which can be used along with GAN’s.</a:t>
                      </a:r>
                      <a:endParaRPr sz="18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Times New Roman"/>
                        <a:ea typeface="Times New Roman"/>
                        <a:cs typeface="Times New Roman"/>
                        <a:sym typeface="Times New Roman"/>
                      </a:endParaRPr>
                    </a:p>
                  </a:txBody>
                  <a:tcPr marT="45725" marB="45725" marR="93275" marL="93275">
                    <a:solidFill>
                      <a:srgbClr val="B6DDE7"/>
                    </a:solidFill>
                  </a:tcPr>
                </a:tc>
                <a:tc>
                  <a:txBody>
                    <a:bodyPr/>
                    <a:lstStyle/>
                    <a:p>
                      <a:pPr indent="0" lvl="0" marL="0" marR="0" rtl="0" algn="l">
                        <a:lnSpc>
                          <a:spcPct val="100000"/>
                        </a:lnSpc>
                        <a:spcBef>
                          <a:spcPts val="0"/>
                        </a:spcBef>
                        <a:spcAft>
                          <a:spcPts val="0"/>
                        </a:spcAft>
                        <a:buClr>
                          <a:schemeClr val="dk1"/>
                        </a:buClr>
                        <a:buSzPts val="1800"/>
                        <a:buFont typeface="Arial"/>
                        <a:buNone/>
                      </a:pPr>
                      <a:r>
                        <a:rPr lang="en-IN" sz="1800" u="none" cap="none" strike="noStrike">
                          <a:latin typeface="Times New Roman"/>
                          <a:ea typeface="Times New Roman"/>
                          <a:cs typeface="Times New Roman"/>
                          <a:sym typeface="Times New Roman"/>
                        </a:rPr>
                        <a:t>The paper mainly deals VAE’s but does not provide a clear understanding of its use for audio style transfer. </a:t>
                      </a:r>
                      <a:endParaRPr sz="18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Times New Roman"/>
                        <a:ea typeface="Times New Roman"/>
                        <a:cs typeface="Times New Roman"/>
                        <a:sym typeface="Times New Roman"/>
                      </a:endParaRPr>
                    </a:p>
                  </a:txBody>
                  <a:tcPr marT="45725" marB="45725" marR="93275" marL="93275">
                    <a:solidFill>
                      <a:srgbClr val="B6DDE7"/>
                    </a:solidFill>
                  </a:tcPr>
                </a:tc>
              </a:tr>
              <a:tr h="1444700">
                <a:tc>
                  <a:txBody>
                    <a:bodyPr/>
                    <a:lstStyle/>
                    <a:p>
                      <a:pPr indent="0" lvl="0" marL="0" marR="0" rtl="0" algn="l">
                        <a:lnSpc>
                          <a:spcPct val="100000"/>
                        </a:lnSpc>
                        <a:spcBef>
                          <a:spcPts val="0"/>
                        </a:spcBef>
                        <a:spcAft>
                          <a:spcPts val="0"/>
                        </a:spcAft>
                        <a:buClr>
                          <a:srgbClr val="000000"/>
                        </a:buClr>
                        <a:buSzPts val="600"/>
                        <a:buFont typeface="Calibri"/>
                        <a:buNone/>
                      </a:pPr>
                      <a:r>
                        <a:rPr lang="en-IN" sz="1800" u="none" cap="none" strike="noStrike">
                          <a:latin typeface="Times New Roman"/>
                          <a:ea typeface="Times New Roman"/>
                          <a:cs typeface="Times New Roman"/>
                          <a:sym typeface="Times New Roman"/>
                        </a:rPr>
                        <a:t>CASSP 2017 - 2017 IEEE International Conference on Acoustics, Speech and Signal Processing (ICASSP), March 2017</a:t>
                      </a:r>
                      <a:endParaRPr sz="18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Calibri"/>
                        <a:buNone/>
                      </a:pPr>
                      <a:r>
                        <a:t/>
                      </a:r>
                      <a:endParaRPr sz="1800" u="none" cap="none" strike="noStrike">
                        <a:latin typeface="Times New Roman"/>
                        <a:ea typeface="Times New Roman"/>
                        <a:cs typeface="Times New Roman"/>
                        <a:sym typeface="Times New Roman"/>
                      </a:endParaRPr>
                    </a:p>
                  </a:txBody>
                  <a:tcPr marT="45725" marB="45725" marR="93275" marL="93275">
                    <a:solidFill>
                      <a:srgbClr val="B6DDE7"/>
                    </a:solidFill>
                  </a:tcPr>
                </a:tc>
                <a:tc>
                  <a:txBody>
                    <a:bodyPr/>
                    <a:lstStyle/>
                    <a:p>
                      <a:pPr indent="0" lvl="0" marL="0" marR="0" rtl="0" algn="l">
                        <a:lnSpc>
                          <a:spcPct val="100000"/>
                        </a:lnSpc>
                        <a:spcBef>
                          <a:spcPts val="0"/>
                        </a:spcBef>
                        <a:spcAft>
                          <a:spcPts val="0"/>
                        </a:spcAft>
                        <a:buClr>
                          <a:schemeClr val="dk1"/>
                        </a:buClr>
                        <a:buSzPts val="1800"/>
                        <a:buFont typeface="Arial"/>
                        <a:buNone/>
                      </a:pPr>
                      <a:r>
                        <a:rPr lang="en-IN" sz="1800" u="none" cap="none" strike="noStrike">
                          <a:latin typeface="Times New Roman"/>
                          <a:ea typeface="Times New Roman"/>
                          <a:cs typeface="Times New Roman"/>
                          <a:sym typeface="Times New Roman"/>
                        </a:rPr>
                        <a:t>AUDIO TEXTURE SYNTHESIS AND STYLE TRANSFER</a:t>
                      </a:r>
                      <a:endParaRPr b="1" sz="18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Times New Roman"/>
                        <a:ea typeface="Times New Roman"/>
                        <a:cs typeface="Times New Roman"/>
                        <a:sym typeface="Times New Roman"/>
                      </a:endParaRPr>
                    </a:p>
                  </a:txBody>
                  <a:tcPr marT="45725" marB="45725" marR="93275" marL="93275">
                    <a:solidFill>
                      <a:srgbClr val="B6DDE7"/>
                    </a:solidFill>
                  </a:tcPr>
                </a:tc>
                <a:tc>
                  <a:txBody>
                    <a:bodyPr/>
                    <a:lstStyle/>
                    <a:p>
                      <a:pPr indent="0" lvl="0" marL="0" marR="0" rtl="0" algn="l">
                        <a:lnSpc>
                          <a:spcPct val="100000"/>
                        </a:lnSpc>
                        <a:spcBef>
                          <a:spcPts val="0"/>
                        </a:spcBef>
                        <a:spcAft>
                          <a:spcPts val="0"/>
                        </a:spcAft>
                        <a:buClr>
                          <a:schemeClr val="dk1"/>
                        </a:buClr>
                        <a:buSzPts val="1800"/>
                        <a:buFont typeface="Arial"/>
                        <a:buNone/>
                      </a:pPr>
                      <a:r>
                        <a:rPr lang="en-IN" sz="1800" u="none" cap="none" strike="noStrike">
                          <a:latin typeface="Times New Roman"/>
                          <a:ea typeface="Times New Roman"/>
                          <a:cs typeface="Times New Roman"/>
                          <a:sym typeface="Times New Roman"/>
                        </a:rPr>
                        <a:t>D. Ulyanov and V. Lebedev</a:t>
                      </a:r>
                      <a:endParaRPr sz="18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Times New Roman"/>
                        <a:ea typeface="Times New Roman"/>
                        <a:cs typeface="Times New Roman"/>
                        <a:sym typeface="Times New Roman"/>
                      </a:endParaRPr>
                    </a:p>
                  </a:txBody>
                  <a:tcPr marT="45725" marB="45725" marR="93275" marL="93275">
                    <a:solidFill>
                      <a:srgbClr val="B6DDE7"/>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To develop Audio Texture analysis in three frameworks and understand the preprocessing required to convert music to 2d Spectrogram,</a:t>
                      </a:r>
                      <a:endParaRPr sz="1800" u="none" cap="none" strike="noStrike">
                        <a:latin typeface="Times New Roman"/>
                        <a:ea typeface="Times New Roman"/>
                        <a:cs typeface="Times New Roman"/>
                        <a:sym typeface="Times New Roman"/>
                      </a:endParaRPr>
                    </a:p>
                  </a:txBody>
                  <a:tcPr marT="45725" marB="45725" marR="93275" marL="93275">
                    <a:solidFill>
                      <a:srgbClr val="B6DDE7"/>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The paper provides guidelines on using shallow nets for music style transfer.</a:t>
                      </a:r>
                      <a:endParaRPr sz="1800" u="none" cap="none" strike="noStrike">
                        <a:latin typeface="Times New Roman"/>
                        <a:ea typeface="Times New Roman"/>
                        <a:cs typeface="Times New Roman"/>
                        <a:sym typeface="Times New Roman"/>
                      </a:endParaRPr>
                    </a:p>
                  </a:txBody>
                  <a:tcPr marT="45725" marB="45725" marR="93275" marL="93275">
                    <a:solidFill>
                      <a:srgbClr val="B6DDE7"/>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The model performs well on noiseless music files but does not perform well on noisy music.</a:t>
                      </a:r>
                      <a:endParaRPr sz="1800" u="none" cap="none" strike="noStrike">
                        <a:latin typeface="Times New Roman"/>
                        <a:ea typeface="Times New Roman"/>
                        <a:cs typeface="Times New Roman"/>
                        <a:sym typeface="Times New Roman"/>
                      </a:endParaRPr>
                    </a:p>
                  </a:txBody>
                  <a:tcPr marT="45725" marB="45725" marR="93275" marL="93275">
                    <a:solidFill>
                      <a:srgbClr val="B6DDE7"/>
                    </a:solidFill>
                  </a:tcPr>
                </a:tc>
              </a:tr>
              <a:tr h="1444700">
                <a:tc>
                  <a:txBody>
                    <a:bodyPr/>
                    <a:lstStyle/>
                    <a:p>
                      <a:pPr indent="0" lvl="0" marL="0" marR="0" rtl="0" algn="l">
                        <a:lnSpc>
                          <a:spcPct val="100000"/>
                        </a:lnSpc>
                        <a:spcBef>
                          <a:spcPts val="0"/>
                        </a:spcBef>
                        <a:spcAft>
                          <a:spcPts val="0"/>
                        </a:spcAft>
                        <a:buClr>
                          <a:srgbClr val="000000"/>
                        </a:buClr>
                        <a:buSzPts val="1400"/>
                        <a:buFont typeface="Calibri"/>
                        <a:buNone/>
                      </a:pPr>
                      <a:r>
                        <a:rPr lang="en-IN" sz="1800" u="none" cap="none" strike="noStrike">
                          <a:latin typeface="Times New Roman"/>
                          <a:ea typeface="Times New Roman"/>
                          <a:cs typeface="Times New Roman"/>
                          <a:sym typeface="Times New Roman"/>
                        </a:rPr>
                        <a:t>Sound (cs.SD); Neural and Evolutionary Computing (cs.NE) arXiv:1708.03535</a:t>
                      </a:r>
                      <a:endParaRPr sz="1800" u="none" cap="none" strike="noStrike">
                        <a:latin typeface="Times New Roman"/>
                        <a:ea typeface="Times New Roman"/>
                        <a:cs typeface="Times New Roman"/>
                        <a:sym typeface="Times New Roman"/>
                      </a:endParaRPr>
                    </a:p>
                  </a:txBody>
                  <a:tcPr marT="45725" marB="45725" marR="93275" marL="93275">
                    <a:solidFill>
                      <a:srgbClr val="B6DDE7"/>
                    </a:solidFill>
                  </a:tcPr>
                </a:tc>
                <a:tc>
                  <a:txBody>
                    <a:bodyPr/>
                    <a:lstStyle/>
                    <a:p>
                      <a:pPr indent="0" lvl="0" marL="0" marR="0" rtl="0" algn="l">
                        <a:lnSpc>
                          <a:spcPct val="115000"/>
                        </a:lnSpc>
                        <a:spcBef>
                          <a:spcPts val="0"/>
                        </a:spcBef>
                        <a:spcAft>
                          <a:spcPts val="0"/>
                        </a:spcAft>
                        <a:buClr>
                          <a:schemeClr val="dk1"/>
                        </a:buClr>
                        <a:buSzPts val="1100"/>
                        <a:buFont typeface="Arial"/>
                        <a:buNone/>
                      </a:pPr>
                      <a:r>
                        <a:rPr lang="en-IN" sz="1800" u="none" cap="none" strike="noStrike">
                          <a:latin typeface="Times New Roman"/>
                          <a:ea typeface="Times New Roman"/>
                          <a:cs typeface="Times New Roman"/>
                          <a:sym typeface="Times New Roman"/>
                        </a:rPr>
                        <a:t>NEURAL TRANSLATION OF MUSICAL STYLE</a:t>
                      </a:r>
                      <a:endParaRPr sz="1800" u="none" cap="none" strike="noStrike">
                        <a:latin typeface="Times New Roman"/>
                        <a:ea typeface="Times New Roman"/>
                        <a:cs typeface="Times New Roman"/>
                        <a:sym typeface="Times New Roman"/>
                      </a:endParaRPr>
                    </a:p>
                    <a:p>
                      <a:pPr indent="0" lvl="0" marL="0" marR="0" rtl="0" algn="l">
                        <a:lnSpc>
                          <a:spcPct val="100000"/>
                        </a:lnSpc>
                        <a:spcBef>
                          <a:spcPts val="600"/>
                        </a:spcBef>
                        <a:spcAft>
                          <a:spcPts val="0"/>
                        </a:spcAft>
                        <a:buClr>
                          <a:srgbClr val="000000"/>
                        </a:buClr>
                        <a:buSzPts val="1800"/>
                        <a:buFont typeface="Arial"/>
                        <a:buNone/>
                      </a:pPr>
                      <a:r>
                        <a:t/>
                      </a:r>
                      <a:endParaRPr sz="1800" u="none" cap="none" strike="noStrike">
                        <a:latin typeface="Times New Roman"/>
                        <a:ea typeface="Times New Roman"/>
                        <a:cs typeface="Times New Roman"/>
                        <a:sym typeface="Times New Roman"/>
                      </a:endParaRPr>
                    </a:p>
                  </a:txBody>
                  <a:tcPr marT="45725" marB="45725" marR="93275" marL="93275">
                    <a:solidFill>
                      <a:srgbClr val="B6DDE7"/>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Iman Malik, Carl Henrik Ek</a:t>
                      </a:r>
                      <a:endParaRPr sz="1800" u="none" cap="none" strike="noStrike">
                        <a:latin typeface="Times New Roman"/>
                        <a:ea typeface="Times New Roman"/>
                        <a:cs typeface="Times New Roman"/>
                        <a:sym typeface="Times New Roman"/>
                      </a:endParaRPr>
                    </a:p>
                  </a:txBody>
                  <a:tcPr marT="45725" marB="45725" marR="93275" marL="93275">
                    <a:solidFill>
                      <a:srgbClr val="B6DDE7"/>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Music is an expressive form of communication often used to convey emotion in scenarios where words are not enough. Part of this information lies in the musical composition where well-defined language exists.</a:t>
                      </a:r>
                      <a:endParaRPr sz="1800" u="none" cap="none" strike="noStrike">
                        <a:latin typeface="Times New Roman"/>
                        <a:ea typeface="Times New Roman"/>
                        <a:cs typeface="Times New Roman"/>
                        <a:sym typeface="Times New Roman"/>
                      </a:endParaRPr>
                    </a:p>
                  </a:txBody>
                  <a:tcPr marT="45725" marB="45725" marR="93275" marL="93275">
                    <a:solidFill>
                      <a:srgbClr val="B6DDE7"/>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This research concludes that the generated performances are indistinguishable from a human performance.</a:t>
                      </a:r>
                      <a:endParaRPr sz="1800" u="none" cap="none" strike="noStrike">
                        <a:latin typeface="Times New Roman"/>
                        <a:ea typeface="Times New Roman"/>
                        <a:cs typeface="Times New Roman"/>
                        <a:sym typeface="Times New Roman"/>
                      </a:endParaRPr>
                    </a:p>
                  </a:txBody>
                  <a:tcPr marT="45725" marB="45725" marR="93275" marL="93275">
                    <a:solidFill>
                      <a:srgbClr val="B6DDE7"/>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The paper deals with generating music but provides only a small idea regarding the implementation is style transfer which is the main focus of our work.</a:t>
                      </a:r>
                      <a:endParaRPr sz="1800" u="none" cap="none" strike="noStrike">
                        <a:latin typeface="Times New Roman"/>
                        <a:ea typeface="Times New Roman"/>
                        <a:cs typeface="Times New Roman"/>
                        <a:sym typeface="Times New Roman"/>
                      </a:endParaRPr>
                    </a:p>
                  </a:txBody>
                  <a:tcPr marT="45725" marB="45725" marR="93275" marL="93275">
                    <a:solidFill>
                      <a:srgbClr val="B6DDE7"/>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a6808ca441_0_16"/>
          <p:cNvSpPr/>
          <p:nvPr/>
        </p:nvSpPr>
        <p:spPr>
          <a:xfrm>
            <a:off x="0" y="0"/>
            <a:ext cx="20104199" cy="11309400"/>
          </a:xfrm>
          <a:prstGeom prst="rect">
            <a:avLst/>
          </a:prstGeom>
          <a:solidFill>
            <a:schemeClr val="lt1">
              <a:alpha val="98039"/>
            </a:schemeClr>
          </a:solidFill>
          <a:ln cap="flat" cmpd="sng" w="76200">
            <a:solidFill>
              <a:srgbClr val="00589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681748"/>
              </a:solidFill>
              <a:latin typeface="Calibri"/>
              <a:ea typeface="Calibri"/>
              <a:cs typeface="Calibri"/>
              <a:sym typeface="Calibri"/>
            </a:endParaRPr>
          </a:p>
        </p:txBody>
      </p:sp>
      <p:sp>
        <p:nvSpPr>
          <p:cNvPr id="195" name="Google Shape;195;ga6808ca441_0_16"/>
          <p:cNvSpPr/>
          <p:nvPr/>
        </p:nvSpPr>
        <p:spPr>
          <a:xfrm>
            <a:off x="1008063" y="1192213"/>
            <a:ext cx="18527395" cy="0"/>
          </a:xfrm>
          <a:custGeom>
            <a:rect b="b" l="l" r="r" t="t"/>
            <a:pathLst>
              <a:path extrusionOk="0" h="120000" w="18527395">
                <a:moveTo>
                  <a:pt x="0" y="0"/>
                </a:moveTo>
                <a:lnTo>
                  <a:pt x="18526859" y="0"/>
                </a:lnTo>
              </a:path>
            </a:pathLst>
          </a:custGeom>
          <a:noFill/>
          <a:ln cap="flat" cmpd="sng" w="15700">
            <a:solidFill>
              <a:srgbClr val="5E6DB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6" name="Google Shape;196;ga6808ca441_0_16"/>
          <p:cNvSpPr/>
          <p:nvPr/>
        </p:nvSpPr>
        <p:spPr>
          <a:xfrm>
            <a:off x="1004888" y="301625"/>
            <a:ext cx="708000" cy="7095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7" name="Google Shape;197;ga6808ca441_0_16"/>
          <p:cNvSpPr/>
          <p:nvPr/>
        </p:nvSpPr>
        <p:spPr>
          <a:xfrm>
            <a:off x="2982913" y="712788"/>
            <a:ext cx="57220" cy="57080"/>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8" name="Google Shape;198;ga6808ca441_0_16"/>
          <p:cNvSpPr/>
          <p:nvPr/>
        </p:nvSpPr>
        <p:spPr>
          <a:xfrm>
            <a:off x="2998788" y="725488"/>
            <a:ext cx="25400" cy="31750"/>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9" name="Google Shape;199;ga6808ca441_0_16"/>
          <p:cNvSpPr txBox="1"/>
          <p:nvPr/>
        </p:nvSpPr>
        <p:spPr>
          <a:xfrm>
            <a:off x="1822450" y="438150"/>
            <a:ext cx="1371600" cy="492000"/>
          </a:xfrm>
          <a:prstGeom prst="rect">
            <a:avLst/>
          </a:prstGeom>
          <a:noFill/>
          <a:ln>
            <a:noFill/>
          </a:ln>
        </p:spPr>
        <p:txBody>
          <a:bodyPr anchorCtr="0" anchor="t" bIns="0" lIns="0" spcFirstLastPara="1" rIns="0" wrap="square" tIns="17125">
            <a:noAutofit/>
          </a:bodyPr>
          <a:lstStyle/>
          <a:p>
            <a:pPr indent="0" lvl="0" marL="12700" marR="0" rtl="0" algn="l">
              <a:lnSpc>
                <a:spcPct val="111562"/>
              </a:lnSpc>
              <a:spcBef>
                <a:spcPts val="0"/>
              </a:spcBef>
              <a:spcAft>
                <a:spcPts val="0"/>
              </a:spcAft>
              <a:buClr>
                <a:srgbClr val="000000"/>
              </a:buClr>
              <a:buSzPts val="1600"/>
              <a:buFont typeface="Arial"/>
              <a:buNone/>
            </a:pPr>
            <a:r>
              <a:rPr b="1" i="0" lang="en-IN" sz="1600" u="none" cap="none" strike="noStrike">
                <a:solidFill>
                  <a:srgbClr val="231F20"/>
                </a:solidFill>
                <a:latin typeface="Helvetica Neue"/>
                <a:ea typeface="Helvetica Neue"/>
                <a:cs typeface="Helvetica Neue"/>
                <a:sym typeface="Helvetica Neue"/>
              </a:rPr>
              <a:t>RV College of</a:t>
            </a:r>
            <a:endParaRPr b="0" i="0" sz="1400" u="none" cap="none" strike="noStrike">
              <a:solidFill>
                <a:srgbClr val="000000"/>
              </a:solidFill>
              <a:latin typeface="Arial"/>
              <a:ea typeface="Arial"/>
              <a:cs typeface="Arial"/>
              <a:sym typeface="Arial"/>
            </a:endParaRPr>
          </a:p>
          <a:p>
            <a:pPr indent="0" lvl="0" marL="12700" marR="0" rtl="0" algn="l">
              <a:lnSpc>
                <a:spcPct val="111562"/>
              </a:lnSpc>
              <a:spcBef>
                <a:spcPts val="135"/>
              </a:spcBef>
              <a:spcAft>
                <a:spcPts val="0"/>
              </a:spcAft>
              <a:buClr>
                <a:srgbClr val="000000"/>
              </a:buClr>
              <a:buSzPts val="1600"/>
              <a:buFont typeface="Arial"/>
              <a:buNone/>
            </a:pPr>
            <a:r>
              <a:rPr b="1" i="0" lang="en-IN" sz="1600" u="none" cap="none" strike="noStrike">
                <a:solidFill>
                  <a:srgbClr val="231F20"/>
                </a:solidFill>
                <a:latin typeface="Helvetica Neue"/>
                <a:ea typeface="Helvetica Neue"/>
                <a:cs typeface="Helvetica Neue"/>
                <a:sym typeface="Helvetica Neue"/>
              </a:rPr>
              <a:t>Engineering </a:t>
            </a:r>
            <a:endParaRPr b="1" i="0" sz="1600" u="none" cap="none" strike="noStrike">
              <a:solidFill>
                <a:schemeClr val="dk1"/>
              </a:solidFill>
              <a:latin typeface="Helvetica Neue"/>
              <a:ea typeface="Helvetica Neue"/>
              <a:cs typeface="Helvetica Neue"/>
              <a:sym typeface="Helvetica Neue"/>
            </a:endParaRPr>
          </a:p>
        </p:txBody>
      </p:sp>
      <p:sp>
        <p:nvSpPr>
          <p:cNvPr id="200" name="Google Shape;200;ga6808ca441_0_16"/>
          <p:cNvSpPr txBox="1"/>
          <p:nvPr/>
        </p:nvSpPr>
        <p:spPr>
          <a:xfrm>
            <a:off x="4413250" y="301625"/>
            <a:ext cx="10242600" cy="766800"/>
          </a:xfrm>
          <a:prstGeom prst="rect">
            <a:avLst/>
          </a:prstGeom>
          <a:noFill/>
          <a:ln>
            <a:noFill/>
          </a:ln>
        </p:spPr>
        <p:txBody>
          <a:bodyPr anchorCtr="0" anchor="t" bIns="0" lIns="0" spcFirstLastPara="1" rIns="0" wrap="square" tIns="12050">
            <a:noAutofit/>
          </a:bodyPr>
          <a:lstStyle/>
          <a:p>
            <a:pPr indent="0" lvl="0" marL="12700" marR="0" rtl="0" algn="ctr">
              <a:lnSpc>
                <a:spcPct val="100000"/>
              </a:lnSpc>
              <a:spcBef>
                <a:spcPts val="0"/>
              </a:spcBef>
              <a:spcAft>
                <a:spcPts val="0"/>
              </a:spcAft>
              <a:buClr>
                <a:srgbClr val="000000"/>
              </a:buClr>
              <a:buSzPts val="4900"/>
              <a:buFont typeface="Arial"/>
              <a:buNone/>
            </a:pPr>
            <a:r>
              <a:rPr b="0" i="0" lang="en-IN" sz="4900" u="none" cap="none" strike="noStrike">
                <a:solidFill>
                  <a:srgbClr val="005893"/>
                </a:solidFill>
                <a:latin typeface="Playfair Display"/>
                <a:ea typeface="Playfair Display"/>
                <a:cs typeface="Playfair Display"/>
                <a:sym typeface="Playfair Display"/>
              </a:rPr>
              <a:t>Literature Review</a:t>
            </a:r>
            <a:endParaRPr b="0" i="0" sz="4900" u="none" cap="none" strike="noStrike">
              <a:solidFill>
                <a:srgbClr val="005893"/>
              </a:solidFill>
              <a:latin typeface="Playfair Display"/>
              <a:ea typeface="Playfair Display"/>
              <a:cs typeface="Playfair Display"/>
              <a:sym typeface="Playfair Display"/>
            </a:endParaRPr>
          </a:p>
        </p:txBody>
      </p:sp>
      <p:sp>
        <p:nvSpPr>
          <p:cNvPr id="201" name="Google Shape;201;ga6808ca441_0_16"/>
          <p:cNvSpPr txBox="1"/>
          <p:nvPr>
            <p:ph type="title"/>
          </p:nvPr>
        </p:nvSpPr>
        <p:spPr>
          <a:xfrm>
            <a:off x="15843250" y="407988"/>
            <a:ext cx="3679800" cy="4620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SzPts val="1400"/>
              <a:buNone/>
            </a:pPr>
            <a:r>
              <a:rPr lang="en-IN">
                <a:latin typeface="Playfair Display"/>
                <a:ea typeface="Playfair Display"/>
                <a:cs typeface="Playfair Display"/>
                <a:sym typeface="Playfair Display"/>
              </a:rPr>
              <a:t>Go, change the world</a:t>
            </a:r>
            <a:endParaRPr/>
          </a:p>
        </p:txBody>
      </p:sp>
      <p:sp>
        <p:nvSpPr>
          <p:cNvPr id="202" name="Google Shape;202;ga6808ca441_0_16"/>
          <p:cNvSpPr txBox="1"/>
          <p:nvPr/>
        </p:nvSpPr>
        <p:spPr>
          <a:xfrm>
            <a:off x="2068513" y="1514477"/>
            <a:ext cx="13774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IN" sz="3600" u="none" cap="none" strike="noStrike">
                <a:solidFill>
                  <a:schemeClr val="dk1"/>
                </a:solidFill>
                <a:latin typeface="Calibri"/>
                <a:ea typeface="Calibri"/>
                <a:cs typeface="Calibri"/>
                <a:sym typeface="Calibri"/>
              </a:rPr>
              <a:t>Review 15-20 papers on your project title.</a:t>
            </a:r>
            <a:endParaRPr b="0" i="0" sz="3600" u="none" cap="none" strike="noStrike">
              <a:solidFill>
                <a:schemeClr val="dk1"/>
              </a:solidFill>
              <a:latin typeface="Calibri"/>
              <a:ea typeface="Calibri"/>
              <a:cs typeface="Calibri"/>
              <a:sym typeface="Calibri"/>
            </a:endParaRPr>
          </a:p>
        </p:txBody>
      </p:sp>
      <p:graphicFrame>
        <p:nvGraphicFramePr>
          <p:cNvPr id="203" name="Google Shape;203;ga6808ca441_0_16"/>
          <p:cNvGraphicFramePr/>
          <p:nvPr/>
        </p:nvGraphicFramePr>
        <p:xfrm>
          <a:off x="235913" y="1454171"/>
          <a:ext cx="3000000" cy="3000000"/>
        </p:xfrm>
        <a:graphic>
          <a:graphicData uri="http://schemas.openxmlformats.org/drawingml/2006/table">
            <a:tbl>
              <a:tblPr bandRow="1" firstRow="1">
                <a:noFill/>
                <a:tableStyleId>{6DB22DEC-4EC2-47B2-A223-88E3F35FFB40}</a:tableStyleId>
              </a:tblPr>
              <a:tblGrid>
                <a:gridCol w="3544775"/>
                <a:gridCol w="3016150"/>
                <a:gridCol w="3458100"/>
                <a:gridCol w="3483750"/>
                <a:gridCol w="2738850"/>
                <a:gridCol w="3425400"/>
              </a:tblGrid>
              <a:tr h="1475200">
                <a:tc>
                  <a:txBody>
                    <a:bodyPr/>
                    <a:lstStyle/>
                    <a:p>
                      <a:pPr indent="0" lvl="0" marL="0" marR="0" rtl="0" algn="ctr">
                        <a:lnSpc>
                          <a:spcPct val="115000"/>
                        </a:lnSpc>
                        <a:spcBef>
                          <a:spcPts val="0"/>
                        </a:spcBef>
                        <a:spcAft>
                          <a:spcPts val="0"/>
                        </a:spcAft>
                        <a:buClr>
                          <a:srgbClr val="000000"/>
                        </a:buClr>
                        <a:buSzPts val="1800"/>
                        <a:buFont typeface="Arial"/>
                        <a:buNone/>
                      </a:pPr>
                      <a:r>
                        <a:rPr lang="en-IN" sz="1800" u="none" cap="none" strike="noStrike">
                          <a:solidFill>
                            <a:schemeClr val="dk1"/>
                          </a:solidFill>
                          <a:latin typeface="Times New Roman"/>
                          <a:ea typeface="Times New Roman"/>
                          <a:cs typeface="Times New Roman"/>
                          <a:sym typeface="Times New Roman"/>
                        </a:rPr>
                        <a:t>Year, Name  of the Journal/Conference </a:t>
                      </a:r>
                      <a:endParaRPr sz="1800" u="none" cap="none" strike="noStrike">
                        <a:solidFill>
                          <a:schemeClr val="dk1"/>
                        </a:solidFill>
                        <a:latin typeface="Times New Roman"/>
                        <a:ea typeface="Times New Roman"/>
                        <a:cs typeface="Times New Roman"/>
                        <a:sym typeface="Times New Roman"/>
                      </a:endParaRPr>
                    </a:p>
                  </a:txBody>
                  <a:tcPr marT="0" marB="0" marR="69950" marL="69950">
                    <a:solidFill>
                      <a:srgbClr val="00B0F0"/>
                    </a:solidFill>
                  </a:tcPr>
                </a:tc>
                <a:tc>
                  <a:txBody>
                    <a:bodyPr/>
                    <a:lstStyle/>
                    <a:p>
                      <a:pPr indent="0" lvl="0" marL="0" marR="0" rtl="0" algn="ctr">
                        <a:lnSpc>
                          <a:spcPct val="115000"/>
                        </a:lnSpc>
                        <a:spcBef>
                          <a:spcPts val="0"/>
                        </a:spcBef>
                        <a:spcAft>
                          <a:spcPts val="0"/>
                        </a:spcAft>
                        <a:buClr>
                          <a:srgbClr val="000000"/>
                        </a:buClr>
                        <a:buSzPts val="1800"/>
                        <a:buFont typeface="Arial"/>
                        <a:buNone/>
                      </a:pPr>
                      <a:r>
                        <a:rPr lang="en-IN" sz="1800" u="none" cap="none" strike="noStrike">
                          <a:solidFill>
                            <a:schemeClr val="dk1"/>
                          </a:solidFill>
                          <a:latin typeface="Times New Roman"/>
                          <a:ea typeface="Times New Roman"/>
                          <a:cs typeface="Times New Roman"/>
                          <a:sym typeface="Times New Roman"/>
                        </a:rPr>
                        <a:t>Paper</a:t>
                      </a:r>
                      <a:endParaRPr sz="1800" u="none" cap="none" strike="noStrike">
                        <a:solidFill>
                          <a:schemeClr val="dk1"/>
                        </a:solidFill>
                        <a:latin typeface="Times New Roman"/>
                        <a:ea typeface="Times New Roman"/>
                        <a:cs typeface="Times New Roman"/>
                        <a:sym typeface="Times New Roman"/>
                      </a:endParaRPr>
                    </a:p>
                  </a:txBody>
                  <a:tcPr marT="0" marB="0" marR="69950" marL="69950">
                    <a:solidFill>
                      <a:srgbClr val="00B0F0"/>
                    </a:solidFill>
                  </a:tcPr>
                </a:tc>
                <a:tc>
                  <a:txBody>
                    <a:bodyPr/>
                    <a:lstStyle/>
                    <a:p>
                      <a:pPr indent="0" lvl="0" marL="0" marR="0" rtl="0" algn="ctr">
                        <a:lnSpc>
                          <a:spcPct val="115000"/>
                        </a:lnSpc>
                        <a:spcBef>
                          <a:spcPts val="0"/>
                        </a:spcBef>
                        <a:spcAft>
                          <a:spcPts val="0"/>
                        </a:spcAft>
                        <a:buClr>
                          <a:srgbClr val="000000"/>
                        </a:buClr>
                        <a:buSzPts val="1400"/>
                        <a:buFont typeface="Arial"/>
                        <a:buNone/>
                      </a:pPr>
                      <a:r>
                        <a:t/>
                      </a:r>
                      <a:endParaRPr sz="1400" u="none" cap="none" strike="noStrike">
                        <a:solidFill>
                          <a:schemeClr val="dk1"/>
                        </a:solidFill>
                        <a:latin typeface="Times New Roman"/>
                        <a:ea typeface="Times New Roman"/>
                        <a:cs typeface="Times New Roman"/>
                        <a:sym typeface="Times New Roman"/>
                      </a:endParaRPr>
                    </a:p>
                    <a:p>
                      <a:pPr indent="0" lvl="0" marL="0" marR="0" rtl="0" algn="ctr">
                        <a:lnSpc>
                          <a:spcPct val="115000"/>
                        </a:lnSpc>
                        <a:spcBef>
                          <a:spcPts val="0"/>
                        </a:spcBef>
                        <a:spcAft>
                          <a:spcPts val="0"/>
                        </a:spcAft>
                        <a:buClr>
                          <a:srgbClr val="000000"/>
                        </a:buClr>
                        <a:buSzPts val="1400"/>
                        <a:buFont typeface="Arial"/>
                        <a:buNone/>
                      </a:pPr>
                      <a:r>
                        <a:rPr lang="en-IN" sz="1400" u="none" cap="none" strike="noStrike">
                          <a:solidFill>
                            <a:schemeClr val="dk1"/>
                          </a:solidFill>
                          <a:latin typeface="Times New Roman"/>
                          <a:ea typeface="Times New Roman"/>
                          <a:cs typeface="Times New Roman"/>
                          <a:sym typeface="Times New Roman"/>
                        </a:rPr>
                        <a:t>Authors of the paper</a:t>
                      </a:r>
                      <a:endParaRPr sz="1400" u="none" cap="none" strike="noStrike">
                        <a:solidFill>
                          <a:schemeClr val="dk1"/>
                        </a:solidFill>
                        <a:latin typeface="Times New Roman"/>
                        <a:ea typeface="Times New Roman"/>
                        <a:cs typeface="Times New Roman"/>
                        <a:sym typeface="Times New Roman"/>
                      </a:endParaRPr>
                    </a:p>
                  </a:txBody>
                  <a:tcPr marT="0" marB="0" marR="69950" marL="69950">
                    <a:solidFill>
                      <a:srgbClr val="00B0F0"/>
                    </a:solidFill>
                  </a:tcPr>
                </a:tc>
                <a:tc>
                  <a:txBody>
                    <a:bodyPr/>
                    <a:lstStyle/>
                    <a:p>
                      <a:pPr indent="-342900" lvl="0" marL="342900" marR="0" rtl="0" algn="ctr">
                        <a:lnSpc>
                          <a:spcPct val="115000"/>
                        </a:lnSpc>
                        <a:spcBef>
                          <a:spcPts val="0"/>
                        </a:spcBef>
                        <a:spcAft>
                          <a:spcPts val="0"/>
                        </a:spcAft>
                        <a:buClr>
                          <a:schemeClr val="dk1"/>
                        </a:buClr>
                        <a:buSzPts val="1400"/>
                        <a:buFont typeface="Noto Sans Symbols"/>
                        <a:buNone/>
                      </a:pPr>
                      <a:r>
                        <a:rPr lang="en-IN" sz="1400" u="none" cap="none" strike="noStrike">
                          <a:solidFill>
                            <a:schemeClr val="dk1"/>
                          </a:solidFill>
                          <a:latin typeface="Times New Roman"/>
                          <a:ea typeface="Times New Roman"/>
                          <a:cs typeface="Times New Roman"/>
                          <a:sym typeface="Times New Roman"/>
                        </a:rPr>
                        <a:t>summary</a:t>
                      </a:r>
                      <a:endParaRPr sz="1400" u="none" cap="none" strike="noStrike">
                        <a:solidFill>
                          <a:schemeClr val="dk1"/>
                        </a:solidFill>
                        <a:latin typeface="Times New Roman"/>
                        <a:ea typeface="Times New Roman"/>
                        <a:cs typeface="Times New Roman"/>
                        <a:sym typeface="Times New Roman"/>
                      </a:endParaRPr>
                    </a:p>
                  </a:txBody>
                  <a:tcPr marT="0" marB="0" marR="69950" marL="69950">
                    <a:solidFill>
                      <a:srgbClr val="00B0F0"/>
                    </a:solidFill>
                  </a:tcPr>
                </a:tc>
                <a:tc>
                  <a:txBody>
                    <a:bodyPr/>
                    <a:lstStyle/>
                    <a:p>
                      <a:pPr indent="-342900" lvl="0" marL="342900" marR="0" rtl="0" algn="ctr">
                        <a:lnSpc>
                          <a:spcPct val="115000"/>
                        </a:lnSpc>
                        <a:spcBef>
                          <a:spcPts val="0"/>
                        </a:spcBef>
                        <a:spcAft>
                          <a:spcPts val="0"/>
                        </a:spcAft>
                        <a:buClr>
                          <a:schemeClr val="dk1"/>
                        </a:buClr>
                        <a:buSzPts val="1400"/>
                        <a:buFont typeface="Noto Sans Symbols"/>
                        <a:buNone/>
                      </a:pPr>
                      <a:r>
                        <a:rPr lang="en-IN" sz="1400" u="none" cap="none" strike="noStrike">
                          <a:solidFill>
                            <a:schemeClr val="dk1"/>
                          </a:solidFill>
                          <a:latin typeface="Times New Roman"/>
                          <a:ea typeface="Times New Roman"/>
                          <a:cs typeface="Times New Roman"/>
                          <a:sym typeface="Times New Roman"/>
                        </a:rPr>
                        <a:t>Remarks</a:t>
                      </a:r>
                      <a:endParaRPr sz="1400" u="none" cap="none" strike="noStrike">
                        <a:solidFill>
                          <a:schemeClr val="dk1"/>
                        </a:solidFill>
                        <a:latin typeface="Times New Roman"/>
                        <a:ea typeface="Times New Roman"/>
                        <a:cs typeface="Times New Roman"/>
                        <a:sym typeface="Times New Roman"/>
                      </a:endParaRPr>
                    </a:p>
                  </a:txBody>
                  <a:tcPr marT="0" marB="0" marR="69950" marL="69950">
                    <a:solidFill>
                      <a:srgbClr val="00B0F0"/>
                    </a:solidFill>
                  </a:tcPr>
                </a:tc>
                <a:tc>
                  <a:txBody>
                    <a:bodyPr/>
                    <a:lstStyle/>
                    <a:p>
                      <a:pPr indent="0" lvl="0" marL="0" marR="0" rtl="0" algn="ctr">
                        <a:lnSpc>
                          <a:spcPct val="115000"/>
                        </a:lnSpc>
                        <a:spcBef>
                          <a:spcPts val="0"/>
                        </a:spcBef>
                        <a:spcAft>
                          <a:spcPts val="0"/>
                        </a:spcAft>
                        <a:buClr>
                          <a:srgbClr val="000000"/>
                        </a:buClr>
                        <a:buSzPts val="1400"/>
                        <a:buFont typeface="Arial"/>
                        <a:buNone/>
                      </a:pPr>
                      <a:r>
                        <a:t/>
                      </a:r>
                      <a:endParaRPr sz="1400" u="none" cap="none" strike="noStrike">
                        <a:solidFill>
                          <a:schemeClr val="dk1"/>
                        </a:solidFill>
                        <a:latin typeface="Times New Roman"/>
                        <a:ea typeface="Times New Roman"/>
                        <a:cs typeface="Times New Roman"/>
                        <a:sym typeface="Times New Roman"/>
                      </a:endParaRPr>
                    </a:p>
                    <a:p>
                      <a:pPr indent="0" lvl="0" marL="0" marR="0" rtl="0" algn="ctr">
                        <a:lnSpc>
                          <a:spcPct val="115000"/>
                        </a:lnSpc>
                        <a:spcBef>
                          <a:spcPts val="0"/>
                        </a:spcBef>
                        <a:spcAft>
                          <a:spcPts val="0"/>
                        </a:spcAft>
                        <a:buClr>
                          <a:srgbClr val="000000"/>
                        </a:buClr>
                        <a:buSzPts val="1400"/>
                        <a:buFont typeface="Arial"/>
                        <a:buNone/>
                      </a:pPr>
                      <a:r>
                        <a:rPr lang="en-IN" sz="1400" u="none" cap="none" strike="noStrike">
                          <a:solidFill>
                            <a:schemeClr val="dk1"/>
                          </a:solidFill>
                          <a:latin typeface="Times New Roman"/>
                          <a:ea typeface="Times New Roman"/>
                          <a:cs typeface="Times New Roman"/>
                          <a:sym typeface="Times New Roman"/>
                        </a:rPr>
                        <a:t>Limitations of the paper</a:t>
                      </a:r>
                      <a:endParaRPr sz="1400" u="none" cap="none" strike="noStrike">
                        <a:solidFill>
                          <a:schemeClr val="dk1"/>
                        </a:solidFill>
                        <a:latin typeface="Times New Roman"/>
                        <a:ea typeface="Times New Roman"/>
                        <a:cs typeface="Times New Roman"/>
                        <a:sym typeface="Times New Roman"/>
                      </a:endParaRPr>
                    </a:p>
                  </a:txBody>
                  <a:tcPr marT="0" marB="0" marR="69950" marL="69950">
                    <a:solidFill>
                      <a:srgbClr val="00B0F0"/>
                    </a:solidFill>
                  </a:tcPr>
                </a:tc>
              </a:tr>
              <a:tr h="1908275">
                <a:tc>
                  <a:txBody>
                    <a:bodyPr/>
                    <a:lstStyle/>
                    <a:p>
                      <a:pPr indent="0" lvl="0" marL="0" marR="0" rtl="0" algn="l">
                        <a:lnSpc>
                          <a:spcPct val="100000"/>
                        </a:lnSpc>
                        <a:spcBef>
                          <a:spcPts val="0"/>
                        </a:spcBef>
                        <a:spcAft>
                          <a:spcPts val="0"/>
                        </a:spcAft>
                        <a:buClr>
                          <a:srgbClr val="000000"/>
                        </a:buClr>
                        <a:buSzPts val="1400"/>
                        <a:buFont typeface="Calibri"/>
                        <a:buNone/>
                      </a:pPr>
                      <a:r>
                        <a:rPr lang="en-IN" sz="1800" u="none" cap="none" strike="noStrike">
                          <a:latin typeface="Times New Roman"/>
                          <a:ea typeface="Times New Roman"/>
                          <a:cs typeface="Times New Roman"/>
                          <a:sym typeface="Times New Roman"/>
                        </a:rPr>
                        <a:t>In Proceeding of International Workshop on Musical Metacreation (MUME), 2018, Salamanca, Spain</a:t>
                      </a:r>
                      <a:endParaRPr sz="1800" u="none" cap="none" strike="noStrike">
                        <a:latin typeface="Times New Roman"/>
                        <a:ea typeface="Times New Roman"/>
                        <a:cs typeface="Times New Roman"/>
                        <a:sym typeface="Times New Roman"/>
                      </a:endParaRPr>
                    </a:p>
                  </a:txBody>
                  <a:tcPr marT="45725" marB="45725" marR="93275" marL="93275">
                    <a:solidFill>
                      <a:srgbClr val="B6DDE7"/>
                    </a:solidFill>
                  </a:tcPr>
                </a:tc>
                <a:tc>
                  <a:txBody>
                    <a:bodyPr/>
                    <a:lstStyle/>
                    <a:p>
                      <a:pPr indent="0" lvl="0" marL="0" marR="0" rtl="0" algn="l">
                        <a:lnSpc>
                          <a:spcPct val="115000"/>
                        </a:lnSpc>
                        <a:spcBef>
                          <a:spcPts val="0"/>
                        </a:spcBef>
                        <a:spcAft>
                          <a:spcPts val="0"/>
                        </a:spcAft>
                        <a:buClr>
                          <a:schemeClr val="dk1"/>
                        </a:buClr>
                        <a:buSzPts val="1100"/>
                        <a:buFont typeface="Arial"/>
                        <a:buNone/>
                      </a:pPr>
                      <a:r>
                        <a:rPr lang="en-IN" sz="1800" u="none" cap="none" strike="noStrike">
                          <a:latin typeface="Times New Roman"/>
                          <a:ea typeface="Times New Roman"/>
                          <a:cs typeface="Times New Roman"/>
                          <a:sym typeface="Times New Roman"/>
                        </a:rPr>
                        <a:t>MUSIC STYLE TRANSFER: A POSITION PAPER</a:t>
                      </a:r>
                      <a:endParaRPr sz="1800" u="none" cap="none" strike="noStrike">
                        <a:latin typeface="Times New Roman"/>
                        <a:ea typeface="Times New Roman"/>
                        <a:cs typeface="Times New Roman"/>
                        <a:sym typeface="Times New Roman"/>
                      </a:endParaRPr>
                    </a:p>
                    <a:p>
                      <a:pPr indent="0" lvl="0" marL="0" marR="0" rtl="0" algn="l">
                        <a:lnSpc>
                          <a:spcPct val="100000"/>
                        </a:lnSpc>
                        <a:spcBef>
                          <a:spcPts val="600"/>
                        </a:spcBef>
                        <a:spcAft>
                          <a:spcPts val="0"/>
                        </a:spcAft>
                        <a:buClr>
                          <a:srgbClr val="000000"/>
                        </a:buClr>
                        <a:buSzPts val="1800"/>
                        <a:buFont typeface="Arial"/>
                        <a:buNone/>
                      </a:pPr>
                      <a:r>
                        <a:t/>
                      </a:r>
                      <a:endParaRPr sz="1800" u="none" cap="none" strike="noStrike">
                        <a:latin typeface="Times New Roman"/>
                        <a:ea typeface="Times New Roman"/>
                        <a:cs typeface="Times New Roman"/>
                        <a:sym typeface="Times New Roman"/>
                      </a:endParaRPr>
                    </a:p>
                  </a:txBody>
                  <a:tcPr marT="45725" marB="45725" marR="93275" marL="93275">
                    <a:solidFill>
                      <a:srgbClr val="B6DDE7"/>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Shuqi Dai, Zheng Zhang, Gus G. Xia</a:t>
                      </a:r>
                      <a:endParaRPr sz="1800" u="none" cap="none" strike="noStrike">
                        <a:latin typeface="Times New Roman"/>
                        <a:ea typeface="Times New Roman"/>
                        <a:cs typeface="Times New Roman"/>
                        <a:sym typeface="Times New Roman"/>
                      </a:endParaRPr>
                    </a:p>
                  </a:txBody>
                  <a:tcPr marT="45725" marB="45725" marR="93275" marL="93275">
                    <a:solidFill>
                      <a:srgbClr val="B6DDE7"/>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This paper attempts to copy the performance gain that was achieved with Neural Art transfer with music style transfer.</a:t>
                      </a:r>
                      <a:endParaRPr sz="1800" u="none" cap="none" strike="noStrike">
                        <a:latin typeface="Times New Roman"/>
                        <a:ea typeface="Times New Roman"/>
                        <a:cs typeface="Times New Roman"/>
                        <a:sym typeface="Times New Roman"/>
                      </a:endParaRPr>
                    </a:p>
                  </a:txBody>
                  <a:tcPr marT="45725" marB="45725" marR="93275" marL="93275">
                    <a:solidFill>
                      <a:srgbClr val="B6DDE7"/>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The paper explains the various techniques used to perform music art transfer.</a:t>
                      </a:r>
                      <a:endParaRPr sz="1800" u="none" cap="none" strike="noStrike">
                        <a:latin typeface="Times New Roman"/>
                        <a:ea typeface="Times New Roman"/>
                        <a:cs typeface="Times New Roman"/>
                        <a:sym typeface="Times New Roman"/>
                      </a:endParaRPr>
                    </a:p>
                  </a:txBody>
                  <a:tcPr marT="45725" marB="45725" marR="93275" marL="93275">
                    <a:solidFill>
                      <a:srgbClr val="B6DDE7"/>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extLst>
                            <a:ext uri="http://customooxmlschemas.google.com/">
                              <go:slidesCustomData xmlns:go="http://customooxmlschemas.google.com/" textRoundtripDataId="0"/>
                            </a:ext>
                          </a:extLst>
                        </a:rPr>
                        <a:t>Although the paper works with MIDI files it does not explain the exact pre and post processing used for their work which leads to some noisy results .</a:t>
                      </a:r>
                      <a:endParaRPr sz="1800" u="none" cap="none" strike="noStrike">
                        <a:latin typeface="Times New Roman"/>
                        <a:ea typeface="Times New Roman"/>
                        <a:cs typeface="Times New Roman"/>
                        <a:sym typeface="Times New Roman"/>
                      </a:endParaRPr>
                    </a:p>
                  </a:txBody>
                  <a:tcPr marT="45725" marB="45725" marR="93275" marL="93275">
                    <a:solidFill>
                      <a:srgbClr val="B6DDE7"/>
                    </a:solidFill>
                  </a:tcPr>
                </a:tc>
              </a:tr>
              <a:tr h="2624175">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19th International Society for Music Information Retrieval Conference (ISMIR) , 2018, Paris, France </a:t>
                      </a:r>
                      <a:endParaRPr sz="1800" u="none" cap="none" strike="noStrike">
                        <a:latin typeface="Times New Roman"/>
                        <a:ea typeface="Times New Roman"/>
                        <a:cs typeface="Times New Roman"/>
                        <a:sym typeface="Times New Roman"/>
                      </a:endParaRPr>
                    </a:p>
                  </a:txBody>
                  <a:tcPr marT="45725" marB="45725" marR="93275" marL="93275">
                    <a:solidFill>
                      <a:srgbClr val="B6DDE7"/>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MIDI-VAE: MODELLING DYNAMICS AND INSTRUMENTATION OF MUSIC WITH APPLICATION FOR STYLE TRANSFER</a:t>
                      </a:r>
                      <a:endParaRPr sz="1800" u="none" cap="none" strike="noStrike">
                        <a:latin typeface="Times New Roman"/>
                        <a:ea typeface="Times New Roman"/>
                        <a:cs typeface="Times New Roman"/>
                        <a:sym typeface="Times New Roman"/>
                      </a:endParaRPr>
                    </a:p>
                  </a:txBody>
                  <a:tcPr marT="45725" marB="45725" marR="93275" marL="93275">
                    <a:solidFill>
                      <a:srgbClr val="B6DDE7"/>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Gino Burner, Andres Konrad, Yuyi wang, Roger Wattenhofer</a:t>
                      </a:r>
                      <a:endParaRPr sz="1800" u="none" cap="none" strike="noStrike">
                        <a:latin typeface="Times New Roman"/>
                        <a:ea typeface="Times New Roman"/>
                        <a:cs typeface="Times New Roman"/>
                        <a:sym typeface="Times New Roman"/>
                      </a:endParaRPr>
                    </a:p>
                  </a:txBody>
                  <a:tcPr marT="45725" marB="45725" marR="93275" marL="93275">
                    <a:solidFill>
                      <a:srgbClr val="B6DDE7"/>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This paper models the dynamics of music using MIDI files and uses VAE to understand the style and later transfer in terms of instruments, style, pitches.</a:t>
                      </a:r>
                      <a:endParaRPr sz="1800" u="none" cap="none" strike="noStrike">
                        <a:latin typeface="Times New Roman"/>
                        <a:ea typeface="Times New Roman"/>
                        <a:cs typeface="Times New Roman"/>
                        <a:sym typeface="Times New Roman"/>
                      </a:endParaRPr>
                    </a:p>
                  </a:txBody>
                  <a:tcPr marT="45725" marB="45725" marR="93275" marL="93275">
                    <a:solidFill>
                      <a:srgbClr val="B6DDE7"/>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The paper deals with the MIDI format of music and attempts to style transfer entire pieces of music.</a:t>
                      </a:r>
                      <a:endParaRPr sz="1800" u="none" cap="none" strike="noStrike">
                        <a:latin typeface="Times New Roman"/>
                        <a:ea typeface="Times New Roman"/>
                        <a:cs typeface="Times New Roman"/>
                        <a:sym typeface="Times New Roman"/>
                      </a:endParaRPr>
                    </a:p>
                  </a:txBody>
                  <a:tcPr marT="45725" marB="45725" marR="93275" marL="93275">
                    <a:solidFill>
                      <a:srgbClr val="B6DDE7"/>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Although the paper claims to be the only available work that can transfer complete compositions, the interpolation method used is not reliable due to the presence of short pieces of a different style in between a music piece of another.</a:t>
                      </a:r>
                      <a:endParaRPr sz="1800" u="none" cap="none" strike="noStrike">
                        <a:latin typeface="Times New Roman"/>
                        <a:ea typeface="Times New Roman"/>
                        <a:cs typeface="Times New Roman"/>
                        <a:sym typeface="Times New Roman"/>
                      </a:endParaRPr>
                    </a:p>
                  </a:txBody>
                  <a:tcPr marT="45725" marB="45725" marR="93275" marL="93275">
                    <a:solidFill>
                      <a:srgbClr val="B6DDE7"/>
                    </a:solidFill>
                  </a:tcPr>
                </a:tc>
              </a:tr>
              <a:tr h="1872150">
                <a:tc>
                  <a:txBody>
                    <a:bodyPr/>
                    <a:lstStyle/>
                    <a:p>
                      <a:pPr indent="0" lvl="0" marL="0" marR="0" rtl="0" algn="l">
                        <a:lnSpc>
                          <a:spcPct val="100000"/>
                        </a:lnSpc>
                        <a:spcBef>
                          <a:spcPts val="0"/>
                        </a:spcBef>
                        <a:spcAft>
                          <a:spcPts val="0"/>
                        </a:spcAft>
                        <a:buClr>
                          <a:srgbClr val="000000"/>
                        </a:buClr>
                        <a:buSzPts val="1400"/>
                        <a:buFont typeface="Calibri"/>
                        <a:buNone/>
                      </a:pPr>
                      <a:r>
                        <a:rPr lang="en-IN" sz="1800" u="none" cap="none" strike="noStrike">
                          <a:latin typeface="Times New Roman"/>
                          <a:ea typeface="Times New Roman"/>
                          <a:cs typeface="Times New Roman"/>
                          <a:sym typeface="Times New Roman"/>
                        </a:rPr>
                        <a:t>IEEE, International Conference on Tools for Artificial Intelligence(ICTAI), Vools,2018</a:t>
                      </a:r>
                      <a:endParaRPr sz="1800" u="none" cap="none" strike="noStrike">
                        <a:latin typeface="Times New Roman"/>
                        <a:ea typeface="Times New Roman"/>
                        <a:cs typeface="Times New Roman"/>
                        <a:sym typeface="Times New Roman"/>
                      </a:endParaRPr>
                    </a:p>
                  </a:txBody>
                  <a:tcPr marT="45725" marB="45725" marR="93275" marL="93275">
                    <a:solidFill>
                      <a:srgbClr val="B6DDE7"/>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SYMBOLIC MUSIC GENRE TRANSFER WITH CYCLE-GAN</a:t>
                      </a:r>
                      <a:endParaRPr sz="1800" u="none" cap="none" strike="noStrike">
                        <a:latin typeface="Times New Roman"/>
                        <a:ea typeface="Times New Roman"/>
                        <a:cs typeface="Times New Roman"/>
                        <a:sym typeface="Times New Roman"/>
                      </a:endParaRPr>
                    </a:p>
                  </a:txBody>
                  <a:tcPr marT="45725" marB="45725" marR="93275" marL="93275">
                    <a:solidFill>
                      <a:srgbClr val="B6DDE7"/>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G Burner, Y Wang, S Zhao, R wattenhofer</a:t>
                      </a:r>
                      <a:endParaRPr sz="1800" u="none" cap="none" strike="noStrike">
                        <a:solidFill>
                          <a:srgbClr val="333333"/>
                        </a:solidFill>
                        <a:highlight>
                          <a:srgbClr val="FFFFFF"/>
                        </a:highlight>
                        <a:latin typeface="Times New Roman"/>
                        <a:ea typeface="Times New Roman"/>
                        <a:cs typeface="Times New Roman"/>
                        <a:sym typeface="Times New Roman"/>
                      </a:endParaRPr>
                    </a:p>
                  </a:txBody>
                  <a:tcPr marT="45725" marB="45725" marR="93275" marL="93275">
                    <a:solidFill>
                      <a:srgbClr val="B6DDE7"/>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This paper applies cycle-GAN for symbolic music domain transfer by changing note-pitches only.</a:t>
                      </a:r>
                      <a:endParaRPr sz="1800" u="none" cap="none" strike="noStrike">
                        <a:latin typeface="Times New Roman"/>
                        <a:ea typeface="Times New Roman"/>
                        <a:cs typeface="Times New Roman"/>
                        <a:sym typeface="Times New Roman"/>
                      </a:endParaRPr>
                    </a:p>
                  </a:txBody>
                  <a:tcPr marT="45725" marB="45725" marR="93275" marL="93275">
                    <a:solidFill>
                      <a:srgbClr val="B6DDE7"/>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This paper deals with only one parameter to bring about the change, i.e, Note-pitches. </a:t>
                      </a:r>
                      <a:endParaRPr sz="1800" u="none" cap="none" strike="noStrike">
                        <a:latin typeface="Times New Roman"/>
                        <a:ea typeface="Times New Roman"/>
                        <a:cs typeface="Times New Roman"/>
                        <a:sym typeface="Times New Roman"/>
                      </a:endParaRPr>
                    </a:p>
                  </a:txBody>
                  <a:tcPr marT="45725" marB="45725" marR="93275" marL="93275">
                    <a:solidFill>
                      <a:srgbClr val="B6DDE7"/>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The only parameter considered here is the note-pitch. Other parameters like velocity and duration are not considered.</a:t>
                      </a:r>
                      <a:endParaRPr sz="1800" u="none" cap="none" strike="noStrike">
                        <a:latin typeface="Times New Roman"/>
                        <a:ea typeface="Times New Roman"/>
                        <a:cs typeface="Times New Roman"/>
                        <a:sym typeface="Times New Roman"/>
                      </a:endParaRPr>
                    </a:p>
                  </a:txBody>
                  <a:tcPr marT="45725" marB="45725" marR="93275" marL="93275">
                    <a:solidFill>
                      <a:srgbClr val="B6DDE7"/>
                    </a:solidFill>
                  </a:tcPr>
                </a:tc>
              </a:tr>
              <a:tr h="1872150">
                <a:tc>
                  <a:txBody>
                    <a:bodyPr/>
                    <a:lstStyle/>
                    <a:p>
                      <a:pPr indent="0" lvl="0" marL="0" marR="0" rtl="0" algn="l">
                        <a:lnSpc>
                          <a:spcPct val="100000"/>
                        </a:lnSpc>
                        <a:spcBef>
                          <a:spcPts val="0"/>
                        </a:spcBef>
                        <a:spcAft>
                          <a:spcPts val="0"/>
                        </a:spcAft>
                        <a:buClr>
                          <a:srgbClr val="000000"/>
                        </a:buClr>
                        <a:buSzPts val="1400"/>
                        <a:buFont typeface="Calibri"/>
                        <a:buNone/>
                      </a:pPr>
                      <a:r>
                        <a:rPr lang="en-IN" sz="1800" u="none" cap="none" strike="noStrike">
                          <a:latin typeface="Times New Roman"/>
                          <a:ea typeface="Times New Roman"/>
                          <a:cs typeface="Times New Roman"/>
                          <a:sym typeface="Times New Roman"/>
                        </a:rPr>
                        <a:t>IEEE International Conference on Multimedia and Expo(ICME) 2020</a:t>
                      </a:r>
                      <a:endParaRPr sz="1800" u="none" cap="none" strike="noStrike">
                        <a:latin typeface="Times New Roman"/>
                        <a:ea typeface="Times New Roman"/>
                        <a:cs typeface="Times New Roman"/>
                        <a:sym typeface="Times New Roman"/>
                      </a:endParaRPr>
                    </a:p>
                  </a:txBody>
                  <a:tcPr marT="45725" marB="45725" marR="93275" marL="93275">
                    <a:solidFill>
                      <a:srgbClr val="B6DDE7"/>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STYLE CONDITIONED MUSIC GENERATION</a:t>
                      </a:r>
                      <a:endParaRPr sz="1800" u="none" cap="none" strike="noStrike">
                        <a:latin typeface="Times New Roman"/>
                        <a:ea typeface="Times New Roman"/>
                        <a:cs typeface="Times New Roman"/>
                        <a:sym typeface="Times New Roman"/>
                      </a:endParaRPr>
                    </a:p>
                  </a:txBody>
                  <a:tcPr marT="45725" marB="45725" marR="93275" marL="93275">
                    <a:solidFill>
                      <a:srgbClr val="B6DDE7"/>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Lu-Quan Lim, Chee Sheng Chang,,</a:t>
                      </a:r>
                      <a:endParaRPr sz="18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Fung Ling Yoo</a:t>
                      </a:r>
                      <a:endParaRPr sz="1800" u="none" cap="none" strike="noStrike">
                        <a:latin typeface="Times New Roman"/>
                        <a:ea typeface="Times New Roman"/>
                        <a:cs typeface="Times New Roman"/>
                        <a:sym typeface="Times New Roman"/>
                      </a:endParaRPr>
                    </a:p>
                  </a:txBody>
                  <a:tcPr marT="45725" marB="45725" marR="93275" marL="93275">
                    <a:solidFill>
                      <a:srgbClr val="B6DDE7"/>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This paper uses VAE to generate music that are inspired by certain styles.</a:t>
                      </a:r>
                      <a:endParaRPr sz="1800" u="none" cap="none" strike="noStrike">
                        <a:latin typeface="Times New Roman"/>
                        <a:ea typeface="Times New Roman"/>
                        <a:cs typeface="Times New Roman"/>
                        <a:sym typeface="Times New Roman"/>
                      </a:endParaRPr>
                    </a:p>
                  </a:txBody>
                  <a:tcPr marT="45725" marB="45725" marR="93275" marL="93275">
                    <a:solidFill>
                      <a:srgbClr val="B6DDE7"/>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This paper uses continuous style embedding rather than one-hot encoding for styles</a:t>
                      </a:r>
                      <a:endParaRPr sz="1800" u="none" cap="none" strike="noStrike">
                        <a:latin typeface="Times New Roman"/>
                        <a:ea typeface="Times New Roman"/>
                        <a:cs typeface="Times New Roman"/>
                        <a:sym typeface="Times New Roman"/>
                      </a:endParaRPr>
                    </a:p>
                  </a:txBody>
                  <a:tcPr marT="45725" marB="45725" marR="93275" marL="93275">
                    <a:solidFill>
                      <a:srgbClr val="B6DDE7"/>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The VAE generated music requires a separate genre classification for testing.</a:t>
                      </a:r>
                      <a:endParaRPr sz="1800" u="none" cap="none" strike="noStrike">
                        <a:latin typeface="Times New Roman"/>
                        <a:ea typeface="Times New Roman"/>
                        <a:cs typeface="Times New Roman"/>
                        <a:sym typeface="Times New Roman"/>
                      </a:endParaRPr>
                    </a:p>
                  </a:txBody>
                  <a:tcPr marT="45725" marB="45725" marR="93275" marL="93275">
                    <a:solidFill>
                      <a:srgbClr val="B6DDE7"/>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a66049eb72_1_136"/>
          <p:cNvSpPr/>
          <p:nvPr/>
        </p:nvSpPr>
        <p:spPr>
          <a:xfrm>
            <a:off x="0" y="0"/>
            <a:ext cx="20104199" cy="11309400"/>
          </a:xfrm>
          <a:prstGeom prst="rect">
            <a:avLst/>
          </a:prstGeom>
          <a:solidFill>
            <a:schemeClr val="lt1">
              <a:alpha val="98039"/>
            </a:schemeClr>
          </a:solidFill>
          <a:ln cap="flat" cmpd="sng" w="76200">
            <a:solidFill>
              <a:srgbClr val="00589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681748"/>
              </a:solidFill>
              <a:latin typeface="Calibri"/>
              <a:ea typeface="Calibri"/>
              <a:cs typeface="Calibri"/>
              <a:sym typeface="Calibri"/>
            </a:endParaRPr>
          </a:p>
        </p:txBody>
      </p:sp>
      <p:sp>
        <p:nvSpPr>
          <p:cNvPr id="209" name="Google Shape;209;ga66049eb72_1_136"/>
          <p:cNvSpPr/>
          <p:nvPr/>
        </p:nvSpPr>
        <p:spPr>
          <a:xfrm>
            <a:off x="1008063" y="1192213"/>
            <a:ext cx="18527712" cy="0"/>
          </a:xfrm>
          <a:custGeom>
            <a:rect b="b" l="l" r="r" t="t"/>
            <a:pathLst>
              <a:path extrusionOk="0" h="120000" w="18527395">
                <a:moveTo>
                  <a:pt x="0" y="0"/>
                </a:moveTo>
                <a:lnTo>
                  <a:pt x="18526859" y="0"/>
                </a:lnTo>
              </a:path>
            </a:pathLst>
          </a:custGeom>
          <a:noFill/>
          <a:ln cap="flat" cmpd="sng" w="15700">
            <a:solidFill>
              <a:srgbClr val="5E6DB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0" name="Google Shape;210;ga66049eb72_1_136"/>
          <p:cNvSpPr/>
          <p:nvPr/>
        </p:nvSpPr>
        <p:spPr>
          <a:xfrm>
            <a:off x="1004888" y="301625"/>
            <a:ext cx="708025" cy="70961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1" name="Google Shape;211;ga66049eb72_1_136"/>
          <p:cNvSpPr/>
          <p:nvPr/>
        </p:nvSpPr>
        <p:spPr>
          <a:xfrm>
            <a:off x="2982913" y="712788"/>
            <a:ext cx="57150" cy="57150"/>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2" name="Google Shape;212;ga66049eb72_1_136"/>
          <p:cNvSpPr/>
          <p:nvPr/>
        </p:nvSpPr>
        <p:spPr>
          <a:xfrm>
            <a:off x="2998788" y="725488"/>
            <a:ext cx="25400" cy="31750"/>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3" name="Google Shape;213;ga66049eb72_1_136"/>
          <p:cNvSpPr txBox="1"/>
          <p:nvPr/>
        </p:nvSpPr>
        <p:spPr>
          <a:xfrm>
            <a:off x="1822450" y="438150"/>
            <a:ext cx="1371600" cy="492125"/>
          </a:xfrm>
          <a:prstGeom prst="rect">
            <a:avLst/>
          </a:prstGeom>
          <a:noFill/>
          <a:ln>
            <a:noFill/>
          </a:ln>
        </p:spPr>
        <p:txBody>
          <a:bodyPr anchorCtr="0" anchor="t" bIns="0" lIns="0" spcFirstLastPara="1" rIns="0" wrap="square" tIns="17125">
            <a:noAutofit/>
          </a:bodyPr>
          <a:lstStyle/>
          <a:p>
            <a:pPr indent="0" lvl="0" marL="12700" marR="0" rtl="0" algn="l">
              <a:lnSpc>
                <a:spcPct val="111562"/>
              </a:lnSpc>
              <a:spcBef>
                <a:spcPts val="0"/>
              </a:spcBef>
              <a:spcAft>
                <a:spcPts val="0"/>
              </a:spcAft>
              <a:buClr>
                <a:srgbClr val="000000"/>
              </a:buClr>
              <a:buSzPts val="1600"/>
              <a:buFont typeface="Arial"/>
              <a:buNone/>
            </a:pPr>
            <a:r>
              <a:rPr b="1" i="0" lang="en-IN" sz="1600" u="none" cap="none" strike="noStrike">
                <a:solidFill>
                  <a:srgbClr val="231F20"/>
                </a:solidFill>
                <a:latin typeface="Helvetica Neue"/>
                <a:ea typeface="Helvetica Neue"/>
                <a:cs typeface="Helvetica Neue"/>
                <a:sym typeface="Helvetica Neue"/>
              </a:rPr>
              <a:t>RV College of</a:t>
            </a:r>
            <a:endParaRPr b="0" i="0" sz="1400" u="none" cap="none" strike="noStrike">
              <a:solidFill>
                <a:srgbClr val="000000"/>
              </a:solidFill>
              <a:latin typeface="Arial"/>
              <a:ea typeface="Arial"/>
              <a:cs typeface="Arial"/>
              <a:sym typeface="Arial"/>
            </a:endParaRPr>
          </a:p>
          <a:p>
            <a:pPr indent="0" lvl="0" marL="12700" marR="0" rtl="0" algn="l">
              <a:lnSpc>
                <a:spcPct val="111562"/>
              </a:lnSpc>
              <a:spcBef>
                <a:spcPts val="135"/>
              </a:spcBef>
              <a:spcAft>
                <a:spcPts val="0"/>
              </a:spcAft>
              <a:buClr>
                <a:srgbClr val="000000"/>
              </a:buClr>
              <a:buSzPts val="1600"/>
              <a:buFont typeface="Arial"/>
              <a:buNone/>
            </a:pPr>
            <a:r>
              <a:rPr b="1" i="0" lang="en-IN" sz="1600" u="none" cap="none" strike="noStrike">
                <a:solidFill>
                  <a:srgbClr val="231F20"/>
                </a:solidFill>
                <a:latin typeface="Helvetica Neue"/>
                <a:ea typeface="Helvetica Neue"/>
                <a:cs typeface="Helvetica Neue"/>
                <a:sym typeface="Helvetica Neue"/>
              </a:rPr>
              <a:t>Engineering </a:t>
            </a:r>
            <a:endParaRPr b="1" i="0" sz="1600" u="none" cap="none" strike="noStrike">
              <a:solidFill>
                <a:schemeClr val="dk1"/>
              </a:solidFill>
              <a:latin typeface="Helvetica Neue"/>
              <a:ea typeface="Helvetica Neue"/>
              <a:cs typeface="Helvetica Neue"/>
              <a:sym typeface="Helvetica Neue"/>
            </a:endParaRPr>
          </a:p>
        </p:txBody>
      </p:sp>
      <p:sp>
        <p:nvSpPr>
          <p:cNvPr id="214" name="Google Shape;214;ga66049eb72_1_136"/>
          <p:cNvSpPr txBox="1"/>
          <p:nvPr/>
        </p:nvSpPr>
        <p:spPr>
          <a:xfrm>
            <a:off x="4413250" y="301625"/>
            <a:ext cx="10242550" cy="766763"/>
          </a:xfrm>
          <a:prstGeom prst="rect">
            <a:avLst/>
          </a:prstGeom>
          <a:noFill/>
          <a:ln>
            <a:noFill/>
          </a:ln>
        </p:spPr>
        <p:txBody>
          <a:bodyPr anchorCtr="0" anchor="t" bIns="0" lIns="0" spcFirstLastPara="1" rIns="0" wrap="square" tIns="12050">
            <a:noAutofit/>
          </a:bodyPr>
          <a:lstStyle/>
          <a:p>
            <a:pPr indent="0" lvl="0" marL="12700" marR="0" rtl="0" algn="ctr">
              <a:lnSpc>
                <a:spcPct val="100000"/>
              </a:lnSpc>
              <a:spcBef>
                <a:spcPts val="0"/>
              </a:spcBef>
              <a:spcAft>
                <a:spcPts val="0"/>
              </a:spcAft>
              <a:buClr>
                <a:srgbClr val="000000"/>
              </a:buClr>
              <a:buSzPts val="4900"/>
              <a:buFont typeface="Arial"/>
              <a:buNone/>
            </a:pPr>
            <a:r>
              <a:rPr b="0" i="0" lang="en-IN" sz="4900" u="none" cap="none" strike="noStrike">
                <a:solidFill>
                  <a:srgbClr val="005893"/>
                </a:solidFill>
                <a:latin typeface="Playfair Display"/>
                <a:ea typeface="Playfair Display"/>
                <a:cs typeface="Playfair Display"/>
                <a:sym typeface="Playfair Display"/>
              </a:rPr>
              <a:t>Methodology</a:t>
            </a:r>
            <a:endParaRPr b="0" i="0" sz="4900" u="none" cap="none" strike="noStrike">
              <a:solidFill>
                <a:srgbClr val="005893"/>
              </a:solidFill>
              <a:latin typeface="Playfair Display"/>
              <a:ea typeface="Playfair Display"/>
              <a:cs typeface="Playfair Display"/>
              <a:sym typeface="Playfair Display"/>
            </a:endParaRPr>
          </a:p>
        </p:txBody>
      </p:sp>
      <p:sp>
        <p:nvSpPr>
          <p:cNvPr id="215" name="Google Shape;215;ga66049eb72_1_136"/>
          <p:cNvSpPr txBox="1"/>
          <p:nvPr>
            <p:ph type="title"/>
          </p:nvPr>
        </p:nvSpPr>
        <p:spPr>
          <a:xfrm>
            <a:off x="15843250" y="407988"/>
            <a:ext cx="3679825" cy="461962"/>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SzPts val="1400"/>
              <a:buNone/>
            </a:pPr>
            <a:r>
              <a:rPr lang="en-IN">
                <a:latin typeface="Playfair Display"/>
                <a:ea typeface="Playfair Display"/>
                <a:cs typeface="Playfair Display"/>
                <a:sym typeface="Playfair Display"/>
              </a:rPr>
              <a:t>Go, change the world</a:t>
            </a:r>
            <a:endParaRPr/>
          </a:p>
        </p:txBody>
      </p:sp>
      <p:sp>
        <p:nvSpPr>
          <p:cNvPr id="216" name="Google Shape;216;ga66049eb72_1_136"/>
          <p:cNvSpPr txBox="1"/>
          <p:nvPr/>
        </p:nvSpPr>
        <p:spPr>
          <a:xfrm>
            <a:off x="1358900" y="1514477"/>
            <a:ext cx="17700625" cy="285937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IN" sz="2800" u="none" cap="none" strike="noStrike">
                <a:solidFill>
                  <a:schemeClr val="dk1"/>
                </a:solidFill>
                <a:latin typeface="Calibri"/>
                <a:ea typeface="Calibri"/>
                <a:cs typeface="Calibri"/>
                <a:sym typeface="Calibri"/>
              </a:rPr>
              <a:t>The music style transfer is being attempted through two approaches :</a:t>
            </a:r>
            <a:endParaRPr b="0" i="0" sz="2800" u="none" cap="none" strike="noStrike">
              <a:solidFill>
                <a:srgbClr val="000000"/>
              </a:solidFill>
              <a:latin typeface="Arial"/>
              <a:ea typeface="Arial"/>
              <a:cs typeface="Arial"/>
              <a:sym typeface="Arial"/>
            </a:endParaRPr>
          </a:p>
          <a:p>
            <a:pPr indent="-742950" lvl="0" marL="742950" marR="0" rtl="0" algn="l">
              <a:lnSpc>
                <a:spcPct val="100000"/>
              </a:lnSpc>
              <a:spcBef>
                <a:spcPts val="0"/>
              </a:spcBef>
              <a:spcAft>
                <a:spcPts val="0"/>
              </a:spcAft>
              <a:buClr>
                <a:schemeClr val="dk1"/>
              </a:buClr>
              <a:buSzPts val="3600"/>
              <a:buFont typeface="Calibri"/>
              <a:buAutoNum type="alphaLcParenBoth"/>
            </a:pPr>
            <a:r>
              <a:rPr b="1" i="0" lang="en-IN" sz="2800" u="sng" cap="none" strike="noStrike">
                <a:solidFill>
                  <a:schemeClr val="dk1"/>
                </a:solidFill>
                <a:latin typeface="Calibri"/>
                <a:ea typeface="Calibri"/>
                <a:cs typeface="Calibri"/>
                <a:sym typeface="Calibri"/>
              </a:rPr>
              <a:t>VAE-GANs </a:t>
            </a:r>
            <a:endParaRPr/>
          </a:p>
          <a:p>
            <a:pPr indent="0" lvl="0" marL="0" marR="0" rtl="0" algn="l">
              <a:lnSpc>
                <a:spcPct val="100000"/>
              </a:lnSpc>
              <a:spcBef>
                <a:spcPts val="0"/>
              </a:spcBef>
              <a:spcAft>
                <a:spcPts val="0"/>
              </a:spcAft>
              <a:buNone/>
            </a:pPr>
            <a:r>
              <a:rPr b="0" i="0" lang="en-IN" sz="2800" u="none" cap="none" strike="noStrike">
                <a:solidFill>
                  <a:schemeClr val="dk1"/>
                </a:solidFill>
                <a:latin typeface="Calibri"/>
                <a:ea typeface="Calibri"/>
                <a:cs typeface="Calibri"/>
                <a:sym typeface="Calibri"/>
              </a:rPr>
              <a:t>	Here, the model is made to learn the features of a particular style and then convert any input music file into the trained style.</a:t>
            </a:r>
            <a:endParaRPr b="0" i="0" sz="2800" u="none" cap="none" strike="noStrike">
              <a:solidFill>
                <a:schemeClr val="dk1"/>
              </a:solidFill>
              <a:latin typeface="Calibri"/>
              <a:ea typeface="Calibri"/>
              <a:cs typeface="Calibri"/>
              <a:sym typeface="Calibri"/>
            </a:endParaRPr>
          </a:p>
          <a:p>
            <a:pPr indent="-742950" lvl="0" marL="742950" marR="0" rtl="0" algn="l">
              <a:lnSpc>
                <a:spcPct val="100000"/>
              </a:lnSpc>
              <a:spcBef>
                <a:spcPts val="0"/>
              </a:spcBef>
              <a:spcAft>
                <a:spcPts val="0"/>
              </a:spcAft>
              <a:buClr>
                <a:schemeClr val="dk1"/>
              </a:buClr>
              <a:buSzPts val="3600"/>
              <a:buFont typeface="Calibri"/>
              <a:buAutoNum type="alphaLcParenBoth"/>
            </a:pPr>
            <a:r>
              <a:rPr b="1" i="0" lang="en-IN" sz="2800" u="sng" cap="none" strike="noStrike">
                <a:solidFill>
                  <a:schemeClr val="dk1"/>
                </a:solidFill>
                <a:latin typeface="Calibri"/>
                <a:ea typeface="Calibri"/>
                <a:cs typeface="Calibri"/>
                <a:sym typeface="Calibri"/>
              </a:rPr>
              <a:t>Spectrogram Analysis</a:t>
            </a:r>
            <a:endParaRPr/>
          </a:p>
          <a:p>
            <a:pPr indent="0" lvl="2" marL="0" marR="0" rtl="0" algn="l">
              <a:lnSpc>
                <a:spcPct val="100000"/>
              </a:lnSpc>
              <a:spcBef>
                <a:spcPts val="0"/>
              </a:spcBef>
              <a:spcAft>
                <a:spcPts val="0"/>
              </a:spcAft>
              <a:buNone/>
            </a:pPr>
            <a:r>
              <a:rPr b="0" i="0" lang="en-IN" sz="2800" u="none" cap="none" strike="noStrike">
                <a:solidFill>
                  <a:schemeClr val="dk1"/>
                </a:solidFill>
                <a:latin typeface="Calibri"/>
                <a:ea typeface="Calibri"/>
                <a:cs typeface="Calibri"/>
                <a:sym typeface="Calibri"/>
              </a:rPr>
              <a:t>	Here, the model accepts two inputs and dynamically extracts the features to generate an output such that it preserves the input content and transforms its style to the input style music.</a:t>
            </a:r>
            <a:endParaRPr b="0" i="0" sz="2800" u="none" cap="none" strike="noStrike">
              <a:solidFill>
                <a:schemeClr val="dk1"/>
              </a:solidFill>
              <a:latin typeface="Calibri"/>
              <a:ea typeface="Calibri"/>
              <a:cs typeface="Calibri"/>
              <a:sym typeface="Calibri"/>
            </a:endParaRPr>
          </a:p>
        </p:txBody>
      </p:sp>
      <p:pic>
        <p:nvPicPr>
          <p:cNvPr id="217" name="Google Shape;217;ga66049eb72_1_136"/>
          <p:cNvPicPr preferRelativeResize="0"/>
          <p:nvPr/>
        </p:nvPicPr>
        <p:blipFill rotWithShape="1">
          <a:blip r:embed="rId4">
            <a:alphaModFix/>
          </a:blip>
          <a:srcRect b="0" l="0" r="0" t="0"/>
          <a:stretch/>
        </p:blipFill>
        <p:spPr>
          <a:xfrm>
            <a:off x="10573825" y="4713425"/>
            <a:ext cx="7780950" cy="4600175"/>
          </a:xfrm>
          <a:prstGeom prst="rect">
            <a:avLst/>
          </a:prstGeom>
          <a:noFill/>
          <a:ln>
            <a:noFill/>
          </a:ln>
        </p:spPr>
      </p:pic>
      <p:sp>
        <p:nvSpPr>
          <p:cNvPr id="218" name="Google Shape;218;ga66049eb72_1_136"/>
          <p:cNvSpPr txBox="1"/>
          <p:nvPr/>
        </p:nvSpPr>
        <p:spPr>
          <a:xfrm>
            <a:off x="10573813" y="9377225"/>
            <a:ext cx="68373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libri"/>
                <a:ea typeface="Calibri"/>
                <a:cs typeface="Calibri"/>
                <a:sym typeface="Calibri"/>
              </a:rPr>
              <a:t>Fig 2: Audio style transfer framework</a:t>
            </a:r>
            <a:endParaRPr b="0" i="0" sz="1800" u="none" cap="none" strike="noStrike">
              <a:solidFill>
                <a:schemeClr val="dk1"/>
              </a:solidFill>
              <a:latin typeface="Calibri"/>
              <a:ea typeface="Calibri"/>
              <a:cs typeface="Calibri"/>
              <a:sym typeface="Calibri"/>
            </a:endParaRPr>
          </a:p>
        </p:txBody>
      </p:sp>
      <p:pic>
        <p:nvPicPr>
          <p:cNvPr id="219" name="Google Shape;219;ga66049eb72_1_136"/>
          <p:cNvPicPr preferRelativeResize="0"/>
          <p:nvPr/>
        </p:nvPicPr>
        <p:blipFill rotWithShape="1">
          <a:blip r:embed="rId5">
            <a:alphaModFix/>
          </a:blip>
          <a:srcRect b="0" l="0" r="0" t="0"/>
          <a:stretch/>
        </p:blipFill>
        <p:spPr>
          <a:xfrm>
            <a:off x="2181494" y="5208880"/>
            <a:ext cx="6210838" cy="3398815"/>
          </a:xfrm>
          <a:prstGeom prst="rect">
            <a:avLst/>
          </a:prstGeom>
          <a:noFill/>
          <a:ln>
            <a:noFill/>
          </a:ln>
        </p:spPr>
      </p:pic>
      <p:sp>
        <p:nvSpPr>
          <p:cNvPr id="220" name="Google Shape;220;ga66049eb72_1_136"/>
          <p:cNvSpPr txBox="1"/>
          <p:nvPr/>
        </p:nvSpPr>
        <p:spPr>
          <a:xfrm>
            <a:off x="2508250" y="9192575"/>
            <a:ext cx="68373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libri"/>
                <a:ea typeface="Calibri"/>
                <a:cs typeface="Calibri"/>
                <a:sym typeface="Calibri"/>
              </a:rPr>
              <a:t>Fig 1: VAE-GAN architecture</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2019-11-25T06:56:12Z</dcterms:created>
  <dc:creator>Srobona Das</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reated">
    <vt:filetime>2019-11-25T00:00:00Z</vt:filetime>
  </property>
  <property fmtid="{D5CDD505-2E9C-101B-9397-08002B2CF9AE}" pid="4" name="Creator">
    <vt:lpwstr>Adobe Illustrator CC 23.1 (Macintosh)</vt:lpwstr>
  </property>
  <property fmtid="{D5CDD505-2E9C-101B-9397-08002B2CF9AE}" pid="5" name="HiddenSlides">
    <vt:i4>0</vt:i4>
  </property>
  <property fmtid="{D5CDD505-2E9C-101B-9397-08002B2CF9AE}" pid="6" name="HyperlinksChanged">
    <vt:bool>false</vt:bool>
  </property>
  <property fmtid="{D5CDD505-2E9C-101B-9397-08002B2CF9AE}" pid="7" name="LastSaved">
    <vt:filetime>2019-11-25T00:00:00Z</vt:filetime>
  </property>
  <property fmtid="{D5CDD505-2E9C-101B-9397-08002B2CF9AE}" pid="8" name="LinksUpToDate">
    <vt:bool>false</vt:bool>
  </property>
  <property fmtid="{D5CDD505-2E9C-101B-9397-08002B2CF9AE}" pid="9" name="MMClips">
    <vt:i4>0</vt:i4>
  </property>
  <property fmtid="{D5CDD505-2E9C-101B-9397-08002B2CF9AE}" pid="10" name="Notes">
    <vt:i4>0</vt:i4>
  </property>
  <property fmtid="{D5CDD505-2E9C-101B-9397-08002B2CF9AE}" pid="11" name="PresentationFormat">
    <vt:lpwstr>Custom</vt:lpwstr>
  </property>
  <property fmtid="{D5CDD505-2E9C-101B-9397-08002B2CF9AE}" pid="12" name="ScaleCrop">
    <vt:bool>false</vt:bool>
  </property>
  <property fmtid="{D5CDD505-2E9C-101B-9397-08002B2CF9AE}" pid="13" name="ShareDoc">
    <vt:bool>false</vt:bool>
  </property>
  <property fmtid="{D5CDD505-2E9C-101B-9397-08002B2CF9AE}" pid="14" name="Slides">
    <vt:i4>12</vt:i4>
  </property>
</Properties>
</file>