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80" r:id="rId20"/>
    <p:sldId id="273" r:id="rId21"/>
    <p:sldId id="274"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7" autoAdjust="0"/>
    <p:restoredTop sz="74150" autoAdjust="0"/>
  </p:normalViewPr>
  <p:slideViewPr>
    <p:cSldViewPr snapToGrid="0" snapToObjects="1" showGuides="1">
      <p:cViewPr varScale="1">
        <p:scale>
          <a:sx n="93" d="100"/>
          <a:sy n="93" d="100"/>
        </p:scale>
        <p:origin x="472"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74284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a:bodyPr>
          <a:lstStyle/>
          <a:p>
            <a:r>
              <a:rPr lang="en-US" dirty="0">
                <a:solidFill>
                  <a:srgbClr val="0E659B"/>
                </a:solidFill>
              </a:rPr>
              <a:t>Job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err="1"/>
              <a:t>Jainil</a:t>
            </a:r>
            <a:r>
              <a:rPr lang="en-US" dirty="0"/>
              <a:t> </a:t>
            </a:r>
            <a:r>
              <a:rPr lang="en-US" dirty="0" err="1"/>
              <a:t>patel</a:t>
            </a:r>
            <a:endParaRPr lang="en-US" dirty="0"/>
          </a:p>
          <a:p>
            <a:pPr marL="0" indent="0">
              <a:buNone/>
            </a:pPr>
            <a:r>
              <a:rPr lang="en-US" dirty="0"/>
              <a:t>1-March-2024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pPr marL="0" indent="0">
              <a:buNone/>
            </a:pPr>
            <a:r>
              <a:rPr lang="en-US" dirty="0"/>
              <a:t>PostgreSQL and MongoDB have an increase in demand.</a:t>
            </a:r>
          </a:p>
          <a:p>
            <a:pPr marL="0" indent="0">
              <a:buNone/>
            </a:pPr>
            <a:r>
              <a:rPr lang="en-US" dirty="0"/>
              <a:t>MySQL has a decrease in demand for next year.</a:t>
            </a:r>
          </a:p>
          <a:p>
            <a:pPr marL="0" indent="0">
              <a:buNone/>
            </a:pPr>
            <a:r>
              <a:rPr lang="en-US" dirty="0"/>
              <a:t>Skills in Redis and </a:t>
            </a:r>
            <a:r>
              <a:rPr lang="en-US" dirty="0" err="1"/>
              <a:t>ElasticSearch</a:t>
            </a:r>
            <a:r>
              <a:rPr lang="en-US" dirty="0"/>
              <a:t> are more desirable than Microsoft SQL Server and SQLite for next year.</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pPr marL="0" indent="0">
              <a:buNone/>
            </a:pPr>
            <a:r>
              <a:rPr lang="en-US" dirty="0"/>
              <a:t>PostgreSQL and MongoDB are the most consistent in demand databases.</a:t>
            </a:r>
          </a:p>
          <a:p>
            <a:pPr marL="0" indent="0">
              <a:buNone/>
            </a:pPr>
            <a:r>
              <a:rPr lang="en-US" dirty="0"/>
              <a:t>Open source databases are preferred.</a:t>
            </a:r>
          </a:p>
          <a:p>
            <a:pPr marL="0" indent="0">
              <a:buNone/>
            </a:pPr>
            <a:r>
              <a:rPr lang="en-US" dirty="0"/>
              <a:t>Demand is volatile.</a:t>
            </a:r>
          </a:p>
          <a:p>
            <a:pPr marL="0" indent="0">
              <a:buNone/>
            </a:pP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https://us1.ca.analytics.ibm.com/bi/?perspective=</a:t>
            </a:r>
            <a:r>
              <a:rPr lang="en-US" sz="2200" dirty="0" err="1"/>
              <a:t>dashboard&amp;pathRef</a:t>
            </a:r>
            <a:r>
              <a:rPr lang="en-US" sz="2200" dirty="0"/>
              <a:t>=.my_folders%2Fdata%2Banalytics%2Bsubmission&amp;action=</a:t>
            </a:r>
            <a:r>
              <a:rPr lang="en-US" sz="2200" dirty="0" err="1"/>
              <a:t>view&amp;mode</a:t>
            </a:r>
            <a:r>
              <a:rPr lang="en-US" sz="2200" dirty="0"/>
              <a:t>=</a:t>
            </a:r>
            <a:r>
              <a:rPr lang="en-US" sz="2200" dirty="0" err="1"/>
              <a:t>dashboard&amp;subView</a:t>
            </a:r>
            <a:r>
              <a:rPr lang="en-US" sz="2200" dirty="0"/>
              <a:t>=model0000018dffbbfeab_00000000</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Trends</a:t>
            </a:r>
          </a:p>
        </p:txBody>
      </p:sp>
      <p:pic>
        <p:nvPicPr>
          <p:cNvPr id="3" name="Content Placeholder 2">
            <a:extLst>
              <a:ext uri="{FF2B5EF4-FFF2-40B4-BE49-F238E27FC236}">
                <a16:creationId xmlns:a16="http://schemas.microsoft.com/office/drawing/2014/main" id="{ECE72A02-F3D6-9D7C-0E63-DD595B2361C5}"/>
              </a:ext>
            </a:extLst>
          </p:cNvPr>
          <p:cNvPicPr>
            <a:picLocks noGrp="1" noChangeAspect="1"/>
          </p:cNvPicPr>
          <p:nvPr>
            <p:ph idx="1"/>
          </p:nvPr>
        </p:nvPicPr>
        <p:blipFill>
          <a:blip r:embed="rId2"/>
          <a:stretch>
            <a:fillRect/>
          </a:stretch>
        </p:blipFill>
        <p:spPr>
          <a:xfrm>
            <a:off x="2614930" y="1690688"/>
            <a:ext cx="6962139" cy="435133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Trends</a:t>
            </a:r>
          </a:p>
        </p:txBody>
      </p:sp>
      <p:pic>
        <p:nvPicPr>
          <p:cNvPr id="3" name="Content Placeholder 2">
            <a:extLst>
              <a:ext uri="{FF2B5EF4-FFF2-40B4-BE49-F238E27FC236}">
                <a16:creationId xmlns:a16="http://schemas.microsoft.com/office/drawing/2014/main" id="{AEC18884-DA21-245B-5C17-58A8609C054B}"/>
              </a:ext>
            </a:extLst>
          </p:cNvPr>
          <p:cNvPicPr>
            <a:picLocks noGrp="1" noChangeAspect="1"/>
          </p:cNvPicPr>
          <p:nvPr>
            <p:ph idx="1"/>
          </p:nvPr>
        </p:nvPicPr>
        <p:blipFill>
          <a:blip r:embed="rId2"/>
          <a:stretch>
            <a:fillRect/>
          </a:stretch>
        </p:blipFill>
        <p:spPr>
          <a:xfrm>
            <a:off x="2614930" y="1690688"/>
            <a:ext cx="6962139" cy="43513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3" name="Content Placeholder 2">
            <a:extLst>
              <a:ext uri="{FF2B5EF4-FFF2-40B4-BE49-F238E27FC236}">
                <a16:creationId xmlns:a16="http://schemas.microsoft.com/office/drawing/2014/main" id="{675E3E0C-77AB-AA65-E486-35AE9ECA18BB}"/>
              </a:ext>
            </a:extLst>
          </p:cNvPr>
          <p:cNvPicPr>
            <a:picLocks noGrp="1" noChangeAspect="1"/>
          </p:cNvPicPr>
          <p:nvPr>
            <p:ph idx="1"/>
          </p:nvPr>
        </p:nvPicPr>
        <p:blipFill>
          <a:blip r:embed="rId2"/>
          <a:stretch>
            <a:fillRect/>
          </a:stretch>
        </p:blipFill>
        <p:spPr>
          <a:xfrm>
            <a:off x="2614930" y="1690688"/>
            <a:ext cx="6962139" cy="435133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62500" lnSpcReduction="20000"/>
          </a:bodyPr>
          <a:lstStyle/>
          <a:p>
            <a:pPr algn="l">
              <a:buFont typeface="+mj-lt"/>
              <a:buAutoNum type="arabicPeriod"/>
            </a:pPr>
            <a:r>
              <a:rPr lang="en-IN" b="1" i="0" u="none" strike="noStrike" dirty="0">
                <a:solidFill>
                  <a:srgbClr val="0D0D0D"/>
                </a:solidFill>
                <a:effectLst/>
                <a:latin typeface="Söhne"/>
              </a:rPr>
              <a:t>Dynamic Technological Landscape:</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The rapid pace of technological innovation continually reshapes the IT landscape, resulting in fluctuations in demand for programming languages and databases.</a:t>
            </a:r>
          </a:p>
          <a:p>
            <a:pPr marL="742950" lvl="1" indent="-285750" algn="l">
              <a:buFont typeface="+mj-lt"/>
              <a:buAutoNum type="arabicPeriod"/>
            </a:pPr>
            <a:r>
              <a:rPr lang="en-IN" b="0" i="0" u="none" strike="noStrike" dirty="0">
                <a:solidFill>
                  <a:srgbClr val="0D0D0D"/>
                </a:solidFill>
                <a:effectLst/>
                <a:latin typeface="Söhne"/>
              </a:rPr>
              <a:t>JavaScript and Python emerge as frontrunners in the programming language arena, reflecting the adaptability required in an ever-evolving industry.</a:t>
            </a:r>
          </a:p>
          <a:p>
            <a:pPr marL="742950" lvl="1" indent="-285750" algn="l">
              <a:buFont typeface="+mj-lt"/>
              <a:buAutoNum type="arabicPeriod"/>
            </a:pPr>
            <a:r>
              <a:rPr lang="en-IN" b="0" i="0" u="none" strike="noStrike" dirty="0">
                <a:solidFill>
                  <a:srgbClr val="0D0D0D"/>
                </a:solidFill>
                <a:effectLst/>
                <a:latin typeface="Söhne"/>
              </a:rPr>
              <a:t>PostgreSQL's consistent popularity underscores the importance of robust and reliable database solutions in meeting evolving business needs.</a:t>
            </a:r>
          </a:p>
          <a:p>
            <a:pPr algn="l">
              <a:buFont typeface="+mj-lt"/>
              <a:buAutoNum type="arabicPeriod"/>
            </a:pPr>
            <a:r>
              <a:rPr lang="en-IN" b="1" i="0" u="none" strike="noStrike" dirty="0">
                <a:solidFill>
                  <a:srgbClr val="0D0D0D"/>
                </a:solidFill>
                <a:effectLst/>
                <a:latin typeface="Söhne"/>
              </a:rPr>
              <a:t>Addressing Gender Disparity:</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Gender diversity remains a pressing issue within the IT sector, with implications for workforce inclusivity and innovation.</a:t>
            </a:r>
          </a:p>
          <a:p>
            <a:pPr marL="742950" lvl="1" indent="-285750" algn="l">
              <a:buFont typeface="+mj-lt"/>
              <a:buAutoNum type="arabicPeriod"/>
            </a:pPr>
            <a:r>
              <a:rPr lang="en-IN" b="0" i="0" u="none" strike="noStrike" dirty="0">
                <a:solidFill>
                  <a:srgbClr val="0D0D0D"/>
                </a:solidFill>
                <a:effectLst/>
                <a:latin typeface="Söhne"/>
              </a:rPr>
              <a:t>Efforts to diversify the industry through initiatives promoting gender equality are essential for fostering a more inclusive and equitable work environment.</a:t>
            </a:r>
          </a:p>
          <a:p>
            <a:pPr marL="742950" lvl="1" indent="-285750" algn="l">
              <a:buFont typeface="+mj-lt"/>
              <a:buAutoNum type="arabicPeriod"/>
            </a:pPr>
            <a:r>
              <a:rPr lang="en-IN" b="0" i="0" u="none" strike="noStrike" dirty="0">
                <a:solidFill>
                  <a:srgbClr val="0D0D0D"/>
                </a:solidFill>
                <a:effectLst/>
                <a:latin typeface="Söhne"/>
              </a:rPr>
              <a:t>Addressing the gender gap not only promotes social responsibility but also contributes to a broader talent pool and enhanced creativity within the IT workforce.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62500" lnSpcReduction="20000"/>
          </a:bodyPr>
          <a:lstStyle/>
          <a:p>
            <a:pPr marL="0" indent="0" algn="l">
              <a:buNone/>
            </a:pPr>
            <a:r>
              <a:rPr lang="en-IN" b="1" dirty="0">
                <a:solidFill>
                  <a:srgbClr val="0D0D0D"/>
                </a:solidFill>
                <a:latin typeface="Söhne"/>
              </a:rPr>
              <a:t>3. </a:t>
            </a:r>
            <a:r>
              <a:rPr lang="en-IN" b="1" i="0" u="none" strike="noStrike" dirty="0">
                <a:solidFill>
                  <a:srgbClr val="0D0D0D"/>
                </a:solidFill>
                <a:effectLst/>
                <a:latin typeface="Söhne"/>
              </a:rPr>
              <a:t>Adapting Skillsets to Industry Trends: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The findings highlight the need for IT professionals to continually update and diversify their skillsets to align with industry trends and market demands.</a:t>
            </a:r>
          </a:p>
          <a:p>
            <a:pPr marL="742950" lvl="1" indent="-285750" algn="l">
              <a:buFont typeface="+mj-lt"/>
              <a:buAutoNum type="arabicPeriod"/>
            </a:pPr>
            <a:r>
              <a:rPr lang="en-IN" b="0" i="0" u="none" strike="noStrike" dirty="0">
                <a:solidFill>
                  <a:srgbClr val="0D0D0D"/>
                </a:solidFill>
                <a:effectLst/>
                <a:latin typeface="Söhne"/>
              </a:rPr>
              <a:t>Skills such as Redis and </a:t>
            </a:r>
            <a:r>
              <a:rPr lang="en-IN" b="0" i="0" u="none" strike="noStrike" dirty="0" err="1">
                <a:solidFill>
                  <a:srgbClr val="0D0D0D"/>
                </a:solidFill>
                <a:effectLst/>
                <a:latin typeface="Söhne"/>
              </a:rPr>
              <a:t>ElasticSearch</a:t>
            </a:r>
            <a:r>
              <a:rPr lang="en-IN" b="0" i="0" u="none" strike="noStrike" dirty="0">
                <a:solidFill>
                  <a:srgbClr val="0D0D0D"/>
                </a:solidFill>
                <a:effectLst/>
                <a:latin typeface="Söhne"/>
              </a:rPr>
              <a:t> gain prominence, </a:t>
            </a:r>
            <a:r>
              <a:rPr lang="en-IN" b="0" i="0" u="none" strike="noStrike" dirty="0" err="1">
                <a:solidFill>
                  <a:srgbClr val="0D0D0D"/>
                </a:solidFill>
                <a:effectLst/>
                <a:latin typeface="Söhne"/>
              </a:rPr>
              <a:t>signaling</a:t>
            </a:r>
            <a:r>
              <a:rPr lang="en-IN" b="0" i="0" u="none" strike="noStrike" dirty="0">
                <a:solidFill>
                  <a:srgbClr val="0D0D0D"/>
                </a:solidFill>
                <a:effectLst/>
                <a:latin typeface="Söhne"/>
              </a:rPr>
              <a:t> shifts in technology preferences and project requirements.</a:t>
            </a:r>
          </a:p>
          <a:p>
            <a:pPr marL="742950" lvl="1" indent="-285750" algn="l">
              <a:buFont typeface="+mj-lt"/>
              <a:buAutoNum type="arabicPeriod"/>
            </a:pPr>
            <a:r>
              <a:rPr lang="en-IN" b="0" i="0" u="none" strike="noStrike" dirty="0">
                <a:solidFill>
                  <a:srgbClr val="0D0D0D"/>
                </a:solidFill>
                <a:effectLst/>
                <a:latin typeface="Söhne"/>
              </a:rPr>
              <a:t>Emphasizing the importance of staying abreast of emerging technologies, the results underscore the necessity for ongoing learning and professional development within the IT community.</a:t>
            </a:r>
          </a:p>
          <a:p>
            <a:pPr marL="0" indent="0" algn="l">
              <a:buNone/>
            </a:pPr>
            <a:r>
              <a:rPr lang="en-IN" b="1" i="0" u="none" strike="noStrike" dirty="0">
                <a:solidFill>
                  <a:srgbClr val="0D0D0D"/>
                </a:solidFill>
                <a:effectLst/>
                <a:latin typeface="Söhne"/>
              </a:rPr>
              <a:t>4. Strategic Implications for Organizations: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Organizations must navigate the dynamic IT landscape by strategically investing in technologies that align with their business objectives and market trends.</a:t>
            </a:r>
          </a:p>
          <a:p>
            <a:pPr marL="742950" lvl="1" indent="-285750" algn="l">
              <a:buFont typeface="+mj-lt"/>
              <a:buAutoNum type="arabicPeriod"/>
            </a:pPr>
            <a:r>
              <a:rPr lang="en-IN" b="0" i="0" u="none" strike="noStrike" dirty="0">
                <a:solidFill>
                  <a:srgbClr val="0D0D0D"/>
                </a:solidFill>
                <a:effectLst/>
                <a:latin typeface="Söhne"/>
              </a:rPr>
              <a:t>Prioritizing diversity and inclusion initiatives can foster a more innovative and resilient workforce, better equipped to tackle the challenges of a rapidly evolving industry.</a:t>
            </a:r>
          </a:p>
          <a:p>
            <a:pPr marL="742950" lvl="1" indent="-285750" algn="l">
              <a:buFont typeface="+mj-lt"/>
              <a:buAutoNum type="arabicPeriod"/>
            </a:pPr>
            <a:r>
              <a:rPr lang="en-IN" b="0" i="0" u="none" strike="noStrike" dirty="0">
                <a:solidFill>
                  <a:srgbClr val="0D0D0D"/>
                </a:solidFill>
                <a:effectLst/>
                <a:latin typeface="Söhne"/>
              </a:rPr>
              <a:t>By embracing open-source solutions like PostgreSQL and MongoDB, companies can harness cost-effective and flexible tools to drive growth and innovation.</a:t>
            </a:r>
          </a:p>
        </p:txBody>
      </p:sp>
    </p:spTree>
    <p:extLst>
      <p:ext uri="{BB962C8B-B14F-4D97-AF65-F5344CB8AC3E}">
        <p14:creationId xmlns:p14="http://schemas.microsoft.com/office/powerpoint/2010/main" val="373297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algn="l">
              <a:buFont typeface="+mj-lt"/>
              <a:buAutoNum type="arabicPeriod"/>
            </a:pPr>
            <a:r>
              <a:rPr lang="en-IN" b="0" i="0" u="none" strike="noStrike" dirty="0">
                <a:solidFill>
                  <a:srgbClr val="0D0D0D"/>
                </a:solidFill>
                <a:effectLst/>
                <a:latin typeface="Söhne"/>
              </a:rPr>
              <a:t>The IT landscape experiences fluctuations in trends and demands driven by emerging technologies.</a:t>
            </a:r>
          </a:p>
          <a:p>
            <a:pPr algn="l">
              <a:buFont typeface="+mj-lt"/>
              <a:buAutoNum type="arabicPeriod"/>
            </a:pPr>
            <a:r>
              <a:rPr lang="en-IN" b="0" i="0" u="none" strike="noStrike" dirty="0">
                <a:solidFill>
                  <a:srgbClr val="0D0D0D"/>
                </a:solidFill>
                <a:effectLst/>
                <a:latin typeface="Söhne"/>
              </a:rPr>
              <a:t>JavaScript and Python stand out as the predominant programming languages in the industry.</a:t>
            </a:r>
          </a:p>
          <a:p>
            <a:pPr algn="l">
              <a:buFont typeface="+mj-lt"/>
              <a:buAutoNum type="arabicPeriod"/>
            </a:pPr>
            <a:r>
              <a:rPr lang="en-IN" b="0" i="0" u="none" strike="noStrike" dirty="0">
                <a:solidFill>
                  <a:srgbClr val="0D0D0D"/>
                </a:solidFill>
                <a:effectLst/>
                <a:latin typeface="Söhne"/>
              </a:rPr>
              <a:t>PostgreSQL emerges as the </a:t>
            </a:r>
            <a:r>
              <a:rPr lang="en-IN" b="0" i="0" u="none" strike="noStrike" dirty="0" err="1">
                <a:solidFill>
                  <a:srgbClr val="0D0D0D"/>
                </a:solidFill>
                <a:effectLst/>
                <a:latin typeface="Söhne"/>
              </a:rPr>
              <a:t>favored</a:t>
            </a:r>
            <a:r>
              <a:rPr lang="en-IN" b="0" i="0" u="none" strike="noStrike" dirty="0">
                <a:solidFill>
                  <a:srgbClr val="0D0D0D"/>
                </a:solidFill>
                <a:effectLst/>
                <a:latin typeface="Söhne"/>
              </a:rPr>
              <a:t> database among IT professionals.</a:t>
            </a:r>
          </a:p>
          <a:p>
            <a:pPr algn="l">
              <a:buFont typeface="+mj-lt"/>
              <a:buAutoNum type="arabicPeriod"/>
            </a:pPr>
            <a:r>
              <a:rPr lang="en-IN" b="0" i="0" u="none" strike="noStrike" dirty="0">
                <a:solidFill>
                  <a:srgbClr val="0D0D0D"/>
                </a:solidFill>
                <a:effectLst/>
                <a:latin typeface="Söhne"/>
              </a:rPr>
              <a:t>Gender disparity persists within the IT sector.</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algn="l">
              <a:buFont typeface="+mj-lt"/>
              <a:buAutoNum type="arabicPeriod"/>
            </a:pPr>
            <a:r>
              <a:rPr lang="en-IN" b="0" i="0" u="none" strike="noStrike" dirty="0">
                <a:solidFill>
                  <a:srgbClr val="0D0D0D"/>
                </a:solidFill>
                <a:effectLst/>
                <a:latin typeface="Söhne"/>
              </a:rPr>
              <a:t>IT professionals and organizations must remain agile and responsive to evolving demands in the industry.</a:t>
            </a:r>
          </a:p>
          <a:p>
            <a:pPr algn="l">
              <a:buFont typeface="+mj-lt"/>
              <a:buAutoNum type="arabicPeriod"/>
            </a:pPr>
            <a:r>
              <a:rPr lang="en-IN" b="0" i="0" u="none" strike="noStrike" dirty="0">
                <a:solidFill>
                  <a:srgbClr val="0D0D0D"/>
                </a:solidFill>
                <a:effectLst/>
                <a:latin typeface="Söhne"/>
              </a:rPr>
              <a:t>Possessing sought-after skills opens doors to increased job prospects for individuals.</a:t>
            </a:r>
          </a:p>
          <a:p>
            <a:pPr algn="l">
              <a:buFont typeface="+mj-lt"/>
              <a:buAutoNum type="arabicPeriod"/>
            </a:pPr>
            <a:r>
              <a:rPr lang="en-IN" b="0" i="0" u="none" strike="noStrike" dirty="0">
                <a:solidFill>
                  <a:srgbClr val="0D0D0D"/>
                </a:solidFill>
                <a:effectLst/>
                <a:latin typeface="Söhne"/>
              </a:rPr>
              <a:t>Gender disparity within the sector is poised to impact hiring patterns in the job market.</a:t>
            </a:r>
          </a:p>
          <a:p>
            <a:pPr marL="0"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IN" b="0" i="0" u="none" strike="noStrike" dirty="0">
                <a:solidFill>
                  <a:srgbClr val="0D0D0D"/>
                </a:solidFill>
                <a:effectLst/>
                <a:latin typeface="Söhne"/>
              </a:rPr>
              <a:t>In conclusion, the dynamic nature of new technologies shapes diverse trends and demands within the IT sector. JavaScript and Python emerge as the dominant programming languages, while PostgreSQL leads as the preferred database choice. Moreover, there is a pressing need for the IT industry to embrace diversity and broaden its scope.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a:extLst>
              <a:ext uri="{FF2B5EF4-FFF2-40B4-BE49-F238E27FC236}">
                <a16:creationId xmlns:a16="http://schemas.microsoft.com/office/drawing/2014/main" id="{73ADBD90-DC7E-9DBC-E822-4A55919D3778}"/>
              </a:ext>
            </a:extLst>
          </p:cNvPr>
          <p:cNvPicPr>
            <a:picLocks noGrp="1" noChangeAspect="1"/>
          </p:cNvPicPr>
          <p:nvPr>
            <p:ph sz="half" idx="2"/>
          </p:nvPr>
        </p:nvPicPr>
        <p:blipFill>
          <a:blip r:embed="rId2"/>
          <a:stretch>
            <a:fillRect/>
          </a:stretch>
        </p:blipFill>
        <p:spPr>
          <a:xfrm>
            <a:off x="2405856" y="2524125"/>
            <a:ext cx="7505700" cy="219710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endParaRPr lang="en-US" sz="2200" dirty="0"/>
          </a:p>
        </p:txBody>
      </p:sp>
      <p:pic>
        <p:nvPicPr>
          <p:cNvPr id="4" name="Picture 3">
            <a:extLst>
              <a:ext uri="{FF2B5EF4-FFF2-40B4-BE49-F238E27FC236}">
                <a16:creationId xmlns:a16="http://schemas.microsoft.com/office/drawing/2014/main" id="{8470D221-F20D-7301-1575-3D85FE2B91CC}"/>
              </a:ext>
            </a:extLst>
          </p:cNvPr>
          <p:cNvPicPr>
            <a:picLocks noChangeAspect="1"/>
          </p:cNvPicPr>
          <p:nvPr/>
        </p:nvPicPr>
        <p:blipFill>
          <a:blip r:embed="rId2"/>
          <a:stretch>
            <a:fillRect/>
          </a:stretch>
        </p:blipFill>
        <p:spPr>
          <a:xfrm>
            <a:off x="878305" y="2191385"/>
            <a:ext cx="5295900" cy="321310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55000" lnSpcReduction="20000"/>
          </a:bodyPr>
          <a:lstStyle/>
          <a:p>
            <a:r>
              <a:rPr lang="en-US" sz="2200" dirty="0"/>
              <a:t>Desirable Programming Languages for Next Year:</a:t>
            </a:r>
          </a:p>
          <a:p>
            <a:r>
              <a:rPr lang="en-US" sz="2200" dirty="0"/>
              <a:t>1. JavaScript</a:t>
            </a:r>
          </a:p>
          <a:p>
            <a:r>
              <a:rPr lang="en-US" sz="2200" dirty="0"/>
              <a:t>2. Python</a:t>
            </a:r>
          </a:p>
          <a:p>
            <a:r>
              <a:rPr lang="en-US" sz="2200" dirty="0"/>
              <a:t>3. HTML/CSS</a:t>
            </a:r>
          </a:p>
          <a:p>
            <a:r>
              <a:rPr lang="en-US" sz="2200" dirty="0"/>
              <a:t>4. SQL</a:t>
            </a:r>
          </a:p>
          <a:p>
            <a:r>
              <a:rPr lang="en-US" sz="2200" dirty="0"/>
              <a:t>5. TypeScript</a:t>
            </a:r>
          </a:p>
          <a:p>
            <a:endParaRPr lang="en-US" sz="2200" dirty="0"/>
          </a:p>
          <a:p>
            <a:r>
              <a:rPr lang="en-US" sz="2200" dirty="0"/>
              <a:t>Most Desirable Databases for Next Year:</a:t>
            </a:r>
          </a:p>
          <a:p>
            <a:r>
              <a:rPr lang="en-US" sz="2200" dirty="0"/>
              <a:t>1. PostgreSQL</a:t>
            </a:r>
          </a:p>
          <a:p>
            <a:r>
              <a:rPr lang="en-US" sz="2200" dirty="0"/>
              <a:t>2. MongoDB</a:t>
            </a:r>
          </a:p>
          <a:p>
            <a:r>
              <a:rPr lang="en-US" sz="2200" dirty="0"/>
              <a:t>3. Redis</a:t>
            </a:r>
          </a:p>
          <a:p>
            <a:r>
              <a:rPr lang="en-US" sz="2200" dirty="0"/>
              <a:t>4. MySQL</a:t>
            </a:r>
          </a:p>
          <a:p>
            <a:r>
              <a:rPr lang="en-US" sz="2200" dirty="0"/>
              <a:t>5. </a:t>
            </a:r>
            <a:r>
              <a:rPr lang="en-US" sz="2200" dirty="0" err="1"/>
              <a:t>ElasticSearch</a:t>
            </a:r>
            <a:endParaRPr lang="en-US" sz="2200" dirty="0"/>
          </a:p>
          <a:p>
            <a:endParaRPr lang="en-US" sz="2200" dirty="0"/>
          </a:p>
          <a:p>
            <a:r>
              <a:rPr lang="en-US" sz="2200" dirty="0"/>
              <a:t>Gender Gap in the IT Industry:</a:t>
            </a:r>
          </a:p>
          <a:p>
            <a:r>
              <a:rPr lang="en-US" sz="2200" dirty="0"/>
              <a:t>- Male: 93.7%</a:t>
            </a:r>
          </a:p>
          <a:p>
            <a:r>
              <a:rPr lang="en-US" sz="2200" dirty="0"/>
              <a:t>- Female: 6.3%</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600" b="0" i="0" u="none" strike="noStrike" dirty="0">
                <a:solidFill>
                  <a:srgbClr val="0D0D0D"/>
                </a:solidFill>
                <a:effectLst/>
                <a:latin typeface="Söhne"/>
              </a:rPr>
              <a:t>In 2019, Stack Overflow, a renowned platform among developers, conducted a comprehensive survey to delve into prevailing technology trends. </a:t>
            </a:r>
          </a:p>
          <a:p>
            <a:r>
              <a:rPr lang="en-IN" sz="1600" b="0" i="0" u="none" strike="noStrike" dirty="0">
                <a:solidFill>
                  <a:srgbClr val="0D0D0D"/>
                </a:solidFill>
                <a:effectLst/>
                <a:latin typeface="Söhne"/>
              </a:rPr>
              <a:t>This survey encompassed insights into various facets of the tech industry, including programming languages, databases, and demographics. The survey was targeted towards IT professionals and anyone intrigued by the dynamic landscape of the IT field.</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92500" lnSpcReduction="10000"/>
          </a:bodyPr>
          <a:lstStyle/>
          <a:p>
            <a:pPr algn="l"/>
            <a:r>
              <a:rPr lang="en-IN" sz="1600" b="1" i="0" u="none" strike="noStrike" dirty="0">
                <a:solidFill>
                  <a:srgbClr val="0D0D0D"/>
                </a:solidFill>
                <a:effectLst/>
                <a:latin typeface="Söhne"/>
              </a:rPr>
              <a:t>Data Sources:</a:t>
            </a:r>
            <a:endParaRPr lang="en-IN" sz="1600" b="0" i="0" u="none" strike="noStrike" dirty="0">
              <a:solidFill>
                <a:srgbClr val="0D0D0D"/>
              </a:solidFill>
              <a:effectLst/>
              <a:latin typeface="Söhne"/>
            </a:endParaRPr>
          </a:p>
          <a:p>
            <a:pPr algn="l">
              <a:buFont typeface="Arial" panose="020B0604020202020204" pitchFamily="34" charset="0"/>
              <a:buChar char="•"/>
            </a:pPr>
            <a:r>
              <a:rPr lang="en-IN" sz="1600" b="1" i="0" u="none" strike="noStrike" dirty="0">
                <a:solidFill>
                  <a:srgbClr val="0D0D0D"/>
                </a:solidFill>
                <a:effectLst/>
                <a:latin typeface="Söhne"/>
              </a:rPr>
              <a:t>Stack Overflow Developers Survey 2019:</a:t>
            </a:r>
            <a:r>
              <a:rPr lang="en-IN" sz="1600" b="0" i="0" u="none" strike="noStrike" dirty="0">
                <a:solidFill>
                  <a:srgbClr val="0D0D0D"/>
                </a:solidFill>
                <a:effectLst/>
                <a:latin typeface="Söhne"/>
              </a:rPr>
              <a:t> A comprehensive survey conducted by Stack Overflow, which provided insights into various aspects of the developer community, including programming languages, databases, and demographics.</a:t>
            </a:r>
          </a:p>
          <a:p>
            <a:pPr algn="l">
              <a:buFont typeface="Arial" panose="020B0604020202020204" pitchFamily="34" charset="0"/>
              <a:buChar char="•"/>
            </a:pPr>
            <a:r>
              <a:rPr lang="en-IN" sz="1600" b="1" i="0" u="none" strike="noStrike" dirty="0">
                <a:solidFill>
                  <a:srgbClr val="0D0D0D"/>
                </a:solidFill>
                <a:effectLst/>
                <a:latin typeface="Söhne"/>
              </a:rPr>
              <a:t>GitHub Job Postings:</a:t>
            </a:r>
            <a:r>
              <a:rPr lang="en-IN" sz="1600" b="0" i="0" u="none" strike="noStrike" dirty="0">
                <a:solidFill>
                  <a:srgbClr val="0D0D0D"/>
                </a:solidFill>
                <a:effectLst/>
                <a:latin typeface="Söhne"/>
              </a:rPr>
              <a:t> Analysis of job postings on GitHub to discern trends in the demand for specific programming languages and skills within the industry.</a:t>
            </a:r>
          </a:p>
          <a:p>
            <a:pPr algn="l">
              <a:buFont typeface="Arial" panose="020B0604020202020204" pitchFamily="34" charset="0"/>
              <a:buChar char="•"/>
            </a:pPr>
            <a:r>
              <a:rPr lang="en-IN" sz="1600" b="1" i="0" u="none" strike="noStrike" dirty="0">
                <a:solidFill>
                  <a:srgbClr val="0D0D0D"/>
                </a:solidFill>
                <a:effectLst/>
                <a:latin typeface="Söhne"/>
              </a:rPr>
              <a:t>Programming Language Annual Salary Data:</a:t>
            </a:r>
            <a:r>
              <a:rPr lang="en-IN" sz="1600" b="0" i="0" u="none" strike="noStrike" dirty="0">
                <a:solidFill>
                  <a:srgbClr val="0D0D0D"/>
                </a:solidFill>
                <a:effectLst/>
                <a:latin typeface="Söhne"/>
              </a:rPr>
              <a:t> Examination of annual salary data associated with different programming languages to understand their financial implications for professionals in the field.</a:t>
            </a:r>
          </a:p>
          <a:p>
            <a:pPr algn="l"/>
            <a:r>
              <a:rPr lang="en-IN" sz="1600" b="1" i="0" u="none" strike="noStrike" dirty="0">
                <a:solidFill>
                  <a:srgbClr val="0D0D0D"/>
                </a:solidFill>
                <a:effectLst/>
                <a:latin typeface="Söhne"/>
              </a:rPr>
              <a:t>Data Exploration and Cleaning:</a:t>
            </a:r>
            <a:endParaRPr lang="en-IN" sz="1600" b="0" i="0" u="none" strike="noStrike" dirty="0">
              <a:solidFill>
                <a:srgbClr val="0D0D0D"/>
              </a:solidFill>
              <a:effectLst/>
              <a:latin typeface="Söhne"/>
            </a:endParaRPr>
          </a:p>
          <a:p>
            <a:pPr algn="l">
              <a:buFont typeface="Arial" panose="020B0604020202020204" pitchFamily="34" charset="0"/>
              <a:buChar char="•"/>
            </a:pPr>
            <a:r>
              <a:rPr lang="en-IN" sz="1600" b="1" i="0" u="none" strike="noStrike" dirty="0">
                <a:solidFill>
                  <a:srgbClr val="0D0D0D"/>
                </a:solidFill>
                <a:effectLst/>
                <a:latin typeface="Söhne"/>
              </a:rPr>
              <a:t>Python:</a:t>
            </a:r>
            <a:r>
              <a:rPr lang="en-IN" sz="1600" b="0" i="0" u="none" strike="noStrike" dirty="0">
                <a:solidFill>
                  <a:srgbClr val="0D0D0D"/>
                </a:solidFill>
                <a:effectLst/>
                <a:latin typeface="Söhne"/>
              </a:rPr>
              <a:t> Utilized Python programming language for data exploration and cleaning tasks. Python's extensive libraries, such as Pandas and NumPy, facilitated efficient data manipulation and </a:t>
            </a:r>
            <a:r>
              <a:rPr lang="en-IN" sz="1600" b="0" i="0" u="none" strike="noStrike" dirty="0" err="1">
                <a:solidFill>
                  <a:srgbClr val="0D0D0D"/>
                </a:solidFill>
                <a:effectLst/>
                <a:latin typeface="Söhne"/>
              </a:rPr>
              <a:t>preprocessing</a:t>
            </a:r>
            <a:r>
              <a:rPr lang="en-IN" sz="1600" b="0" i="0" u="none" strike="noStrike" dirty="0">
                <a:solidFill>
                  <a:srgbClr val="0D0D0D"/>
                </a:solidFill>
                <a:effectLst/>
                <a:latin typeface="Söhne"/>
              </a:rPr>
              <a:t>.</a:t>
            </a:r>
          </a:p>
          <a:p>
            <a:pPr algn="l"/>
            <a:r>
              <a:rPr lang="en-IN" sz="1600" b="1" i="0" u="none" strike="noStrike" dirty="0">
                <a:solidFill>
                  <a:srgbClr val="0D0D0D"/>
                </a:solidFill>
                <a:effectLst/>
                <a:latin typeface="Söhne"/>
              </a:rPr>
              <a:t>Data Visualization:</a:t>
            </a:r>
            <a:endParaRPr lang="en-IN" sz="1600" b="0" i="0" u="none" strike="noStrike" dirty="0">
              <a:solidFill>
                <a:srgbClr val="0D0D0D"/>
              </a:solidFill>
              <a:effectLst/>
              <a:latin typeface="Söhne"/>
            </a:endParaRPr>
          </a:p>
          <a:p>
            <a:pPr algn="l">
              <a:buFont typeface="Arial" panose="020B0604020202020204" pitchFamily="34" charset="0"/>
              <a:buChar char="•"/>
            </a:pPr>
            <a:r>
              <a:rPr lang="en-IN" sz="1600" b="1" i="0" u="none" strike="noStrike" dirty="0">
                <a:solidFill>
                  <a:srgbClr val="0D0D0D"/>
                </a:solidFill>
                <a:effectLst/>
                <a:latin typeface="Söhne"/>
              </a:rPr>
              <a:t>IBM Cognos Analytics:</a:t>
            </a:r>
            <a:r>
              <a:rPr lang="en-IN" sz="1600" b="0" i="0" u="none" strike="noStrike" dirty="0">
                <a:solidFill>
                  <a:srgbClr val="0D0D0D"/>
                </a:solidFill>
                <a:effectLst/>
                <a:latin typeface="Söhne"/>
              </a:rPr>
              <a:t> Leveraged IBM Cognos Analytics for data visualization purposes. This powerful tool allowed for the creation of insightful visualizations, aiding in the interpretation and presentation of key findings extracted from the data.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4"/>
            <a:ext cx="10310686" cy="5032375"/>
          </a:xfrm>
        </p:spPr>
        <p:txBody>
          <a:bodyPr>
            <a:normAutofit fontScale="62500" lnSpcReduction="20000"/>
          </a:bodyPr>
          <a:lstStyle/>
          <a:p>
            <a:pPr algn="l">
              <a:buFont typeface="+mj-lt"/>
              <a:buAutoNum type="arabicPeriod"/>
            </a:pPr>
            <a:r>
              <a:rPr lang="en-IN" b="1" i="0" u="none" strike="noStrike" dirty="0">
                <a:solidFill>
                  <a:srgbClr val="0D0D0D"/>
                </a:solidFill>
                <a:effectLst/>
                <a:latin typeface="Söhne"/>
              </a:rPr>
              <a:t>Programming Language Trends: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JavaScript and Python emerge as the most popular programming languages, reflecting the dynamic nature of technological advancements driving demand fluctuations.</a:t>
            </a:r>
          </a:p>
          <a:p>
            <a:pPr marL="742950" lvl="1" indent="-285750" algn="l">
              <a:buFont typeface="+mj-lt"/>
              <a:buAutoNum type="arabicPeriod"/>
            </a:pPr>
            <a:r>
              <a:rPr lang="en-IN" b="0" i="0" u="none" strike="noStrike" dirty="0">
                <a:solidFill>
                  <a:srgbClr val="0D0D0D"/>
                </a:solidFill>
                <a:effectLst/>
                <a:latin typeface="Söhne"/>
              </a:rPr>
              <a:t>Python exhibits significant growth in popularity, suggesting its potential to surpass JavaScript in the future.</a:t>
            </a:r>
          </a:p>
          <a:p>
            <a:pPr algn="l">
              <a:buFont typeface="+mj-lt"/>
              <a:buAutoNum type="arabicPeriod"/>
            </a:pPr>
            <a:r>
              <a:rPr lang="en-IN" b="1" i="0" u="none" strike="noStrike" dirty="0">
                <a:solidFill>
                  <a:srgbClr val="0D0D0D"/>
                </a:solidFill>
                <a:effectLst/>
                <a:latin typeface="Söhne"/>
              </a:rPr>
              <a:t>Database Trends: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PostgreSQL stands out as the most popular database, indicating its consistent demand and reliability.</a:t>
            </a:r>
          </a:p>
          <a:p>
            <a:pPr marL="742950" lvl="1" indent="-285750" algn="l">
              <a:buFont typeface="+mj-lt"/>
              <a:buAutoNum type="arabicPeriod"/>
            </a:pPr>
            <a:r>
              <a:rPr lang="en-IN" b="0" i="0" u="none" strike="noStrike" dirty="0">
                <a:solidFill>
                  <a:srgbClr val="0D0D0D"/>
                </a:solidFill>
                <a:effectLst/>
                <a:latin typeface="Söhne"/>
              </a:rPr>
              <a:t>MongoDB also experiences an increase in demand, highlighting the preference for open-source databases.</a:t>
            </a:r>
          </a:p>
          <a:p>
            <a:pPr algn="l">
              <a:buFont typeface="+mj-lt"/>
              <a:buAutoNum type="arabicPeriod"/>
            </a:pPr>
            <a:r>
              <a:rPr lang="en-IN" b="1" i="0" u="none" strike="noStrike" dirty="0">
                <a:solidFill>
                  <a:srgbClr val="0D0D0D"/>
                </a:solidFill>
                <a:effectLst/>
                <a:latin typeface="Söhne"/>
              </a:rPr>
              <a:t>Gender Gap Implications: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Gender disparity within the IT field remains a concern, potentially influencing job hiring trends and workforce dynamics.</a:t>
            </a:r>
          </a:p>
          <a:p>
            <a:pPr algn="l">
              <a:buFont typeface="+mj-lt"/>
              <a:buAutoNum type="arabicPeriod"/>
            </a:pPr>
            <a:r>
              <a:rPr lang="en-IN" b="1" i="0" u="none" strike="noStrike" dirty="0">
                <a:solidFill>
                  <a:srgbClr val="0D0D0D"/>
                </a:solidFill>
                <a:effectLst/>
                <a:latin typeface="Söhne"/>
              </a:rPr>
              <a:t>Skill Demand Insights: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Redis and </a:t>
            </a:r>
            <a:r>
              <a:rPr lang="en-IN" b="0" i="0" u="none" strike="noStrike" dirty="0" err="1">
                <a:solidFill>
                  <a:srgbClr val="0D0D0D"/>
                </a:solidFill>
                <a:effectLst/>
                <a:latin typeface="Söhne"/>
              </a:rPr>
              <a:t>ElasticSearch</a:t>
            </a:r>
            <a:r>
              <a:rPr lang="en-IN" b="0" i="0" u="none" strike="noStrike" dirty="0">
                <a:solidFill>
                  <a:srgbClr val="0D0D0D"/>
                </a:solidFill>
                <a:effectLst/>
                <a:latin typeface="Söhne"/>
              </a:rPr>
              <a:t> skills are increasingly desirable, while MySQL experiences a decrease in demand.</a:t>
            </a:r>
          </a:p>
          <a:p>
            <a:pPr marL="742950" lvl="1" indent="-285750" algn="l">
              <a:buFont typeface="+mj-lt"/>
              <a:buAutoNum type="arabicPeriod"/>
            </a:pPr>
            <a:r>
              <a:rPr lang="en-IN" b="0" i="0" u="none" strike="noStrike" dirty="0">
                <a:solidFill>
                  <a:srgbClr val="0D0D0D"/>
                </a:solidFill>
                <a:effectLst/>
                <a:latin typeface="Söhne"/>
              </a:rPr>
              <a:t>TypeScript gains traction as a preferred skill over Bash/Shell/PowerShell, reflecting evolving industry requirements.</a:t>
            </a:r>
          </a:p>
          <a:p>
            <a:pPr algn="l">
              <a:buFont typeface="+mj-lt"/>
              <a:buAutoNum type="arabicPeriod"/>
            </a:pPr>
            <a:r>
              <a:rPr lang="en-IN" b="1" i="0" u="none" strike="noStrike" dirty="0">
                <a:solidFill>
                  <a:srgbClr val="0D0D0D"/>
                </a:solidFill>
                <a:effectLst/>
                <a:latin typeface="Söhne"/>
              </a:rPr>
              <a:t>Overall Implications:</a:t>
            </a:r>
            <a:endParaRPr lang="en-IN" b="0" i="0" u="none" strike="noStrike" dirty="0">
              <a:solidFill>
                <a:srgbClr val="0D0D0D"/>
              </a:solidFill>
              <a:effectLst/>
              <a:latin typeface="Söhne"/>
            </a:endParaRPr>
          </a:p>
          <a:p>
            <a:pPr marL="742950" lvl="1" indent="-285750" algn="l">
              <a:buFont typeface="+mj-lt"/>
              <a:buAutoNum type="arabicPeriod"/>
            </a:pPr>
            <a:r>
              <a:rPr lang="en-IN" b="0" i="0" u="none" strike="noStrike" dirty="0">
                <a:solidFill>
                  <a:srgbClr val="0D0D0D"/>
                </a:solidFill>
                <a:effectLst/>
                <a:latin typeface="Söhne"/>
              </a:rPr>
              <a:t>Open-source technologies, such as PostgreSQL and MongoDB, maintain consistent demand, suggesting a preference for cost-effective and flexible solutions.</a:t>
            </a:r>
          </a:p>
          <a:p>
            <a:pPr marL="742950" lvl="1" indent="-285750" algn="l">
              <a:buFont typeface="+mj-lt"/>
              <a:buAutoNum type="arabicPeriod"/>
            </a:pPr>
            <a:r>
              <a:rPr lang="en-IN" b="0" i="0" u="none" strike="noStrike" dirty="0">
                <a:solidFill>
                  <a:srgbClr val="0D0D0D"/>
                </a:solidFill>
                <a:effectLst/>
                <a:latin typeface="Söhne"/>
              </a:rPr>
              <a:t>Web development skills, including JavaScript, Python, HTML/CSS, and SQL, remain consistently sought after, underlining the enduring relevance of web-based applications.</a:t>
            </a:r>
          </a:p>
          <a:p>
            <a:pPr marL="742950" lvl="1" indent="-285750" algn="l">
              <a:buFont typeface="+mj-lt"/>
              <a:buAutoNum type="arabicPeriod"/>
            </a:pPr>
            <a:r>
              <a:rPr lang="en-IN" b="0" i="0" u="none" strike="noStrike" dirty="0">
                <a:solidFill>
                  <a:srgbClr val="0D0D0D"/>
                </a:solidFill>
                <a:effectLst/>
                <a:latin typeface="Söhne"/>
              </a:rPr>
              <a:t>The volatile nature of technology trends underscores the need for IT professionals and companies to continually learn and adapt to evolving demands to capitalize on job opportunities and remain competitive in the market.</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A82E01D6-67E4-8F63-B062-D1CFDDCC77F8}"/>
              </a:ext>
            </a:extLst>
          </p:cNvPr>
          <p:cNvPicPr>
            <a:picLocks noChangeAspect="1"/>
          </p:cNvPicPr>
          <p:nvPr/>
        </p:nvPicPr>
        <p:blipFill>
          <a:blip r:embed="rId3"/>
          <a:stretch>
            <a:fillRect/>
          </a:stretch>
        </p:blipFill>
        <p:spPr>
          <a:xfrm>
            <a:off x="157248" y="2506661"/>
            <a:ext cx="5295900" cy="3213100"/>
          </a:xfrm>
          <a:prstGeom prst="rect">
            <a:avLst/>
          </a:prstGeom>
        </p:spPr>
      </p:pic>
      <p:pic>
        <p:nvPicPr>
          <p:cNvPr id="6" name="Picture 5">
            <a:extLst>
              <a:ext uri="{FF2B5EF4-FFF2-40B4-BE49-F238E27FC236}">
                <a16:creationId xmlns:a16="http://schemas.microsoft.com/office/drawing/2014/main" id="{81AA305C-727D-4C7E-2E0C-A8AAB74CC9D8}"/>
              </a:ext>
            </a:extLst>
          </p:cNvPr>
          <p:cNvPicPr>
            <a:picLocks noChangeAspect="1"/>
          </p:cNvPicPr>
          <p:nvPr/>
        </p:nvPicPr>
        <p:blipFill>
          <a:blip r:embed="rId4"/>
          <a:stretch>
            <a:fillRect/>
          </a:stretch>
        </p:blipFill>
        <p:spPr>
          <a:xfrm>
            <a:off x="6096000" y="2506661"/>
            <a:ext cx="5283200" cy="32385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r>
              <a:rPr lang="en-US" dirty="0"/>
              <a:t>JavaScript is the most in demand programming language.</a:t>
            </a:r>
          </a:p>
          <a:p>
            <a:pPr marL="0" indent="0">
              <a:buNone/>
            </a:pPr>
            <a:r>
              <a:rPr lang="en-US" dirty="0"/>
              <a:t>Python, HTML/CSS, and SQL are other in demand programming languages.</a:t>
            </a:r>
          </a:p>
          <a:p>
            <a:pPr marL="0" indent="0">
              <a:buNone/>
            </a:pPr>
            <a:r>
              <a:rPr lang="en-US" dirty="0"/>
              <a:t>Skills in TypeScript is more desirable than Bash/Shell/PowerShell for next year.</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r>
              <a:rPr lang="en-US" dirty="0"/>
              <a:t>Python’s increase in demand may overtake JavaScript in the future.</a:t>
            </a:r>
          </a:p>
          <a:p>
            <a:pPr marL="0" indent="0">
              <a:buNone/>
            </a:pPr>
            <a:r>
              <a:rPr lang="en-US" dirty="0"/>
              <a:t>JavaScript, Python, HTML/CSS, and SQL are consistently in demand.</a:t>
            </a:r>
          </a:p>
          <a:p>
            <a:pPr marL="0" indent="0">
              <a:buNone/>
            </a:pPr>
            <a:r>
              <a:rPr lang="en-US" dirty="0"/>
              <a:t>Web development remains in high demand.</a:t>
            </a:r>
          </a:p>
          <a:p>
            <a:pPr marL="0" indent="0">
              <a:buNone/>
            </a:pP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a:extLst>
              <a:ext uri="{FF2B5EF4-FFF2-40B4-BE49-F238E27FC236}">
                <a16:creationId xmlns:a16="http://schemas.microsoft.com/office/drawing/2014/main" id="{12541A21-3A77-1655-76D5-2360EECDE38D}"/>
              </a:ext>
            </a:extLst>
          </p:cNvPr>
          <p:cNvPicPr>
            <a:picLocks noChangeAspect="1"/>
          </p:cNvPicPr>
          <p:nvPr/>
        </p:nvPicPr>
        <p:blipFill>
          <a:blip r:embed="rId2"/>
          <a:stretch>
            <a:fillRect/>
          </a:stretch>
        </p:blipFill>
        <p:spPr>
          <a:xfrm>
            <a:off x="6008305" y="2506661"/>
            <a:ext cx="7205242" cy="3864837"/>
          </a:xfrm>
          <a:prstGeom prst="rect">
            <a:avLst/>
          </a:prstGeom>
        </p:spPr>
      </p:pic>
      <p:pic>
        <p:nvPicPr>
          <p:cNvPr id="9" name="Picture 8">
            <a:extLst>
              <a:ext uri="{FF2B5EF4-FFF2-40B4-BE49-F238E27FC236}">
                <a16:creationId xmlns:a16="http://schemas.microsoft.com/office/drawing/2014/main" id="{D73884D7-987E-BE87-9DAC-FCE12C43A5E1}"/>
              </a:ext>
            </a:extLst>
          </p:cNvPr>
          <p:cNvPicPr>
            <a:picLocks noChangeAspect="1"/>
          </p:cNvPicPr>
          <p:nvPr/>
        </p:nvPicPr>
        <p:blipFill>
          <a:blip r:embed="rId3"/>
          <a:stretch>
            <a:fillRect/>
          </a:stretch>
        </p:blipFill>
        <p:spPr>
          <a:xfrm>
            <a:off x="-324094" y="2506661"/>
            <a:ext cx="6250452" cy="342310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732</TotalTime>
  <Words>1209</Words>
  <Application>Microsoft Macintosh PowerPoint</Application>
  <PresentationFormat>Widescreen</PresentationFormat>
  <Paragraphs>128</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Söhne</vt:lpstr>
      <vt:lpstr>SLIDE_TEMPLATE_skill_network</vt:lpstr>
      <vt:lpstr>Job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Trends</vt:lpstr>
      <vt:lpstr>Future Trends</vt:lpstr>
      <vt:lpstr>Demographics</vt:lpstr>
      <vt:lpstr>DISCUSSION</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Patel, Jainil Anilkumar (UMKC-Student)</cp:lastModifiedBy>
  <cp:revision>24</cp:revision>
  <dcterms:created xsi:type="dcterms:W3CDTF">2020-10-28T18:29:43Z</dcterms:created>
  <dcterms:modified xsi:type="dcterms:W3CDTF">2024-03-03T03:28:57Z</dcterms:modified>
</cp:coreProperties>
</file>