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3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83E18-763D-4A0F-AE8C-51628BBBF9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CB185F-E140-414A-B901-47EED73E9BA3}">
      <dgm:prSet/>
      <dgm:spPr/>
      <dgm:t>
        <a:bodyPr/>
        <a:lstStyle/>
        <a:p>
          <a:r>
            <a:rPr lang="en-US" b="1"/>
            <a:t>1. Sum of Revenue by Card Category</a:t>
          </a:r>
          <a:r>
            <a:rPr lang="en-US"/>
            <a:t>:</a:t>
          </a:r>
        </a:p>
      </dgm:t>
    </dgm:pt>
    <dgm:pt modelId="{3C74E11B-2A21-47F9-851B-6202203674B6}" type="parTrans" cxnId="{D37F5AB1-20BC-4A29-9485-6A5573833FE1}">
      <dgm:prSet/>
      <dgm:spPr/>
      <dgm:t>
        <a:bodyPr/>
        <a:lstStyle/>
        <a:p>
          <a:endParaRPr lang="en-US"/>
        </a:p>
      </dgm:t>
    </dgm:pt>
    <dgm:pt modelId="{72957A36-F146-4BEE-8B49-CA3D1F2D5807}" type="sibTrans" cxnId="{D37F5AB1-20BC-4A29-9485-6A5573833FE1}">
      <dgm:prSet/>
      <dgm:spPr/>
      <dgm:t>
        <a:bodyPr/>
        <a:lstStyle/>
        <a:p>
          <a:endParaRPr lang="en-US"/>
        </a:p>
      </dgm:t>
    </dgm:pt>
    <dgm:pt modelId="{0D4F975C-78AC-4AC3-86FF-4090716706A7}">
      <dgm:prSet/>
      <dgm:spPr/>
      <dgm:t>
        <a:bodyPr/>
        <a:lstStyle/>
        <a:p>
          <a:r>
            <a:rPr lang="en-US"/>
            <a:t>The Blue card category leads in revenue generation with </a:t>
          </a:r>
          <a:r>
            <a:rPr lang="en-US" b="1"/>
            <a:t>$47.19M</a:t>
          </a:r>
          <a:r>
            <a:rPr lang="en-US"/>
            <a:t>, overshadowing the other categories. This suggests that Blue cardholders contribute the most to overall revenue, possibly due to its higher customer base or usage frequency.</a:t>
          </a:r>
        </a:p>
      </dgm:t>
    </dgm:pt>
    <dgm:pt modelId="{AF6E2D83-497E-4D6B-8F8E-50D1CE96A796}" type="parTrans" cxnId="{2F0D324A-A6EC-4304-8FE9-FDBA47C81095}">
      <dgm:prSet/>
      <dgm:spPr/>
      <dgm:t>
        <a:bodyPr/>
        <a:lstStyle/>
        <a:p>
          <a:endParaRPr lang="en-US"/>
        </a:p>
      </dgm:t>
    </dgm:pt>
    <dgm:pt modelId="{4A89566D-2989-41ED-83D9-E9FA63A1E648}" type="sibTrans" cxnId="{2F0D324A-A6EC-4304-8FE9-FDBA47C81095}">
      <dgm:prSet/>
      <dgm:spPr/>
      <dgm:t>
        <a:bodyPr/>
        <a:lstStyle/>
        <a:p>
          <a:endParaRPr lang="en-US"/>
        </a:p>
      </dgm:t>
    </dgm:pt>
    <dgm:pt modelId="{DD1ACC1A-24DC-4F2B-80CB-50259C6E6BB1}">
      <dgm:prSet/>
      <dgm:spPr/>
      <dgm:t>
        <a:bodyPr/>
        <a:lstStyle/>
        <a:p>
          <a:r>
            <a:rPr lang="en-US" b="1"/>
            <a:t>2. Revenue by Expenditure Type</a:t>
          </a:r>
          <a:r>
            <a:rPr lang="en-US"/>
            <a:t>:</a:t>
          </a:r>
        </a:p>
      </dgm:t>
    </dgm:pt>
    <dgm:pt modelId="{AFD7EA4D-7F85-4A9D-923D-320D8F58A18B}" type="parTrans" cxnId="{8D9DCCDF-E735-442A-9A3A-C17B271001EB}">
      <dgm:prSet/>
      <dgm:spPr/>
      <dgm:t>
        <a:bodyPr/>
        <a:lstStyle/>
        <a:p>
          <a:endParaRPr lang="en-US"/>
        </a:p>
      </dgm:t>
    </dgm:pt>
    <dgm:pt modelId="{97AE6D60-D21F-43CC-ABF4-E38F95BFAEF9}" type="sibTrans" cxnId="{8D9DCCDF-E735-442A-9A3A-C17B271001EB}">
      <dgm:prSet/>
      <dgm:spPr/>
      <dgm:t>
        <a:bodyPr/>
        <a:lstStyle/>
        <a:p>
          <a:endParaRPr lang="en-US"/>
        </a:p>
      </dgm:t>
    </dgm:pt>
    <dgm:pt modelId="{D107ED49-D2DC-43A0-96D0-1B8BABA7C093}">
      <dgm:prSet/>
      <dgm:spPr/>
      <dgm:t>
        <a:bodyPr/>
        <a:lstStyle/>
        <a:p>
          <a:r>
            <a:rPr lang="en-US" b="1"/>
            <a:t>Bills</a:t>
          </a:r>
          <a:r>
            <a:rPr lang="en-US"/>
            <a:t> and </a:t>
          </a:r>
          <a:r>
            <a:rPr lang="en-US" b="1"/>
            <a:t>Entertainment</a:t>
          </a:r>
          <a:r>
            <a:rPr lang="en-US"/>
            <a:t> are the top expenditure categories, each generating over </a:t>
          </a:r>
          <a:r>
            <a:rPr lang="en-US" b="1"/>
            <a:t>$14M</a:t>
          </a:r>
          <a:r>
            <a:rPr lang="en-US"/>
            <a:t> in revenue. This indicates that cardholders are primarily using their credit cards for essential and recreational spending.</a:t>
          </a:r>
        </a:p>
      </dgm:t>
    </dgm:pt>
    <dgm:pt modelId="{345ADFD3-250C-4888-A10F-882700FB0B28}" type="parTrans" cxnId="{97CB03A9-AA16-4878-9773-F75CCDCC789B}">
      <dgm:prSet/>
      <dgm:spPr/>
      <dgm:t>
        <a:bodyPr/>
        <a:lstStyle/>
        <a:p>
          <a:endParaRPr lang="en-US"/>
        </a:p>
      </dgm:t>
    </dgm:pt>
    <dgm:pt modelId="{5DE450B4-9D00-4E2B-8454-CF12EEFE983E}" type="sibTrans" cxnId="{97CB03A9-AA16-4878-9773-F75CCDCC789B}">
      <dgm:prSet/>
      <dgm:spPr/>
      <dgm:t>
        <a:bodyPr/>
        <a:lstStyle/>
        <a:p>
          <a:endParaRPr lang="en-US"/>
        </a:p>
      </dgm:t>
    </dgm:pt>
    <dgm:pt modelId="{44B98E4C-4FD0-433B-97CD-4E6F88B59558}">
      <dgm:prSet/>
      <dgm:spPr/>
      <dgm:t>
        <a:bodyPr/>
        <a:lstStyle/>
        <a:p>
          <a:r>
            <a:rPr lang="en-US" b="1"/>
            <a:t>3. Revenue by Education</a:t>
          </a:r>
          <a:r>
            <a:rPr lang="en-US"/>
            <a:t>:</a:t>
          </a:r>
        </a:p>
      </dgm:t>
    </dgm:pt>
    <dgm:pt modelId="{B3900DB6-8EF1-4EF0-B2B4-DCA251DA331C}" type="parTrans" cxnId="{7C8B7ED5-71B3-4A83-A6D5-6AD64B45727D}">
      <dgm:prSet/>
      <dgm:spPr/>
      <dgm:t>
        <a:bodyPr/>
        <a:lstStyle/>
        <a:p>
          <a:endParaRPr lang="en-US"/>
        </a:p>
      </dgm:t>
    </dgm:pt>
    <dgm:pt modelId="{B3A97988-1679-4363-A632-95E65F46788E}" type="sibTrans" cxnId="{7C8B7ED5-71B3-4A83-A6D5-6AD64B45727D}">
      <dgm:prSet/>
      <dgm:spPr/>
      <dgm:t>
        <a:bodyPr/>
        <a:lstStyle/>
        <a:p>
          <a:endParaRPr lang="en-US"/>
        </a:p>
      </dgm:t>
    </dgm:pt>
    <dgm:pt modelId="{6331363C-2C0A-4501-AB60-0122E36BB180}">
      <dgm:prSet/>
      <dgm:spPr/>
      <dgm:t>
        <a:bodyPr/>
        <a:lstStyle/>
        <a:p>
          <a:r>
            <a:rPr lang="en-US"/>
            <a:t>Graduates contribute the most to total revenue with </a:t>
          </a:r>
          <a:r>
            <a:rPr lang="en-US" b="1"/>
            <a:t>$23M</a:t>
          </a:r>
          <a:r>
            <a:rPr lang="en-US"/>
            <a:t>, while customers with a high school education or below generate significantly less. This could point to a correlation between higher education levels and credit card usage for larger transactions or more frequent purchases.</a:t>
          </a:r>
        </a:p>
      </dgm:t>
    </dgm:pt>
    <dgm:pt modelId="{38511375-7EBD-483B-A492-A9B1841BC2FB}" type="parTrans" cxnId="{DF985264-FCC6-4124-857A-EAA33AC3FB5A}">
      <dgm:prSet/>
      <dgm:spPr/>
      <dgm:t>
        <a:bodyPr/>
        <a:lstStyle/>
        <a:p>
          <a:endParaRPr lang="en-US"/>
        </a:p>
      </dgm:t>
    </dgm:pt>
    <dgm:pt modelId="{BAD06416-B8CB-4AE9-8D92-ABDD2890CC24}" type="sibTrans" cxnId="{DF985264-FCC6-4124-857A-EAA33AC3FB5A}">
      <dgm:prSet/>
      <dgm:spPr/>
      <dgm:t>
        <a:bodyPr/>
        <a:lstStyle/>
        <a:p>
          <a:endParaRPr lang="en-US"/>
        </a:p>
      </dgm:t>
    </dgm:pt>
    <dgm:pt modelId="{B23EB508-E45B-43B9-9965-9A9CE547D784}" type="pres">
      <dgm:prSet presAssocID="{ED283E18-763D-4A0F-AE8C-51628BBBF92E}" presName="root" presStyleCnt="0">
        <dgm:presLayoutVars>
          <dgm:dir/>
          <dgm:resizeHandles val="exact"/>
        </dgm:presLayoutVars>
      </dgm:prSet>
      <dgm:spPr/>
    </dgm:pt>
    <dgm:pt modelId="{C539B7D7-86A9-4D3D-AD78-4A418ADA0D06}" type="pres">
      <dgm:prSet presAssocID="{93CB185F-E140-414A-B901-47EED73E9BA3}" presName="compNode" presStyleCnt="0"/>
      <dgm:spPr/>
    </dgm:pt>
    <dgm:pt modelId="{1E614ED2-95BC-4D9F-9FDF-28330D2D6F7B}" type="pres">
      <dgm:prSet presAssocID="{93CB185F-E140-414A-B901-47EED73E9BA3}" presName="bgRect" presStyleLbl="bgShp" presStyleIdx="0" presStyleCnt="6"/>
      <dgm:spPr/>
    </dgm:pt>
    <dgm:pt modelId="{A0A1124D-AE7C-435F-B746-C83AD6303891}" type="pres">
      <dgm:prSet presAssocID="{93CB185F-E140-414A-B901-47EED73E9BA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655F38A8-2CD2-4459-8F75-0D1E7088BBBA}" type="pres">
      <dgm:prSet presAssocID="{93CB185F-E140-414A-B901-47EED73E9BA3}" presName="spaceRect" presStyleCnt="0"/>
      <dgm:spPr/>
    </dgm:pt>
    <dgm:pt modelId="{F97CBCD7-DEBB-48E2-A796-72DB1FFAC161}" type="pres">
      <dgm:prSet presAssocID="{93CB185F-E140-414A-B901-47EED73E9BA3}" presName="parTx" presStyleLbl="revTx" presStyleIdx="0" presStyleCnt="6">
        <dgm:presLayoutVars>
          <dgm:chMax val="0"/>
          <dgm:chPref val="0"/>
        </dgm:presLayoutVars>
      </dgm:prSet>
      <dgm:spPr/>
    </dgm:pt>
    <dgm:pt modelId="{CB794EE1-2093-4175-BBC4-EC5CE20B55EE}" type="pres">
      <dgm:prSet presAssocID="{72957A36-F146-4BEE-8B49-CA3D1F2D5807}" presName="sibTrans" presStyleCnt="0"/>
      <dgm:spPr/>
    </dgm:pt>
    <dgm:pt modelId="{212D1857-21E3-4D11-8807-408EC3B5B987}" type="pres">
      <dgm:prSet presAssocID="{0D4F975C-78AC-4AC3-86FF-4090716706A7}" presName="compNode" presStyleCnt="0"/>
      <dgm:spPr/>
    </dgm:pt>
    <dgm:pt modelId="{7138DBB7-6EB7-4006-8960-796DA3AA64C1}" type="pres">
      <dgm:prSet presAssocID="{0D4F975C-78AC-4AC3-86FF-4090716706A7}" presName="bgRect" presStyleLbl="bgShp" presStyleIdx="1" presStyleCnt="6"/>
      <dgm:spPr/>
    </dgm:pt>
    <dgm:pt modelId="{ECDDD887-4BF9-4DFA-A47D-A4ED26C549D4}" type="pres">
      <dgm:prSet presAssocID="{0D4F975C-78AC-4AC3-86FF-4090716706A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B50BDC1-6133-41F1-A5EA-5EF8CD97D729}" type="pres">
      <dgm:prSet presAssocID="{0D4F975C-78AC-4AC3-86FF-4090716706A7}" presName="spaceRect" presStyleCnt="0"/>
      <dgm:spPr/>
    </dgm:pt>
    <dgm:pt modelId="{4D38FDF6-1414-4951-A0EF-47CDE2DB0E4E}" type="pres">
      <dgm:prSet presAssocID="{0D4F975C-78AC-4AC3-86FF-4090716706A7}" presName="parTx" presStyleLbl="revTx" presStyleIdx="1" presStyleCnt="6">
        <dgm:presLayoutVars>
          <dgm:chMax val="0"/>
          <dgm:chPref val="0"/>
        </dgm:presLayoutVars>
      </dgm:prSet>
      <dgm:spPr/>
    </dgm:pt>
    <dgm:pt modelId="{086463CC-8FD8-45F1-800F-1F861726AFCF}" type="pres">
      <dgm:prSet presAssocID="{4A89566D-2989-41ED-83D9-E9FA63A1E648}" presName="sibTrans" presStyleCnt="0"/>
      <dgm:spPr/>
    </dgm:pt>
    <dgm:pt modelId="{C3FE4CA4-8C09-4D95-B635-62B81934BB83}" type="pres">
      <dgm:prSet presAssocID="{DD1ACC1A-24DC-4F2B-80CB-50259C6E6BB1}" presName="compNode" presStyleCnt="0"/>
      <dgm:spPr/>
    </dgm:pt>
    <dgm:pt modelId="{11845B38-99AA-410C-9C73-EC0F30B4DE88}" type="pres">
      <dgm:prSet presAssocID="{DD1ACC1A-24DC-4F2B-80CB-50259C6E6BB1}" presName="bgRect" presStyleLbl="bgShp" presStyleIdx="2" presStyleCnt="6"/>
      <dgm:spPr/>
    </dgm:pt>
    <dgm:pt modelId="{D2FBDD1B-EC63-430C-9F60-2F77D29A0D72}" type="pres">
      <dgm:prSet presAssocID="{DD1ACC1A-24DC-4F2B-80CB-50259C6E6BB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FE3C97-92C4-4604-B18A-6152FCBC97E7}" type="pres">
      <dgm:prSet presAssocID="{DD1ACC1A-24DC-4F2B-80CB-50259C6E6BB1}" presName="spaceRect" presStyleCnt="0"/>
      <dgm:spPr/>
    </dgm:pt>
    <dgm:pt modelId="{9B3631AB-A097-48A1-B9BE-E736788B422E}" type="pres">
      <dgm:prSet presAssocID="{DD1ACC1A-24DC-4F2B-80CB-50259C6E6BB1}" presName="parTx" presStyleLbl="revTx" presStyleIdx="2" presStyleCnt="6">
        <dgm:presLayoutVars>
          <dgm:chMax val="0"/>
          <dgm:chPref val="0"/>
        </dgm:presLayoutVars>
      </dgm:prSet>
      <dgm:spPr/>
    </dgm:pt>
    <dgm:pt modelId="{F573968E-6B84-4959-8130-55DD7B2BE839}" type="pres">
      <dgm:prSet presAssocID="{97AE6D60-D21F-43CC-ABF4-E38F95BFAEF9}" presName="sibTrans" presStyleCnt="0"/>
      <dgm:spPr/>
    </dgm:pt>
    <dgm:pt modelId="{1353062E-A6E7-439C-B3B6-31DCF061B7E1}" type="pres">
      <dgm:prSet presAssocID="{D107ED49-D2DC-43A0-96D0-1B8BABA7C093}" presName="compNode" presStyleCnt="0"/>
      <dgm:spPr/>
    </dgm:pt>
    <dgm:pt modelId="{3B125231-BCE2-4BE2-A487-2294BD3773E9}" type="pres">
      <dgm:prSet presAssocID="{D107ED49-D2DC-43A0-96D0-1B8BABA7C093}" presName="bgRect" presStyleLbl="bgShp" presStyleIdx="3" presStyleCnt="6"/>
      <dgm:spPr/>
    </dgm:pt>
    <dgm:pt modelId="{7C34F17D-8822-4FFA-AECD-02B4AB7BFA3F}" type="pres">
      <dgm:prSet presAssocID="{D107ED49-D2DC-43A0-96D0-1B8BABA7C09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BDB191D-BA86-4441-A272-FA541779D642}" type="pres">
      <dgm:prSet presAssocID="{D107ED49-D2DC-43A0-96D0-1B8BABA7C093}" presName="spaceRect" presStyleCnt="0"/>
      <dgm:spPr/>
    </dgm:pt>
    <dgm:pt modelId="{637D86C8-7673-4649-917D-4A29243F787F}" type="pres">
      <dgm:prSet presAssocID="{D107ED49-D2DC-43A0-96D0-1B8BABA7C093}" presName="parTx" presStyleLbl="revTx" presStyleIdx="3" presStyleCnt="6">
        <dgm:presLayoutVars>
          <dgm:chMax val="0"/>
          <dgm:chPref val="0"/>
        </dgm:presLayoutVars>
      </dgm:prSet>
      <dgm:spPr/>
    </dgm:pt>
    <dgm:pt modelId="{49D14E94-8071-4A4A-926D-EF3C01CECB8F}" type="pres">
      <dgm:prSet presAssocID="{5DE450B4-9D00-4E2B-8454-CF12EEFE983E}" presName="sibTrans" presStyleCnt="0"/>
      <dgm:spPr/>
    </dgm:pt>
    <dgm:pt modelId="{865E3DDF-79E7-4896-B915-ABAD58052B88}" type="pres">
      <dgm:prSet presAssocID="{44B98E4C-4FD0-433B-97CD-4E6F88B59558}" presName="compNode" presStyleCnt="0"/>
      <dgm:spPr/>
    </dgm:pt>
    <dgm:pt modelId="{D6D088AC-6AAD-490D-B3EE-21A2BFFFA6CA}" type="pres">
      <dgm:prSet presAssocID="{44B98E4C-4FD0-433B-97CD-4E6F88B59558}" presName="bgRect" presStyleLbl="bgShp" presStyleIdx="4" presStyleCnt="6"/>
      <dgm:spPr/>
    </dgm:pt>
    <dgm:pt modelId="{DEBB94B6-F6E7-4D78-97E0-563B19E819B2}" type="pres">
      <dgm:prSet presAssocID="{44B98E4C-4FD0-433B-97CD-4E6F88B595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9C5075A-1307-4BD2-85A0-06A1B6340CF5}" type="pres">
      <dgm:prSet presAssocID="{44B98E4C-4FD0-433B-97CD-4E6F88B59558}" presName="spaceRect" presStyleCnt="0"/>
      <dgm:spPr/>
    </dgm:pt>
    <dgm:pt modelId="{60F23D8A-63D7-4BAD-AD1C-C6142FC01707}" type="pres">
      <dgm:prSet presAssocID="{44B98E4C-4FD0-433B-97CD-4E6F88B59558}" presName="parTx" presStyleLbl="revTx" presStyleIdx="4" presStyleCnt="6">
        <dgm:presLayoutVars>
          <dgm:chMax val="0"/>
          <dgm:chPref val="0"/>
        </dgm:presLayoutVars>
      </dgm:prSet>
      <dgm:spPr/>
    </dgm:pt>
    <dgm:pt modelId="{6436B46B-DAA9-4A8B-BC9E-07559109EBBF}" type="pres">
      <dgm:prSet presAssocID="{B3A97988-1679-4363-A632-95E65F46788E}" presName="sibTrans" presStyleCnt="0"/>
      <dgm:spPr/>
    </dgm:pt>
    <dgm:pt modelId="{2A90F948-E957-4225-9B3F-FDC6D5ADE8EF}" type="pres">
      <dgm:prSet presAssocID="{6331363C-2C0A-4501-AB60-0122E36BB180}" presName="compNode" presStyleCnt="0"/>
      <dgm:spPr/>
    </dgm:pt>
    <dgm:pt modelId="{8A37A1A8-017B-4E8F-9D84-35DC301849C6}" type="pres">
      <dgm:prSet presAssocID="{6331363C-2C0A-4501-AB60-0122E36BB180}" presName="bgRect" presStyleLbl="bgShp" presStyleIdx="5" presStyleCnt="6"/>
      <dgm:spPr/>
    </dgm:pt>
    <dgm:pt modelId="{7628C7CF-CBE1-4C1F-9831-D25753C7FB5E}" type="pres">
      <dgm:prSet presAssocID="{6331363C-2C0A-4501-AB60-0122E36BB1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AF9E030-A182-4BF6-A465-8853290438D6}" type="pres">
      <dgm:prSet presAssocID="{6331363C-2C0A-4501-AB60-0122E36BB180}" presName="spaceRect" presStyleCnt="0"/>
      <dgm:spPr/>
    </dgm:pt>
    <dgm:pt modelId="{E2FAF181-DAA5-44A8-8BE2-B2376393251E}" type="pres">
      <dgm:prSet presAssocID="{6331363C-2C0A-4501-AB60-0122E36BB18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144861F-0C0D-4954-BC66-BF18BE2A3624}" type="presOf" srcId="{6331363C-2C0A-4501-AB60-0122E36BB180}" destId="{E2FAF181-DAA5-44A8-8BE2-B2376393251E}" srcOrd="0" destOrd="0" presId="urn:microsoft.com/office/officeart/2018/2/layout/IconVerticalSolidList"/>
    <dgm:cxn modelId="{743D4060-B593-4C6C-9168-E533C1A118C1}" type="presOf" srcId="{44B98E4C-4FD0-433B-97CD-4E6F88B59558}" destId="{60F23D8A-63D7-4BAD-AD1C-C6142FC01707}" srcOrd="0" destOrd="0" presId="urn:microsoft.com/office/officeart/2018/2/layout/IconVerticalSolidList"/>
    <dgm:cxn modelId="{DF985264-FCC6-4124-857A-EAA33AC3FB5A}" srcId="{ED283E18-763D-4A0F-AE8C-51628BBBF92E}" destId="{6331363C-2C0A-4501-AB60-0122E36BB180}" srcOrd="5" destOrd="0" parTransId="{38511375-7EBD-483B-A492-A9B1841BC2FB}" sibTransId="{BAD06416-B8CB-4AE9-8D92-ABDD2890CC24}"/>
    <dgm:cxn modelId="{2F0D324A-A6EC-4304-8FE9-FDBA47C81095}" srcId="{ED283E18-763D-4A0F-AE8C-51628BBBF92E}" destId="{0D4F975C-78AC-4AC3-86FF-4090716706A7}" srcOrd="1" destOrd="0" parTransId="{AF6E2D83-497E-4D6B-8F8E-50D1CE96A796}" sibTransId="{4A89566D-2989-41ED-83D9-E9FA63A1E648}"/>
    <dgm:cxn modelId="{95F1B9A8-A960-4EF6-9E14-31A47EED2789}" type="presOf" srcId="{93CB185F-E140-414A-B901-47EED73E9BA3}" destId="{F97CBCD7-DEBB-48E2-A796-72DB1FFAC161}" srcOrd="0" destOrd="0" presId="urn:microsoft.com/office/officeart/2018/2/layout/IconVerticalSolidList"/>
    <dgm:cxn modelId="{97CB03A9-AA16-4878-9773-F75CCDCC789B}" srcId="{ED283E18-763D-4A0F-AE8C-51628BBBF92E}" destId="{D107ED49-D2DC-43A0-96D0-1B8BABA7C093}" srcOrd="3" destOrd="0" parTransId="{345ADFD3-250C-4888-A10F-882700FB0B28}" sibTransId="{5DE450B4-9D00-4E2B-8454-CF12EEFE983E}"/>
    <dgm:cxn modelId="{D9C4BEAB-7DC3-45E2-A795-6AD44DF17651}" type="presOf" srcId="{0D4F975C-78AC-4AC3-86FF-4090716706A7}" destId="{4D38FDF6-1414-4951-A0EF-47CDE2DB0E4E}" srcOrd="0" destOrd="0" presId="urn:microsoft.com/office/officeart/2018/2/layout/IconVerticalSolidList"/>
    <dgm:cxn modelId="{D37F5AB1-20BC-4A29-9485-6A5573833FE1}" srcId="{ED283E18-763D-4A0F-AE8C-51628BBBF92E}" destId="{93CB185F-E140-414A-B901-47EED73E9BA3}" srcOrd="0" destOrd="0" parTransId="{3C74E11B-2A21-47F9-851B-6202203674B6}" sibTransId="{72957A36-F146-4BEE-8B49-CA3D1F2D5807}"/>
    <dgm:cxn modelId="{40EDDDBA-E09E-4604-856C-4B28E17F1A20}" type="presOf" srcId="{ED283E18-763D-4A0F-AE8C-51628BBBF92E}" destId="{B23EB508-E45B-43B9-9965-9A9CE547D784}" srcOrd="0" destOrd="0" presId="urn:microsoft.com/office/officeart/2018/2/layout/IconVerticalSolidList"/>
    <dgm:cxn modelId="{7C8B7ED5-71B3-4A83-A6D5-6AD64B45727D}" srcId="{ED283E18-763D-4A0F-AE8C-51628BBBF92E}" destId="{44B98E4C-4FD0-433B-97CD-4E6F88B59558}" srcOrd="4" destOrd="0" parTransId="{B3900DB6-8EF1-4EF0-B2B4-DCA251DA331C}" sibTransId="{B3A97988-1679-4363-A632-95E65F46788E}"/>
    <dgm:cxn modelId="{4481A8D5-8C96-4C54-BD08-A06BDA732B27}" type="presOf" srcId="{DD1ACC1A-24DC-4F2B-80CB-50259C6E6BB1}" destId="{9B3631AB-A097-48A1-B9BE-E736788B422E}" srcOrd="0" destOrd="0" presId="urn:microsoft.com/office/officeart/2018/2/layout/IconVerticalSolidList"/>
    <dgm:cxn modelId="{8D9DCCDF-E735-442A-9A3A-C17B271001EB}" srcId="{ED283E18-763D-4A0F-AE8C-51628BBBF92E}" destId="{DD1ACC1A-24DC-4F2B-80CB-50259C6E6BB1}" srcOrd="2" destOrd="0" parTransId="{AFD7EA4D-7F85-4A9D-923D-320D8F58A18B}" sibTransId="{97AE6D60-D21F-43CC-ABF4-E38F95BFAEF9}"/>
    <dgm:cxn modelId="{D8B0D9F3-CC7A-4012-8C8C-799D0BB4DD5C}" type="presOf" srcId="{D107ED49-D2DC-43A0-96D0-1B8BABA7C093}" destId="{637D86C8-7673-4649-917D-4A29243F787F}" srcOrd="0" destOrd="0" presId="urn:microsoft.com/office/officeart/2018/2/layout/IconVerticalSolidList"/>
    <dgm:cxn modelId="{0794DF4B-D093-40E0-851F-774B9BCE7E5B}" type="presParOf" srcId="{B23EB508-E45B-43B9-9965-9A9CE547D784}" destId="{C539B7D7-86A9-4D3D-AD78-4A418ADA0D06}" srcOrd="0" destOrd="0" presId="urn:microsoft.com/office/officeart/2018/2/layout/IconVerticalSolidList"/>
    <dgm:cxn modelId="{CC0F5B7D-BCAF-4538-BF22-26DD8D04F4AB}" type="presParOf" srcId="{C539B7D7-86A9-4D3D-AD78-4A418ADA0D06}" destId="{1E614ED2-95BC-4D9F-9FDF-28330D2D6F7B}" srcOrd="0" destOrd="0" presId="urn:microsoft.com/office/officeart/2018/2/layout/IconVerticalSolidList"/>
    <dgm:cxn modelId="{B82714DA-CEB7-4876-AB55-1AB92814A3D3}" type="presParOf" srcId="{C539B7D7-86A9-4D3D-AD78-4A418ADA0D06}" destId="{A0A1124D-AE7C-435F-B746-C83AD6303891}" srcOrd="1" destOrd="0" presId="urn:microsoft.com/office/officeart/2018/2/layout/IconVerticalSolidList"/>
    <dgm:cxn modelId="{97D391C7-083E-4455-861E-DE43B43661F8}" type="presParOf" srcId="{C539B7D7-86A9-4D3D-AD78-4A418ADA0D06}" destId="{655F38A8-2CD2-4459-8F75-0D1E7088BBBA}" srcOrd="2" destOrd="0" presId="urn:microsoft.com/office/officeart/2018/2/layout/IconVerticalSolidList"/>
    <dgm:cxn modelId="{4D1022A4-F303-4308-9242-A3EA72857264}" type="presParOf" srcId="{C539B7D7-86A9-4D3D-AD78-4A418ADA0D06}" destId="{F97CBCD7-DEBB-48E2-A796-72DB1FFAC161}" srcOrd="3" destOrd="0" presId="urn:microsoft.com/office/officeart/2018/2/layout/IconVerticalSolidList"/>
    <dgm:cxn modelId="{5047C14F-1253-4782-87FC-9C777ED8778C}" type="presParOf" srcId="{B23EB508-E45B-43B9-9965-9A9CE547D784}" destId="{CB794EE1-2093-4175-BBC4-EC5CE20B55EE}" srcOrd="1" destOrd="0" presId="urn:microsoft.com/office/officeart/2018/2/layout/IconVerticalSolidList"/>
    <dgm:cxn modelId="{C4CDBF24-DE70-4E24-9A60-0880EF896E8A}" type="presParOf" srcId="{B23EB508-E45B-43B9-9965-9A9CE547D784}" destId="{212D1857-21E3-4D11-8807-408EC3B5B987}" srcOrd="2" destOrd="0" presId="urn:microsoft.com/office/officeart/2018/2/layout/IconVerticalSolidList"/>
    <dgm:cxn modelId="{3E8E62CB-C670-40B7-B862-7F8080F30612}" type="presParOf" srcId="{212D1857-21E3-4D11-8807-408EC3B5B987}" destId="{7138DBB7-6EB7-4006-8960-796DA3AA64C1}" srcOrd="0" destOrd="0" presId="urn:microsoft.com/office/officeart/2018/2/layout/IconVerticalSolidList"/>
    <dgm:cxn modelId="{53BF13C1-B041-4B01-A23E-F23DA5D3740A}" type="presParOf" srcId="{212D1857-21E3-4D11-8807-408EC3B5B987}" destId="{ECDDD887-4BF9-4DFA-A47D-A4ED26C549D4}" srcOrd="1" destOrd="0" presId="urn:microsoft.com/office/officeart/2018/2/layout/IconVerticalSolidList"/>
    <dgm:cxn modelId="{50BFD1CE-E09E-4373-8F1B-4DD197B4754E}" type="presParOf" srcId="{212D1857-21E3-4D11-8807-408EC3B5B987}" destId="{4B50BDC1-6133-41F1-A5EA-5EF8CD97D729}" srcOrd="2" destOrd="0" presId="urn:microsoft.com/office/officeart/2018/2/layout/IconVerticalSolidList"/>
    <dgm:cxn modelId="{70E42EC3-934D-4C1D-80E2-C7EA972E7319}" type="presParOf" srcId="{212D1857-21E3-4D11-8807-408EC3B5B987}" destId="{4D38FDF6-1414-4951-A0EF-47CDE2DB0E4E}" srcOrd="3" destOrd="0" presId="urn:microsoft.com/office/officeart/2018/2/layout/IconVerticalSolidList"/>
    <dgm:cxn modelId="{C41A360B-08AA-4930-93F7-023DFBE1C48A}" type="presParOf" srcId="{B23EB508-E45B-43B9-9965-9A9CE547D784}" destId="{086463CC-8FD8-45F1-800F-1F861726AFCF}" srcOrd="3" destOrd="0" presId="urn:microsoft.com/office/officeart/2018/2/layout/IconVerticalSolidList"/>
    <dgm:cxn modelId="{1D5F5B2A-1B95-468A-8162-4F6CE2CC12AB}" type="presParOf" srcId="{B23EB508-E45B-43B9-9965-9A9CE547D784}" destId="{C3FE4CA4-8C09-4D95-B635-62B81934BB83}" srcOrd="4" destOrd="0" presId="urn:microsoft.com/office/officeart/2018/2/layout/IconVerticalSolidList"/>
    <dgm:cxn modelId="{2AE560AC-1116-4FD7-A786-6DAEF6950D88}" type="presParOf" srcId="{C3FE4CA4-8C09-4D95-B635-62B81934BB83}" destId="{11845B38-99AA-410C-9C73-EC0F30B4DE88}" srcOrd="0" destOrd="0" presId="urn:microsoft.com/office/officeart/2018/2/layout/IconVerticalSolidList"/>
    <dgm:cxn modelId="{7D5929E9-2CA9-4478-B25C-E86D0F200491}" type="presParOf" srcId="{C3FE4CA4-8C09-4D95-B635-62B81934BB83}" destId="{D2FBDD1B-EC63-430C-9F60-2F77D29A0D72}" srcOrd="1" destOrd="0" presId="urn:microsoft.com/office/officeart/2018/2/layout/IconVerticalSolidList"/>
    <dgm:cxn modelId="{26738BBE-5664-4D5E-BA68-611CDB5AC3EC}" type="presParOf" srcId="{C3FE4CA4-8C09-4D95-B635-62B81934BB83}" destId="{E9FE3C97-92C4-4604-B18A-6152FCBC97E7}" srcOrd="2" destOrd="0" presId="urn:microsoft.com/office/officeart/2018/2/layout/IconVerticalSolidList"/>
    <dgm:cxn modelId="{4EB42B94-2467-4766-BEEA-225D4231A2E3}" type="presParOf" srcId="{C3FE4CA4-8C09-4D95-B635-62B81934BB83}" destId="{9B3631AB-A097-48A1-B9BE-E736788B422E}" srcOrd="3" destOrd="0" presId="urn:microsoft.com/office/officeart/2018/2/layout/IconVerticalSolidList"/>
    <dgm:cxn modelId="{0BA26540-C4BD-4E2B-A40B-0AE3351E87BC}" type="presParOf" srcId="{B23EB508-E45B-43B9-9965-9A9CE547D784}" destId="{F573968E-6B84-4959-8130-55DD7B2BE839}" srcOrd="5" destOrd="0" presId="urn:microsoft.com/office/officeart/2018/2/layout/IconVerticalSolidList"/>
    <dgm:cxn modelId="{6D71E6AC-3121-4EEC-959C-E526A278A995}" type="presParOf" srcId="{B23EB508-E45B-43B9-9965-9A9CE547D784}" destId="{1353062E-A6E7-439C-B3B6-31DCF061B7E1}" srcOrd="6" destOrd="0" presId="urn:microsoft.com/office/officeart/2018/2/layout/IconVerticalSolidList"/>
    <dgm:cxn modelId="{8F7E3E71-4648-485B-8A20-BAAAF5505436}" type="presParOf" srcId="{1353062E-A6E7-439C-B3B6-31DCF061B7E1}" destId="{3B125231-BCE2-4BE2-A487-2294BD3773E9}" srcOrd="0" destOrd="0" presId="urn:microsoft.com/office/officeart/2018/2/layout/IconVerticalSolidList"/>
    <dgm:cxn modelId="{369B14F7-C716-4279-BE51-35F7CE5137FD}" type="presParOf" srcId="{1353062E-A6E7-439C-B3B6-31DCF061B7E1}" destId="{7C34F17D-8822-4FFA-AECD-02B4AB7BFA3F}" srcOrd="1" destOrd="0" presId="urn:microsoft.com/office/officeart/2018/2/layout/IconVerticalSolidList"/>
    <dgm:cxn modelId="{BB2FCD21-139B-468E-A1FF-62D57F489A2E}" type="presParOf" srcId="{1353062E-A6E7-439C-B3B6-31DCF061B7E1}" destId="{4BDB191D-BA86-4441-A272-FA541779D642}" srcOrd="2" destOrd="0" presId="urn:microsoft.com/office/officeart/2018/2/layout/IconVerticalSolidList"/>
    <dgm:cxn modelId="{4AF39F94-0987-419B-91D0-A18CB94D8DD4}" type="presParOf" srcId="{1353062E-A6E7-439C-B3B6-31DCF061B7E1}" destId="{637D86C8-7673-4649-917D-4A29243F787F}" srcOrd="3" destOrd="0" presId="urn:microsoft.com/office/officeart/2018/2/layout/IconVerticalSolidList"/>
    <dgm:cxn modelId="{F6CC8C9A-7695-4EF7-8F43-85A3B9C6A246}" type="presParOf" srcId="{B23EB508-E45B-43B9-9965-9A9CE547D784}" destId="{49D14E94-8071-4A4A-926D-EF3C01CECB8F}" srcOrd="7" destOrd="0" presId="urn:microsoft.com/office/officeart/2018/2/layout/IconVerticalSolidList"/>
    <dgm:cxn modelId="{9509CEBC-9DEE-4311-BF61-AC9C78D84BDA}" type="presParOf" srcId="{B23EB508-E45B-43B9-9965-9A9CE547D784}" destId="{865E3DDF-79E7-4896-B915-ABAD58052B88}" srcOrd="8" destOrd="0" presId="urn:microsoft.com/office/officeart/2018/2/layout/IconVerticalSolidList"/>
    <dgm:cxn modelId="{910CD917-70A7-4B19-B0A2-1F865D01BF17}" type="presParOf" srcId="{865E3DDF-79E7-4896-B915-ABAD58052B88}" destId="{D6D088AC-6AAD-490D-B3EE-21A2BFFFA6CA}" srcOrd="0" destOrd="0" presId="urn:microsoft.com/office/officeart/2018/2/layout/IconVerticalSolidList"/>
    <dgm:cxn modelId="{3AC55F61-C702-41BC-9D07-12A738F58DD5}" type="presParOf" srcId="{865E3DDF-79E7-4896-B915-ABAD58052B88}" destId="{DEBB94B6-F6E7-4D78-97E0-563B19E819B2}" srcOrd="1" destOrd="0" presId="urn:microsoft.com/office/officeart/2018/2/layout/IconVerticalSolidList"/>
    <dgm:cxn modelId="{F0E77C9E-581C-424B-99DD-BBCF9270CD39}" type="presParOf" srcId="{865E3DDF-79E7-4896-B915-ABAD58052B88}" destId="{59C5075A-1307-4BD2-85A0-06A1B6340CF5}" srcOrd="2" destOrd="0" presId="urn:microsoft.com/office/officeart/2018/2/layout/IconVerticalSolidList"/>
    <dgm:cxn modelId="{89246FC6-1F9F-4265-A865-51BE6A3A44EF}" type="presParOf" srcId="{865E3DDF-79E7-4896-B915-ABAD58052B88}" destId="{60F23D8A-63D7-4BAD-AD1C-C6142FC01707}" srcOrd="3" destOrd="0" presId="urn:microsoft.com/office/officeart/2018/2/layout/IconVerticalSolidList"/>
    <dgm:cxn modelId="{D0C10F40-0872-4EEA-A65D-8C81CFC757A9}" type="presParOf" srcId="{B23EB508-E45B-43B9-9965-9A9CE547D784}" destId="{6436B46B-DAA9-4A8B-BC9E-07559109EBBF}" srcOrd="9" destOrd="0" presId="urn:microsoft.com/office/officeart/2018/2/layout/IconVerticalSolidList"/>
    <dgm:cxn modelId="{882F5167-E7A4-4E36-87B1-2A38CB9C66E3}" type="presParOf" srcId="{B23EB508-E45B-43B9-9965-9A9CE547D784}" destId="{2A90F948-E957-4225-9B3F-FDC6D5ADE8EF}" srcOrd="10" destOrd="0" presId="urn:microsoft.com/office/officeart/2018/2/layout/IconVerticalSolidList"/>
    <dgm:cxn modelId="{F756A2EE-80E6-47E2-A0B6-097196F7F0D0}" type="presParOf" srcId="{2A90F948-E957-4225-9B3F-FDC6D5ADE8EF}" destId="{8A37A1A8-017B-4E8F-9D84-35DC301849C6}" srcOrd="0" destOrd="0" presId="urn:microsoft.com/office/officeart/2018/2/layout/IconVerticalSolidList"/>
    <dgm:cxn modelId="{62131237-9B4F-4110-8498-5C968B7EEBBF}" type="presParOf" srcId="{2A90F948-E957-4225-9B3F-FDC6D5ADE8EF}" destId="{7628C7CF-CBE1-4C1F-9831-D25753C7FB5E}" srcOrd="1" destOrd="0" presId="urn:microsoft.com/office/officeart/2018/2/layout/IconVerticalSolidList"/>
    <dgm:cxn modelId="{2E0FE491-40B3-4FFF-B618-8AE3D34978B5}" type="presParOf" srcId="{2A90F948-E957-4225-9B3F-FDC6D5ADE8EF}" destId="{BAF9E030-A182-4BF6-A465-8853290438D6}" srcOrd="2" destOrd="0" presId="urn:microsoft.com/office/officeart/2018/2/layout/IconVerticalSolidList"/>
    <dgm:cxn modelId="{B9B65C58-C505-4704-9306-34AFA47874B7}" type="presParOf" srcId="{2A90F948-E957-4225-9B3F-FDC6D5ADE8EF}" destId="{E2FAF181-DAA5-44A8-8BE2-B237639325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E500B-CA1C-49C1-9751-917B5AF1A4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BDBDD-43FE-4D85-8B83-338EBD32AA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4. Revenue by Customer Job</a:t>
          </a:r>
          <a:r>
            <a:rPr lang="en-US"/>
            <a:t>:</a:t>
          </a:r>
        </a:p>
      </dgm:t>
    </dgm:pt>
    <dgm:pt modelId="{A88574E7-EC77-42AA-AF43-F84F45E0C7C4}" type="parTrans" cxnId="{6626C7C4-8964-498F-8ADD-D96D76A5D71C}">
      <dgm:prSet/>
      <dgm:spPr/>
      <dgm:t>
        <a:bodyPr/>
        <a:lstStyle/>
        <a:p>
          <a:endParaRPr lang="en-US"/>
        </a:p>
      </dgm:t>
    </dgm:pt>
    <dgm:pt modelId="{66059564-1A35-4DBF-97AF-9E380DC9B7CE}" type="sibTrans" cxnId="{6626C7C4-8964-498F-8ADD-D96D76A5D71C}">
      <dgm:prSet/>
      <dgm:spPr/>
      <dgm:t>
        <a:bodyPr/>
        <a:lstStyle/>
        <a:p>
          <a:endParaRPr lang="en-US"/>
        </a:p>
      </dgm:t>
    </dgm:pt>
    <dgm:pt modelId="{4AE66AD8-766F-41FF-A645-7495CB596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Businessmen</a:t>
          </a:r>
          <a:r>
            <a:rPr lang="en-US"/>
            <a:t> contribute the highest revenue at </a:t>
          </a:r>
          <a:r>
            <a:rPr lang="en-US" b="1"/>
            <a:t>$17.7M</a:t>
          </a:r>
          <a:r>
            <a:rPr lang="en-US"/>
            <a:t>, followed by </a:t>
          </a:r>
          <a:r>
            <a:rPr lang="en-US" b="1"/>
            <a:t>white-collar workers</a:t>
          </a:r>
          <a:r>
            <a:rPr lang="en-US"/>
            <a:t> at </a:t>
          </a:r>
          <a:r>
            <a:rPr lang="en-US" b="1"/>
            <a:t>$10.28M</a:t>
          </a:r>
          <a:r>
            <a:rPr lang="en-US"/>
            <a:t>. This suggests that these two job categories are key customer segments for credit card companies in terms of revenue generation.</a:t>
          </a:r>
        </a:p>
      </dgm:t>
    </dgm:pt>
    <dgm:pt modelId="{5F2A0BA4-DD32-4436-8CF4-9857A57E3C94}" type="parTrans" cxnId="{D692F16C-A7B2-4D28-A88B-01806DD1263D}">
      <dgm:prSet/>
      <dgm:spPr/>
      <dgm:t>
        <a:bodyPr/>
        <a:lstStyle/>
        <a:p>
          <a:endParaRPr lang="en-US"/>
        </a:p>
      </dgm:t>
    </dgm:pt>
    <dgm:pt modelId="{5C0515BE-E936-4F95-9037-5043D6D84208}" type="sibTrans" cxnId="{D692F16C-A7B2-4D28-A88B-01806DD1263D}">
      <dgm:prSet/>
      <dgm:spPr/>
      <dgm:t>
        <a:bodyPr/>
        <a:lstStyle/>
        <a:p>
          <a:endParaRPr lang="en-US"/>
        </a:p>
      </dgm:t>
    </dgm:pt>
    <dgm:pt modelId="{D656E12F-772C-419D-A0F7-02A104D88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5. Revenue by Use of Chip</a:t>
          </a:r>
          <a:r>
            <a:rPr lang="en-US"/>
            <a:t>:</a:t>
          </a:r>
        </a:p>
      </dgm:t>
    </dgm:pt>
    <dgm:pt modelId="{6BCBAC01-9C86-402B-8FA7-2F4D32E3CC14}" type="parTrans" cxnId="{9BB474D8-9038-4CD9-A15D-89B2D8F5ABAD}">
      <dgm:prSet/>
      <dgm:spPr/>
      <dgm:t>
        <a:bodyPr/>
        <a:lstStyle/>
        <a:p>
          <a:endParaRPr lang="en-US"/>
        </a:p>
      </dgm:t>
    </dgm:pt>
    <dgm:pt modelId="{C18FF48D-2131-4C12-B150-80F89FDBC099}" type="sibTrans" cxnId="{9BB474D8-9038-4CD9-A15D-89B2D8F5ABAD}">
      <dgm:prSet/>
      <dgm:spPr/>
      <dgm:t>
        <a:bodyPr/>
        <a:lstStyle/>
        <a:p>
          <a:endParaRPr lang="en-US"/>
        </a:p>
      </dgm:t>
    </dgm:pt>
    <dgm:pt modelId="{C0B22DA6-6BBD-402F-98F6-7C4879E7B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transactions are conducted using swip cards, accounting for $</a:t>
          </a:r>
          <a:r>
            <a:rPr lang="en-US" b="1"/>
            <a:t>36M </a:t>
          </a:r>
          <a:r>
            <a:rPr lang="en-US"/>
            <a:t>of the revenue. This shows that swip technology is the most preferred and secure method of payment among users.</a:t>
          </a:r>
        </a:p>
      </dgm:t>
    </dgm:pt>
    <dgm:pt modelId="{6ECA72F8-B231-48DD-BEAA-18B6C72DD613}" type="parTrans" cxnId="{1802CDE8-CD47-459E-B282-CAD1172465E1}">
      <dgm:prSet/>
      <dgm:spPr/>
      <dgm:t>
        <a:bodyPr/>
        <a:lstStyle/>
        <a:p>
          <a:endParaRPr lang="en-US"/>
        </a:p>
      </dgm:t>
    </dgm:pt>
    <dgm:pt modelId="{FE2B77D8-3D2F-4072-82AD-091A543B7612}" type="sibTrans" cxnId="{1802CDE8-CD47-459E-B282-CAD1172465E1}">
      <dgm:prSet/>
      <dgm:spPr/>
      <dgm:t>
        <a:bodyPr/>
        <a:lstStyle/>
        <a:p>
          <a:endParaRPr lang="en-US"/>
        </a:p>
      </dgm:t>
    </dgm:pt>
    <dgm:pt modelId="{3D8C7CDF-11EB-461F-BB2D-24C3A0026A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6. QTR Revenue and Total Transaction Count</a:t>
          </a:r>
          <a:r>
            <a:rPr lang="en-US"/>
            <a:t>:</a:t>
          </a:r>
        </a:p>
      </dgm:t>
    </dgm:pt>
    <dgm:pt modelId="{B610ABD4-B55C-4E63-ABD9-7C7376BAD718}" type="parTrans" cxnId="{B6DF3C55-214D-4B92-9258-91A4F4BF9AE2}">
      <dgm:prSet/>
      <dgm:spPr/>
      <dgm:t>
        <a:bodyPr/>
        <a:lstStyle/>
        <a:p>
          <a:endParaRPr lang="en-US"/>
        </a:p>
      </dgm:t>
    </dgm:pt>
    <dgm:pt modelId="{1949B621-167B-4C3F-B2CF-2A6B0B352C03}" type="sibTrans" cxnId="{B6DF3C55-214D-4B92-9258-91A4F4BF9AE2}">
      <dgm:prSet/>
      <dgm:spPr/>
      <dgm:t>
        <a:bodyPr/>
        <a:lstStyle/>
        <a:p>
          <a:endParaRPr lang="en-US"/>
        </a:p>
      </dgm:t>
    </dgm:pt>
    <dgm:pt modelId="{8032F73E-F5A6-43EA-95A5-B800A5053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Revenue and transaction count remain fairly consistent across quarters, with </a:t>
          </a:r>
          <a:r>
            <a:rPr lang="en-US" b="1"/>
            <a:t>Q4</a:t>
          </a:r>
          <a:r>
            <a:rPr lang="en-US"/>
            <a:t> slightly outperforming others at </a:t>
          </a:r>
          <a:r>
            <a:rPr lang="en-US" b="1"/>
            <a:t>$14.5M</a:t>
          </a:r>
          <a:r>
            <a:rPr lang="en-US"/>
            <a:t> in revenue and </a:t>
          </a:r>
          <a:r>
            <a:rPr lang="en-US" b="1"/>
            <a:t>173.2K</a:t>
          </a:r>
          <a:r>
            <a:rPr lang="en-US"/>
            <a:t> transactions. This may indicate a slight seasonal boost in spending towards the end of the year.</a:t>
          </a:r>
        </a:p>
      </dgm:t>
    </dgm:pt>
    <dgm:pt modelId="{18F1A46C-1BF3-4A2C-A517-2E23EB45B8F3}" type="parTrans" cxnId="{D04CD673-C7F4-4236-83FE-D0EC4C2E0BD4}">
      <dgm:prSet/>
      <dgm:spPr/>
      <dgm:t>
        <a:bodyPr/>
        <a:lstStyle/>
        <a:p>
          <a:endParaRPr lang="en-US"/>
        </a:p>
      </dgm:t>
    </dgm:pt>
    <dgm:pt modelId="{8D0B0799-06CC-4C30-B8DB-12E120911E9A}" type="sibTrans" cxnId="{D04CD673-C7F4-4236-83FE-D0EC4C2E0BD4}">
      <dgm:prSet/>
      <dgm:spPr/>
      <dgm:t>
        <a:bodyPr/>
        <a:lstStyle/>
        <a:p>
          <a:endParaRPr lang="en-US"/>
        </a:p>
      </dgm:t>
    </dgm:pt>
    <dgm:pt modelId="{4A87A535-55E5-4AAC-BE61-A48EF2EFAA91}" type="pres">
      <dgm:prSet presAssocID="{E3FE500B-CA1C-49C1-9751-917B5AF1A4D1}" presName="root" presStyleCnt="0">
        <dgm:presLayoutVars>
          <dgm:dir/>
          <dgm:resizeHandles val="exact"/>
        </dgm:presLayoutVars>
      </dgm:prSet>
      <dgm:spPr/>
    </dgm:pt>
    <dgm:pt modelId="{685FCC69-D31A-4434-8EEA-298497F350E8}" type="pres">
      <dgm:prSet presAssocID="{9C1BDBDD-43FE-4D85-8B83-338EBD32AA4C}" presName="compNode" presStyleCnt="0"/>
      <dgm:spPr/>
    </dgm:pt>
    <dgm:pt modelId="{B96D30E0-8B9B-4F79-8169-E430CD9050C2}" type="pres">
      <dgm:prSet presAssocID="{9C1BDBDD-43FE-4D85-8B83-338EBD32AA4C}" presName="bgRect" presStyleLbl="bgShp" presStyleIdx="0" presStyleCnt="6"/>
      <dgm:spPr/>
    </dgm:pt>
    <dgm:pt modelId="{E2D3F900-BE0B-4299-AB83-49318A5FE9C0}" type="pres">
      <dgm:prSet presAssocID="{9C1BDBDD-43FE-4D85-8B83-338EBD32AA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65E3CCB-B540-442B-B1BA-60805DCCCE0C}" type="pres">
      <dgm:prSet presAssocID="{9C1BDBDD-43FE-4D85-8B83-338EBD32AA4C}" presName="spaceRect" presStyleCnt="0"/>
      <dgm:spPr/>
    </dgm:pt>
    <dgm:pt modelId="{54E0B875-2918-4996-8312-4E6689737F6F}" type="pres">
      <dgm:prSet presAssocID="{9C1BDBDD-43FE-4D85-8B83-338EBD32AA4C}" presName="parTx" presStyleLbl="revTx" presStyleIdx="0" presStyleCnt="6">
        <dgm:presLayoutVars>
          <dgm:chMax val="0"/>
          <dgm:chPref val="0"/>
        </dgm:presLayoutVars>
      </dgm:prSet>
      <dgm:spPr/>
    </dgm:pt>
    <dgm:pt modelId="{A2DEE525-E6F9-4029-9B4E-D9FBDD5E476D}" type="pres">
      <dgm:prSet presAssocID="{66059564-1A35-4DBF-97AF-9E380DC9B7CE}" presName="sibTrans" presStyleCnt="0"/>
      <dgm:spPr/>
    </dgm:pt>
    <dgm:pt modelId="{E68CA713-B5DF-4317-8A25-45488AE1767D}" type="pres">
      <dgm:prSet presAssocID="{4AE66AD8-766F-41FF-A645-7495CB5966D6}" presName="compNode" presStyleCnt="0"/>
      <dgm:spPr/>
    </dgm:pt>
    <dgm:pt modelId="{A535AB7A-D00A-44F0-8198-5331CB0C8560}" type="pres">
      <dgm:prSet presAssocID="{4AE66AD8-766F-41FF-A645-7495CB5966D6}" presName="bgRect" presStyleLbl="bgShp" presStyleIdx="1" presStyleCnt="6"/>
      <dgm:spPr/>
    </dgm:pt>
    <dgm:pt modelId="{C1832D8B-535B-4F4C-A8B9-042B37FB62A2}" type="pres">
      <dgm:prSet presAssocID="{4AE66AD8-766F-41FF-A645-7495CB5966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DCF907-FA92-4095-9F0F-BDBB58AE5F91}" type="pres">
      <dgm:prSet presAssocID="{4AE66AD8-766F-41FF-A645-7495CB5966D6}" presName="spaceRect" presStyleCnt="0"/>
      <dgm:spPr/>
    </dgm:pt>
    <dgm:pt modelId="{63D4B23F-93F4-4509-987E-FD46C1F15F99}" type="pres">
      <dgm:prSet presAssocID="{4AE66AD8-766F-41FF-A645-7495CB5966D6}" presName="parTx" presStyleLbl="revTx" presStyleIdx="1" presStyleCnt="6">
        <dgm:presLayoutVars>
          <dgm:chMax val="0"/>
          <dgm:chPref val="0"/>
        </dgm:presLayoutVars>
      </dgm:prSet>
      <dgm:spPr/>
    </dgm:pt>
    <dgm:pt modelId="{AF1D55F2-D6A2-4322-8B60-0CABB603981E}" type="pres">
      <dgm:prSet presAssocID="{5C0515BE-E936-4F95-9037-5043D6D84208}" presName="sibTrans" presStyleCnt="0"/>
      <dgm:spPr/>
    </dgm:pt>
    <dgm:pt modelId="{D5B952D6-D46F-46FA-9333-236AA351D835}" type="pres">
      <dgm:prSet presAssocID="{D656E12F-772C-419D-A0F7-02A104D8868E}" presName="compNode" presStyleCnt="0"/>
      <dgm:spPr/>
    </dgm:pt>
    <dgm:pt modelId="{1A358380-E951-4B2B-B86B-F589E0CFCE8B}" type="pres">
      <dgm:prSet presAssocID="{D656E12F-772C-419D-A0F7-02A104D8868E}" presName="bgRect" presStyleLbl="bgShp" presStyleIdx="2" presStyleCnt="6"/>
      <dgm:spPr/>
    </dgm:pt>
    <dgm:pt modelId="{635ED02D-9EC2-4F9B-90A4-BE65FA843191}" type="pres">
      <dgm:prSet presAssocID="{D656E12F-772C-419D-A0F7-02A104D886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C5890C1-4A50-40FB-8A07-B62F2F08EAE4}" type="pres">
      <dgm:prSet presAssocID="{D656E12F-772C-419D-A0F7-02A104D8868E}" presName="spaceRect" presStyleCnt="0"/>
      <dgm:spPr/>
    </dgm:pt>
    <dgm:pt modelId="{182D2B5F-4440-4140-BC35-4FECCBB23F0A}" type="pres">
      <dgm:prSet presAssocID="{D656E12F-772C-419D-A0F7-02A104D8868E}" presName="parTx" presStyleLbl="revTx" presStyleIdx="2" presStyleCnt="6">
        <dgm:presLayoutVars>
          <dgm:chMax val="0"/>
          <dgm:chPref val="0"/>
        </dgm:presLayoutVars>
      </dgm:prSet>
      <dgm:spPr/>
    </dgm:pt>
    <dgm:pt modelId="{2777EA29-6599-44A3-BD45-6EE07192A774}" type="pres">
      <dgm:prSet presAssocID="{C18FF48D-2131-4C12-B150-80F89FDBC099}" presName="sibTrans" presStyleCnt="0"/>
      <dgm:spPr/>
    </dgm:pt>
    <dgm:pt modelId="{C0E08CF3-0B61-4020-BD81-6DA4E3B307BD}" type="pres">
      <dgm:prSet presAssocID="{C0B22DA6-6BBD-402F-98F6-7C4879E7BCA3}" presName="compNode" presStyleCnt="0"/>
      <dgm:spPr/>
    </dgm:pt>
    <dgm:pt modelId="{7BE8A69C-3BBB-423A-B062-CA6D9BF04A36}" type="pres">
      <dgm:prSet presAssocID="{C0B22DA6-6BBD-402F-98F6-7C4879E7BCA3}" presName="bgRect" presStyleLbl="bgShp" presStyleIdx="3" presStyleCnt="6"/>
      <dgm:spPr/>
    </dgm:pt>
    <dgm:pt modelId="{7413AC43-F3F8-4522-B920-8491D9B4517E}" type="pres">
      <dgm:prSet presAssocID="{C0B22DA6-6BBD-402F-98F6-7C4879E7BC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FCA3CAD-2381-4635-A7D2-25E4CF4237B5}" type="pres">
      <dgm:prSet presAssocID="{C0B22DA6-6BBD-402F-98F6-7C4879E7BCA3}" presName="spaceRect" presStyleCnt="0"/>
      <dgm:spPr/>
    </dgm:pt>
    <dgm:pt modelId="{C0E247A9-9BEA-462F-BC22-17F937518F15}" type="pres">
      <dgm:prSet presAssocID="{C0B22DA6-6BBD-402F-98F6-7C4879E7BCA3}" presName="parTx" presStyleLbl="revTx" presStyleIdx="3" presStyleCnt="6">
        <dgm:presLayoutVars>
          <dgm:chMax val="0"/>
          <dgm:chPref val="0"/>
        </dgm:presLayoutVars>
      </dgm:prSet>
      <dgm:spPr/>
    </dgm:pt>
    <dgm:pt modelId="{06311E83-0EB3-4A45-9761-A77DCE03F458}" type="pres">
      <dgm:prSet presAssocID="{FE2B77D8-3D2F-4072-82AD-091A543B7612}" presName="sibTrans" presStyleCnt="0"/>
      <dgm:spPr/>
    </dgm:pt>
    <dgm:pt modelId="{96F75E78-1736-4B71-B32B-3227F98F19E2}" type="pres">
      <dgm:prSet presAssocID="{3D8C7CDF-11EB-461F-BB2D-24C3A0026A7A}" presName="compNode" presStyleCnt="0"/>
      <dgm:spPr/>
    </dgm:pt>
    <dgm:pt modelId="{B5AB2C2D-3890-4219-9D56-987B8A860239}" type="pres">
      <dgm:prSet presAssocID="{3D8C7CDF-11EB-461F-BB2D-24C3A0026A7A}" presName="bgRect" presStyleLbl="bgShp" presStyleIdx="4" presStyleCnt="6"/>
      <dgm:spPr/>
    </dgm:pt>
    <dgm:pt modelId="{6C78C6B7-31E7-4B4A-8541-04C81B4C6AEB}" type="pres">
      <dgm:prSet presAssocID="{3D8C7CDF-11EB-461F-BB2D-24C3A0026A7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C66A09C-584B-46C5-B8D9-3C794296F972}" type="pres">
      <dgm:prSet presAssocID="{3D8C7CDF-11EB-461F-BB2D-24C3A0026A7A}" presName="spaceRect" presStyleCnt="0"/>
      <dgm:spPr/>
    </dgm:pt>
    <dgm:pt modelId="{CE6B7916-0407-4E97-A8E8-9966AD1E1896}" type="pres">
      <dgm:prSet presAssocID="{3D8C7CDF-11EB-461F-BB2D-24C3A0026A7A}" presName="parTx" presStyleLbl="revTx" presStyleIdx="4" presStyleCnt="6">
        <dgm:presLayoutVars>
          <dgm:chMax val="0"/>
          <dgm:chPref val="0"/>
        </dgm:presLayoutVars>
      </dgm:prSet>
      <dgm:spPr/>
    </dgm:pt>
    <dgm:pt modelId="{FD147E05-9CB4-40F1-981B-E626C74A6E8E}" type="pres">
      <dgm:prSet presAssocID="{1949B621-167B-4C3F-B2CF-2A6B0B352C03}" presName="sibTrans" presStyleCnt="0"/>
      <dgm:spPr/>
    </dgm:pt>
    <dgm:pt modelId="{4B63469F-AC90-452E-82B7-83F4B8144B54}" type="pres">
      <dgm:prSet presAssocID="{8032F73E-F5A6-43EA-95A5-B800A5053E15}" presName="compNode" presStyleCnt="0"/>
      <dgm:spPr/>
    </dgm:pt>
    <dgm:pt modelId="{11651D96-69E6-4FDC-B845-321463EDCAAA}" type="pres">
      <dgm:prSet presAssocID="{8032F73E-F5A6-43EA-95A5-B800A5053E15}" presName="bgRect" presStyleLbl="bgShp" presStyleIdx="5" presStyleCnt="6"/>
      <dgm:spPr/>
    </dgm:pt>
    <dgm:pt modelId="{6D274CF3-DAA7-4CAF-8B39-91AB9A07DF8B}" type="pres">
      <dgm:prSet presAssocID="{8032F73E-F5A6-43EA-95A5-B800A5053E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6CF085-A819-4418-8571-0BF4DC6815FA}" type="pres">
      <dgm:prSet presAssocID="{8032F73E-F5A6-43EA-95A5-B800A5053E15}" presName="spaceRect" presStyleCnt="0"/>
      <dgm:spPr/>
    </dgm:pt>
    <dgm:pt modelId="{D552F032-5D6E-4108-9B68-C6A973D0D79E}" type="pres">
      <dgm:prSet presAssocID="{8032F73E-F5A6-43EA-95A5-B800A5053E1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B32A42D-89F6-424D-9DBE-BFB522621A73}" type="presOf" srcId="{9C1BDBDD-43FE-4D85-8B83-338EBD32AA4C}" destId="{54E0B875-2918-4996-8312-4E6689737F6F}" srcOrd="0" destOrd="0" presId="urn:microsoft.com/office/officeart/2018/2/layout/IconVerticalSolidList"/>
    <dgm:cxn modelId="{22269442-5191-4D1B-BF5F-D8E47C4FD43B}" type="presOf" srcId="{3D8C7CDF-11EB-461F-BB2D-24C3A0026A7A}" destId="{CE6B7916-0407-4E97-A8E8-9966AD1E1896}" srcOrd="0" destOrd="0" presId="urn:microsoft.com/office/officeart/2018/2/layout/IconVerticalSolidList"/>
    <dgm:cxn modelId="{D692F16C-A7B2-4D28-A88B-01806DD1263D}" srcId="{E3FE500B-CA1C-49C1-9751-917B5AF1A4D1}" destId="{4AE66AD8-766F-41FF-A645-7495CB5966D6}" srcOrd="1" destOrd="0" parTransId="{5F2A0BA4-DD32-4436-8CF4-9857A57E3C94}" sibTransId="{5C0515BE-E936-4F95-9037-5043D6D84208}"/>
    <dgm:cxn modelId="{D04CD673-C7F4-4236-83FE-D0EC4C2E0BD4}" srcId="{E3FE500B-CA1C-49C1-9751-917B5AF1A4D1}" destId="{8032F73E-F5A6-43EA-95A5-B800A5053E15}" srcOrd="5" destOrd="0" parTransId="{18F1A46C-1BF3-4A2C-A517-2E23EB45B8F3}" sibTransId="{8D0B0799-06CC-4C30-B8DB-12E120911E9A}"/>
    <dgm:cxn modelId="{2D985574-6520-4F64-991C-F73FE98C58C6}" type="presOf" srcId="{4AE66AD8-766F-41FF-A645-7495CB5966D6}" destId="{63D4B23F-93F4-4509-987E-FD46C1F15F99}" srcOrd="0" destOrd="0" presId="urn:microsoft.com/office/officeart/2018/2/layout/IconVerticalSolidList"/>
    <dgm:cxn modelId="{B6DF3C55-214D-4B92-9258-91A4F4BF9AE2}" srcId="{E3FE500B-CA1C-49C1-9751-917B5AF1A4D1}" destId="{3D8C7CDF-11EB-461F-BB2D-24C3A0026A7A}" srcOrd="4" destOrd="0" parTransId="{B610ABD4-B55C-4E63-ABD9-7C7376BAD718}" sibTransId="{1949B621-167B-4C3F-B2CF-2A6B0B352C03}"/>
    <dgm:cxn modelId="{49F1D59C-73B7-43DE-A4F0-8A6416354A9C}" type="presOf" srcId="{8032F73E-F5A6-43EA-95A5-B800A5053E15}" destId="{D552F032-5D6E-4108-9B68-C6A973D0D79E}" srcOrd="0" destOrd="0" presId="urn:microsoft.com/office/officeart/2018/2/layout/IconVerticalSolidList"/>
    <dgm:cxn modelId="{A5E3A1A3-891B-444D-94FE-299025DCA0A1}" type="presOf" srcId="{E3FE500B-CA1C-49C1-9751-917B5AF1A4D1}" destId="{4A87A535-55E5-4AAC-BE61-A48EF2EFAA91}" srcOrd="0" destOrd="0" presId="urn:microsoft.com/office/officeart/2018/2/layout/IconVerticalSolidList"/>
    <dgm:cxn modelId="{6626C7C4-8964-498F-8ADD-D96D76A5D71C}" srcId="{E3FE500B-CA1C-49C1-9751-917B5AF1A4D1}" destId="{9C1BDBDD-43FE-4D85-8B83-338EBD32AA4C}" srcOrd="0" destOrd="0" parTransId="{A88574E7-EC77-42AA-AF43-F84F45E0C7C4}" sibTransId="{66059564-1A35-4DBF-97AF-9E380DC9B7CE}"/>
    <dgm:cxn modelId="{642BBFCD-497F-47CA-B817-7583F861E298}" type="presOf" srcId="{C0B22DA6-6BBD-402F-98F6-7C4879E7BCA3}" destId="{C0E247A9-9BEA-462F-BC22-17F937518F15}" srcOrd="0" destOrd="0" presId="urn:microsoft.com/office/officeart/2018/2/layout/IconVerticalSolidList"/>
    <dgm:cxn modelId="{9BB474D8-9038-4CD9-A15D-89B2D8F5ABAD}" srcId="{E3FE500B-CA1C-49C1-9751-917B5AF1A4D1}" destId="{D656E12F-772C-419D-A0F7-02A104D8868E}" srcOrd="2" destOrd="0" parTransId="{6BCBAC01-9C86-402B-8FA7-2F4D32E3CC14}" sibTransId="{C18FF48D-2131-4C12-B150-80F89FDBC099}"/>
    <dgm:cxn modelId="{1802CDE8-CD47-459E-B282-CAD1172465E1}" srcId="{E3FE500B-CA1C-49C1-9751-917B5AF1A4D1}" destId="{C0B22DA6-6BBD-402F-98F6-7C4879E7BCA3}" srcOrd="3" destOrd="0" parTransId="{6ECA72F8-B231-48DD-BEAA-18B6C72DD613}" sibTransId="{FE2B77D8-3D2F-4072-82AD-091A543B7612}"/>
    <dgm:cxn modelId="{D3A422F3-187D-4141-92FB-E633C5C6AF1A}" type="presOf" srcId="{D656E12F-772C-419D-A0F7-02A104D8868E}" destId="{182D2B5F-4440-4140-BC35-4FECCBB23F0A}" srcOrd="0" destOrd="0" presId="urn:microsoft.com/office/officeart/2018/2/layout/IconVerticalSolidList"/>
    <dgm:cxn modelId="{9BFF8EFF-A2C7-45C9-BF8E-7BFCB62571B1}" type="presParOf" srcId="{4A87A535-55E5-4AAC-BE61-A48EF2EFAA91}" destId="{685FCC69-D31A-4434-8EEA-298497F350E8}" srcOrd="0" destOrd="0" presId="urn:microsoft.com/office/officeart/2018/2/layout/IconVerticalSolidList"/>
    <dgm:cxn modelId="{51973E4E-53E9-47B6-A133-53204B46D425}" type="presParOf" srcId="{685FCC69-D31A-4434-8EEA-298497F350E8}" destId="{B96D30E0-8B9B-4F79-8169-E430CD9050C2}" srcOrd="0" destOrd="0" presId="urn:microsoft.com/office/officeart/2018/2/layout/IconVerticalSolidList"/>
    <dgm:cxn modelId="{B6670651-53FF-4A11-B628-3D27409230CD}" type="presParOf" srcId="{685FCC69-D31A-4434-8EEA-298497F350E8}" destId="{E2D3F900-BE0B-4299-AB83-49318A5FE9C0}" srcOrd="1" destOrd="0" presId="urn:microsoft.com/office/officeart/2018/2/layout/IconVerticalSolidList"/>
    <dgm:cxn modelId="{0F9ABACF-8277-487B-B53B-43518DCE0C74}" type="presParOf" srcId="{685FCC69-D31A-4434-8EEA-298497F350E8}" destId="{965E3CCB-B540-442B-B1BA-60805DCCCE0C}" srcOrd="2" destOrd="0" presId="urn:microsoft.com/office/officeart/2018/2/layout/IconVerticalSolidList"/>
    <dgm:cxn modelId="{E39C3049-EAF3-41B1-9373-717BA7124640}" type="presParOf" srcId="{685FCC69-D31A-4434-8EEA-298497F350E8}" destId="{54E0B875-2918-4996-8312-4E6689737F6F}" srcOrd="3" destOrd="0" presId="urn:microsoft.com/office/officeart/2018/2/layout/IconVerticalSolidList"/>
    <dgm:cxn modelId="{AACA2698-5AF1-4A07-B948-6F7C07196DE5}" type="presParOf" srcId="{4A87A535-55E5-4AAC-BE61-A48EF2EFAA91}" destId="{A2DEE525-E6F9-4029-9B4E-D9FBDD5E476D}" srcOrd="1" destOrd="0" presId="urn:microsoft.com/office/officeart/2018/2/layout/IconVerticalSolidList"/>
    <dgm:cxn modelId="{2BC8ADA2-A814-4B8F-A8A9-F51FCFB825E9}" type="presParOf" srcId="{4A87A535-55E5-4AAC-BE61-A48EF2EFAA91}" destId="{E68CA713-B5DF-4317-8A25-45488AE1767D}" srcOrd="2" destOrd="0" presId="urn:microsoft.com/office/officeart/2018/2/layout/IconVerticalSolidList"/>
    <dgm:cxn modelId="{12924A0E-F1D7-491B-891A-EFA87F207E26}" type="presParOf" srcId="{E68CA713-B5DF-4317-8A25-45488AE1767D}" destId="{A535AB7A-D00A-44F0-8198-5331CB0C8560}" srcOrd="0" destOrd="0" presId="urn:microsoft.com/office/officeart/2018/2/layout/IconVerticalSolidList"/>
    <dgm:cxn modelId="{63880255-A939-4DAC-B961-CAA489022997}" type="presParOf" srcId="{E68CA713-B5DF-4317-8A25-45488AE1767D}" destId="{C1832D8B-535B-4F4C-A8B9-042B37FB62A2}" srcOrd="1" destOrd="0" presId="urn:microsoft.com/office/officeart/2018/2/layout/IconVerticalSolidList"/>
    <dgm:cxn modelId="{1D2BED57-93DD-4AE9-A169-359DF99C3FC6}" type="presParOf" srcId="{E68CA713-B5DF-4317-8A25-45488AE1767D}" destId="{F7DCF907-FA92-4095-9F0F-BDBB58AE5F91}" srcOrd="2" destOrd="0" presId="urn:microsoft.com/office/officeart/2018/2/layout/IconVerticalSolidList"/>
    <dgm:cxn modelId="{0AD6D41B-E21E-4094-B345-6F0912343E28}" type="presParOf" srcId="{E68CA713-B5DF-4317-8A25-45488AE1767D}" destId="{63D4B23F-93F4-4509-987E-FD46C1F15F99}" srcOrd="3" destOrd="0" presId="urn:microsoft.com/office/officeart/2018/2/layout/IconVerticalSolidList"/>
    <dgm:cxn modelId="{EC3C37FD-CF7C-4247-8426-F7272866AC37}" type="presParOf" srcId="{4A87A535-55E5-4AAC-BE61-A48EF2EFAA91}" destId="{AF1D55F2-D6A2-4322-8B60-0CABB603981E}" srcOrd="3" destOrd="0" presId="urn:microsoft.com/office/officeart/2018/2/layout/IconVerticalSolidList"/>
    <dgm:cxn modelId="{A3BB2A30-D0D4-47F0-A132-C8D0666D671E}" type="presParOf" srcId="{4A87A535-55E5-4AAC-BE61-A48EF2EFAA91}" destId="{D5B952D6-D46F-46FA-9333-236AA351D835}" srcOrd="4" destOrd="0" presId="urn:microsoft.com/office/officeart/2018/2/layout/IconVerticalSolidList"/>
    <dgm:cxn modelId="{EB408C37-7DC5-43BF-8E4D-61A7D82750C7}" type="presParOf" srcId="{D5B952D6-D46F-46FA-9333-236AA351D835}" destId="{1A358380-E951-4B2B-B86B-F589E0CFCE8B}" srcOrd="0" destOrd="0" presId="urn:microsoft.com/office/officeart/2018/2/layout/IconVerticalSolidList"/>
    <dgm:cxn modelId="{669D0260-98DD-46F5-B04D-6E689CED66B6}" type="presParOf" srcId="{D5B952D6-D46F-46FA-9333-236AA351D835}" destId="{635ED02D-9EC2-4F9B-90A4-BE65FA843191}" srcOrd="1" destOrd="0" presId="urn:microsoft.com/office/officeart/2018/2/layout/IconVerticalSolidList"/>
    <dgm:cxn modelId="{58133E5E-849A-4D26-8FE9-42CE5E2465C7}" type="presParOf" srcId="{D5B952D6-D46F-46FA-9333-236AA351D835}" destId="{4C5890C1-4A50-40FB-8A07-B62F2F08EAE4}" srcOrd="2" destOrd="0" presId="urn:microsoft.com/office/officeart/2018/2/layout/IconVerticalSolidList"/>
    <dgm:cxn modelId="{5A3565E6-C3D8-46CB-8394-DD4020009505}" type="presParOf" srcId="{D5B952D6-D46F-46FA-9333-236AA351D835}" destId="{182D2B5F-4440-4140-BC35-4FECCBB23F0A}" srcOrd="3" destOrd="0" presId="urn:microsoft.com/office/officeart/2018/2/layout/IconVerticalSolidList"/>
    <dgm:cxn modelId="{52A832DB-6ED8-4D26-8820-1B000EB71B12}" type="presParOf" srcId="{4A87A535-55E5-4AAC-BE61-A48EF2EFAA91}" destId="{2777EA29-6599-44A3-BD45-6EE07192A774}" srcOrd="5" destOrd="0" presId="urn:microsoft.com/office/officeart/2018/2/layout/IconVerticalSolidList"/>
    <dgm:cxn modelId="{41C26FAF-6CA2-407F-8B49-2E90CBCB8E32}" type="presParOf" srcId="{4A87A535-55E5-4AAC-BE61-A48EF2EFAA91}" destId="{C0E08CF3-0B61-4020-BD81-6DA4E3B307BD}" srcOrd="6" destOrd="0" presId="urn:microsoft.com/office/officeart/2018/2/layout/IconVerticalSolidList"/>
    <dgm:cxn modelId="{A026804F-3085-4C75-BFA1-D08A2A46D3F0}" type="presParOf" srcId="{C0E08CF3-0B61-4020-BD81-6DA4E3B307BD}" destId="{7BE8A69C-3BBB-423A-B062-CA6D9BF04A36}" srcOrd="0" destOrd="0" presId="urn:microsoft.com/office/officeart/2018/2/layout/IconVerticalSolidList"/>
    <dgm:cxn modelId="{ED125D93-D427-4951-97FA-34D45CA0F407}" type="presParOf" srcId="{C0E08CF3-0B61-4020-BD81-6DA4E3B307BD}" destId="{7413AC43-F3F8-4522-B920-8491D9B4517E}" srcOrd="1" destOrd="0" presId="urn:microsoft.com/office/officeart/2018/2/layout/IconVerticalSolidList"/>
    <dgm:cxn modelId="{6D355C09-4F11-47FB-9D49-DC15929925A0}" type="presParOf" srcId="{C0E08CF3-0B61-4020-BD81-6DA4E3B307BD}" destId="{BFCA3CAD-2381-4635-A7D2-25E4CF4237B5}" srcOrd="2" destOrd="0" presId="urn:microsoft.com/office/officeart/2018/2/layout/IconVerticalSolidList"/>
    <dgm:cxn modelId="{AEB9640E-9A9D-432C-AA63-9151D846F123}" type="presParOf" srcId="{C0E08CF3-0B61-4020-BD81-6DA4E3B307BD}" destId="{C0E247A9-9BEA-462F-BC22-17F937518F15}" srcOrd="3" destOrd="0" presId="urn:microsoft.com/office/officeart/2018/2/layout/IconVerticalSolidList"/>
    <dgm:cxn modelId="{F9128C81-1494-4D47-97DF-36266958E25D}" type="presParOf" srcId="{4A87A535-55E5-4AAC-BE61-A48EF2EFAA91}" destId="{06311E83-0EB3-4A45-9761-A77DCE03F458}" srcOrd="7" destOrd="0" presId="urn:microsoft.com/office/officeart/2018/2/layout/IconVerticalSolidList"/>
    <dgm:cxn modelId="{10248AC9-EEE6-4480-9281-A24D0C5744F0}" type="presParOf" srcId="{4A87A535-55E5-4AAC-BE61-A48EF2EFAA91}" destId="{96F75E78-1736-4B71-B32B-3227F98F19E2}" srcOrd="8" destOrd="0" presId="urn:microsoft.com/office/officeart/2018/2/layout/IconVerticalSolidList"/>
    <dgm:cxn modelId="{7DFE770F-73E0-447B-AA6C-618E61F2017C}" type="presParOf" srcId="{96F75E78-1736-4B71-B32B-3227F98F19E2}" destId="{B5AB2C2D-3890-4219-9D56-987B8A860239}" srcOrd="0" destOrd="0" presId="urn:microsoft.com/office/officeart/2018/2/layout/IconVerticalSolidList"/>
    <dgm:cxn modelId="{1C2427FD-AF45-48E3-B825-30B56FFB46D0}" type="presParOf" srcId="{96F75E78-1736-4B71-B32B-3227F98F19E2}" destId="{6C78C6B7-31E7-4B4A-8541-04C81B4C6AEB}" srcOrd="1" destOrd="0" presId="urn:microsoft.com/office/officeart/2018/2/layout/IconVerticalSolidList"/>
    <dgm:cxn modelId="{65047870-D9FC-4525-A358-E722CC46F247}" type="presParOf" srcId="{96F75E78-1736-4B71-B32B-3227F98F19E2}" destId="{4C66A09C-584B-46C5-B8D9-3C794296F972}" srcOrd="2" destOrd="0" presId="urn:microsoft.com/office/officeart/2018/2/layout/IconVerticalSolidList"/>
    <dgm:cxn modelId="{27D8BDA3-23D0-4C0B-95A6-320F538D5DA5}" type="presParOf" srcId="{96F75E78-1736-4B71-B32B-3227F98F19E2}" destId="{CE6B7916-0407-4E97-A8E8-9966AD1E1896}" srcOrd="3" destOrd="0" presId="urn:microsoft.com/office/officeart/2018/2/layout/IconVerticalSolidList"/>
    <dgm:cxn modelId="{26F63475-D816-4FF6-A228-141A3D10E533}" type="presParOf" srcId="{4A87A535-55E5-4AAC-BE61-A48EF2EFAA91}" destId="{FD147E05-9CB4-40F1-981B-E626C74A6E8E}" srcOrd="9" destOrd="0" presId="urn:microsoft.com/office/officeart/2018/2/layout/IconVerticalSolidList"/>
    <dgm:cxn modelId="{DA9AD056-64FF-441B-AB35-0A7993AEBA7E}" type="presParOf" srcId="{4A87A535-55E5-4AAC-BE61-A48EF2EFAA91}" destId="{4B63469F-AC90-452E-82B7-83F4B8144B54}" srcOrd="10" destOrd="0" presId="urn:microsoft.com/office/officeart/2018/2/layout/IconVerticalSolidList"/>
    <dgm:cxn modelId="{8021AC92-BAD7-4C41-88D8-C2E6A8AA7979}" type="presParOf" srcId="{4B63469F-AC90-452E-82B7-83F4B8144B54}" destId="{11651D96-69E6-4FDC-B845-321463EDCAAA}" srcOrd="0" destOrd="0" presId="urn:microsoft.com/office/officeart/2018/2/layout/IconVerticalSolidList"/>
    <dgm:cxn modelId="{EAFD118B-C7E8-48F5-A27C-B682F63A45A4}" type="presParOf" srcId="{4B63469F-AC90-452E-82B7-83F4B8144B54}" destId="{6D274CF3-DAA7-4CAF-8B39-91AB9A07DF8B}" srcOrd="1" destOrd="0" presId="urn:microsoft.com/office/officeart/2018/2/layout/IconVerticalSolidList"/>
    <dgm:cxn modelId="{61C2C423-CC08-4E92-80BF-6C0936B4BE58}" type="presParOf" srcId="{4B63469F-AC90-452E-82B7-83F4B8144B54}" destId="{0D6CF085-A819-4418-8571-0BF4DC6815FA}" srcOrd="2" destOrd="0" presId="urn:microsoft.com/office/officeart/2018/2/layout/IconVerticalSolidList"/>
    <dgm:cxn modelId="{239F8BE6-4B96-4134-9342-7CCDA1D7339B}" type="presParOf" srcId="{4B63469F-AC90-452E-82B7-83F4B8144B54}" destId="{D552F032-5D6E-4108-9B68-C6A973D0D7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14ED2-95BC-4D9F-9FDF-28330D2D6F7B}">
      <dsp:nvSpPr>
        <dsp:cNvPr id="0" name=""/>
        <dsp:cNvSpPr/>
      </dsp:nvSpPr>
      <dsp:spPr>
        <a:xfrm>
          <a:off x="0" y="4695"/>
          <a:ext cx="6949440" cy="63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1124D-AE7C-435F-B746-C83AD6303891}">
      <dsp:nvSpPr>
        <dsp:cNvPr id="0" name=""/>
        <dsp:cNvSpPr/>
      </dsp:nvSpPr>
      <dsp:spPr>
        <a:xfrm>
          <a:off x="192840" y="148130"/>
          <a:ext cx="350961" cy="350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CBCD7-DEBB-48E2-A796-72DB1FFAC161}">
      <dsp:nvSpPr>
        <dsp:cNvPr id="0" name=""/>
        <dsp:cNvSpPr/>
      </dsp:nvSpPr>
      <dsp:spPr>
        <a:xfrm>
          <a:off x="736642" y="4695"/>
          <a:ext cx="6124679" cy="79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5" tIns="84335" rIns="84335" bIns="843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1. Sum of Revenue by Card Category</a:t>
          </a:r>
          <a:r>
            <a:rPr lang="en-US" sz="1400" kern="1200"/>
            <a:t>:</a:t>
          </a:r>
        </a:p>
      </dsp:txBody>
      <dsp:txXfrm>
        <a:off x="736642" y="4695"/>
        <a:ext cx="6124679" cy="796861"/>
      </dsp:txXfrm>
    </dsp:sp>
    <dsp:sp modelId="{7138DBB7-6EB7-4006-8960-796DA3AA64C1}">
      <dsp:nvSpPr>
        <dsp:cNvPr id="0" name=""/>
        <dsp:cNvSpPr/>
      </dsp:nvSpPr>
      <dsp:spPr>
        <a:xfrm>
          <a:off x="0" y="1000772"/>
          <a:ext cx="6949440" cy="63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DD887-4BF9-4DFA-A47D-A4ED26C549D4}">
      <dsp:nvSpPr>
        <dsp:cNvPr id="0" name=""/>
        <dsp:cNvSpPr/>
      </dsp:nvSpPr>
      <dsp:spPr>
        <a:xfrm>
          <a:off x="192840" y="1144207"/>
          <a:ext cx="350961" cy="350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8FDF6-1414-4951-A0EF-47CDE2DB0E4E}">
      <dsp:nvSpPr>
        <dsp:cNvPr id="0" name=""/>
        <dsp:cNvSpPr/>
      </dsp:nvSpPr>
      <dsp:spPr>
        <a:xfrm>
          <a:off x="736642" y="1000772"/>
          <a:ext cx="6124679" cy="79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5" tIns="84335" rIns="84335" bIns="843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Blue card category leads in revenue generation with </a:t>
          </a:r>
          <a:r>
            <a:rPr lang="en-US" sz="1400" b="1" kern="1200"/>
            <a:t>$47.19M</a:t>
          </a:r>
          <a:r>
            <a:rPr lang="en-US" sz="1400" kern="1200"/>
            <a:t>, overshadowing the other categories. This suggests that Blue cardholders contribute the most to overall revenue, possibly due to its higher customer base or usage frequency.</a:t>
          </a:r>
        </a:p>
      </dsp:txBody>
      <dsp:txXfrm>
        <a:off x="736642" y="1000772"/>
        <a:ext cx="6124679" cy="796861"/>
      </dsp:txXfrm>
    </dsp:sp>
    <dsp:sp modelId="{11845B38-99AA-410C-9C73-EC0F30B4DE88}">
      <dsp:nvSpPr>
        <dsp:cNvPr id="0" name=""/>
        <dsp:cNvSpPr/>
      </dsp:nvSpPr>
      <dsp:spPr>
        <a:xfrm>
          <a:off x="0" y="1996849"/>
          <a:ext cx="6949440" cy="63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BDD1B-EC63-430C-9F60-2F77D29A0D72}">
      <dsp:nvSpPr>
        <dsp:cNvPr id="0" name=""/>
        <dsp:cNvSpPr/>
      </dsp:nvSpPr>
      <dsp:spPr>
        <a:xfrm>
          <a:off x="192840" y="2140284"/>
          <a:ext cx="350961" cy="350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631AB-A097-48A1-B9BE-E736788B422E}">
      <dsp:nvSpPr>
        <dsp:cNvPr id="0" name=""/>
        <dsp:cNvSpPr/>
      </dsp:nvSpPr>
      <dsp:spPr>
        <a:xfrm>
          <a:off x="736642" y="1996849"/>
          <a:ext cx="6124679" cy="79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5" tIns="84335" rIns="84335" bIns="843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2. Revenue by Expenditure Type</a:t>
          </a:r>
          <a:r>
            <a:rPr lang="en-US" sz="1400" kern="1200"/>
            <a:t>:</a:t>
          </a:r>
        </a:p>
      </dsp:txBody>
      <dsp:txXfrm>
        <a:off x="736642" y="1996849"/>
        <a:ext cx="6124679" cy="796861"/>
      </dsp:txXfrm>
    </dsp:sp>
    <dsp:sp modelId="{3B125231-BCE2-4BE2-A487-2294BD3773E9}">
      <dsp:nvSpPr>
        <dsp:cNvPr id="0" name=""/>
        <dsp:cNvSpPr/>
      </dsp:nvSpPr>
      <dsp:spPr>
        <a:xfrm>
          <a:off x="0" y="2992926"/>
          <a:ext cx="6949440" cy="63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F17D-8822-4FFA-AECD-02B4AB7BFA3F}">
      <dsp:nvSpPr>
        <dsp:cNvPr id="0" name=""/>
        <dsp:cNvSpPr/>
      </dsp:nvSpPr>
      <dsp:spPr>
        <a:xfrm>
          <a:off x="192840" y="3136361"/>
          <a:ext cx="350961" cy="350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D86C8-7673-4649-917D-4A29243F787F}">
      <dsp:nvSpPr>
        <dsp:cNvPr id="0" name=""/>
        <dsp:cNvSpPr/>
      </dsp:nvSpPr>
      <dsp:spPr>
        <a:xfrm>
          <a:off x="736642" y="2992926"/>
          <a:ext cx="6124679" cy="79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5" tIns="84335" rIns="84335" bIns="843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Bills</a:t>
          </a:r>
          <a:r>
            <a:rPr lang="en-US" sz="1400" kern="1200"/>
            <a:t> and </a:t>
          </a:r>
          <a:r>
            <a:rPr lang="en-US" sz="1400" b="1" kern="1200"/>
            <a:t>Entertainment</a:t>
          </a:r>
          <a:r>
            <a:rPr lang="en-US" sz="1400" kern="1200"/>
            <a:t> are the top expenditure categories, each generating over </a:t>
          </a:r>
          <a:r>
            <a:rPr lang="en-US" sz="1400" b="1" kern="1200"/>
            <a:t>$14M</a:t>
          </a:r>
          <a:r>
            <a:rPr lang="en-US" sz="1400" kern="1200"/>
            <a:t> in revenue. This indicates that cardholders are primarily using their credit cards for essential and recreational spending.</a:t>
          </a:r>
        </a:p>
      </dsp:txBody>
      <dsp:txXfrm>
        <a:off x="736642" y="2992926"/>
        <a:ext cx="6124679" cy="796861"/>
      </dsp:txXfrm>
    </dsp:sp>
    <dsp:sp modelId="{D6D088AC-6AAD-490D-B3EE-21A2BFFFA6CA}">
      <dsp:nvSpPr>
        <dsp:cNvPr id="0" name=""/>
        <dsp:cNvSpPr/>
      </dsp:nvSpPr>
      <dsp:spPr>
        <a:xfrm>
          <a:off x="0" y="3989003"/>
          <a:ext cx="6949440" cy="63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B94B6-F6E7-4D78-97E0-563B19E819B2}">
      <dsp:nvSpPr>
        <dsp:cNvPr id="0" name=""/>
        <dsp:cNvSpPr/>
      </dsp:nvSpPr>
      <dsp:spPr>
        <a:xfrm>
          <a:off x="192840" y="4132438"/>
          <a:ext cx="350961" cy="350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3D8A-63D7-4BAD-AD1C-C6142FC01707}">
      <dsp:nvSpPr>
        <dsp:cNvPr id="0" name=""/>
        <dsp:cNvSpPr/>
      </dsp:nvSpPr>
      <dsp:spPr>
        <a:xfrm>
          <a:off x="736642" y="3989003"/>
          <a:ext cx="6124679" cy="79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5" tIns="84335" rIns="84335" bIns="843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3. Revenue by Education</a:t>
          </a:r>
          <a:r>
            <a:rPr lang="en-US" sz="1400" kern="1200"/>
            <a:t>:</a:t>
          </a:r>
        </a:p>
      </dsp:txBody>
      <dsp:txXfrm>
        <a:off x="736642" y="3989003"/>
        <a:ext cx="6124679" cy="796861"/>
      </dsp:txXfrm>
    </dsp:sp>
    <dsp:sp modelId="{8A37A1A8-017B-4E8F-9D84-35DC301849C6}">
      <dsp:nvSpPr>
        <dsp:cNvPr id="0" name=""/>
        <dsp:cNvSpPr/>
      </dsp:nvSpPr>
      <dsp:spPr>
        <a:xfrm>
          <a:off x="0" y="4985080"/>
          <a:ext cx="6949440" cy="63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C7CF-CBE1-4C1F-9831-D25753C7FB5E}">
      <dsp:nvSpPr>
        <dsp:cNvPr id="0" name=""/>
        <dsp:cNvSpPr/>
      </dsp:nvSpPr>
      <dsp:spPr>
        <a:xfrm>
          <a:off x="192840" y="5128515"/>
          <a:ext cx="350961" cy="3506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AF181-DAA5-44A8-8BE2-B2376393251E}">
      <dsp:nvSpPr>
        <dsp:cNvPr id="0" name=""/>
        <dsp:cNvSpPr/>
      </dsp:nvSpPr>
      <dsp:spPr>
        <a:xfrm>
          <a:off x="736642" y="4985080"/>
          <a:ext cx="6124679" cy="79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5" tIns="84335" rIns="84335" bIns="8433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Graduates contribute the most to total revenue with </a:t>
          </a:r>
          <a:r>
            <a:rPr lang="en-US" sz="1400" b="1" kern="1200"/>
            <a:t>$23M</a:t>
          </a:r>
          <a:r>
            <a:rPr lang="en-US" sz="1400" kern="1200"/>
            <a:t>, while customers with a high school education or below generate significantly less. This could point to a correlation between higher education levels and credit card usage for larger transactions or more frequent purchases.</a:t>
          </a:r>
        </a:p>
      </dsp:txBody>
      <dsp:txXfrm>
        <a:off x="736642" y="4985080"/>
        <a:ext cx="6124679" cy="796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D30E0-8B9B-4F79-8169-E430CD9050C2}">
      <dsp:nvSpPr>
        <dsp:cNvPr id="0" name=""/>
        <dsp:cNvSpPr/>
      </dsp:nvSpPr>
      <dsp:spPr>
        <a:xfrm>
          <a:off x="0" y="1875"/>
          <a:ext cx="10653579" cy="799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3F900-BE0B-4299-AB83-49318A5FE9C0}">
      <dsp:nvSpPr>
        <dsp:cNvPr id="0" name=""/>
        <dsp:cNvSpPr/>
      </dsp:nvSpPr>
      <dsp:spPr>
        <a:xfrm>
          <a:off x="241763" y="181699"/>
          <a:ext cx="439569" cy="439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0B875-2918-4996-8312-4E6689737F6F}">
      <dsp:nvSpPr>
        <dsp:cNvPr id="0" name=""/>
        <dsp:cNvSpPr/>
      </dsp:nvSpPr>
      <dsp:spPr>
        <a:xfrm>
          <a:off x="923096" y="1875"/>
          <a:ext cx="9730482" cy="7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84" tIns="84584" rIns="84584" bIns="845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4. Revenue by Customer Job</a:t>
          </a:r>
          <a:r>
            <a:rPr lang="en-US" sz="1400" kern="1200"/>
            <a:t>:</a:t>
          </a:r>
        </a:p>
      </dsp:txBody>
      <dsp:txXfrm>
        <a:off x="923096" y="1875"/>
        <a:ext cx="9730482" cy="799218"/>
      </dsp:txXfrm>
    </dsp:sp>
    <dsp:sp modelId="{A535AB7A-D00A-44F0-8198-5331CB0C8560}">
      <dsp:nvSpPr>
        <dsp:cNvPr id="0" name=""/>
        <dsp:cNvSpPr/>
      </dsp:nvSpPr>
      <dsp:spPr>
        <a:xfrm>
          <a:off x="0" y="1000898"/>
          <a:ext cx="10653579" cy="799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32D8B-535B-4F4C-A8B9-042B37FB62A2}">
      <dsp:nvSpPr>
        <dsp:cNvPr id="0" name=""/>
        <dsp:cNvSpPr/>
      </dsp:nvSpPr>
      <dsp:spPr>
        <a:xfrm>
          <a:off x="241763" y="1180722"/>
          <a:ext cx="439569" cy="439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4B23F-93F4-4509-987E-FD46C1F15F99}">
      <dsp:nvSpPr>
        <dsp:cNvPr id="0" name=""/>
        <dsp:cNvSpPr/>
      </dsp:nvSpPr>
      <dsp:spPr>
        <a:xfrm>
          <a:off x="923096" y="1000898"/>
          <a:ext cx="9730482" cy="7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84" tIns="84584" rIns="84584" bIns="845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Businessmen</a:t>
          </a:r>
          <a:r>
            <a:rPr lang="en-US" sz="1400" kern="1200"/>
            <a:t> contribute the highest revenue at </a:t>
          </a:r>
          <a:r>
            <a:rPr lang="en-US" sz="1400" b="1" kern="1200"/>
            <a:t>$17.7M</a:t>
          </a:r>
          <a:r>
            <a:rPr lang="en-US" sz="1400" kern="1200"/>
            <a:t>, followed by </a:t>
          </a:r>
          <a:r>
            <a:rPr lang="en-US" sz="1400" b="1" kern="1200"/>
            <a:t>white-collar workers</a:t>
          </a:r>
          <a:r>
            <a:rPr lang="en-US" sz="1400" kern="1200"/>
            <a:t> at </a:t>
          </a:r>
          <a:r>
            <a:rPr lang="en-US" sz="1400" b="1" kern="1200"/>
            <a:t>$10.28M</a:t>
          </a:r>
          <a:r>
            <a:rPr lang="en-US" sz="1400" kern="1200"/>
            <a:t>. This suggests that these two job categories are key customer segments for credit card companies in terms of revenue generation.</a:t>
          </a:r>
        </a:p>
      </dsp:txBody>
      <dsp:txXfrm>
        <a:off x="923096" y="1000898"/>
        <a:ext cx="9730482" cy="799218"/>
      </dsp:txXfrm>
    </dsp:sp>
    <dsp:sp modelId="{1A358380-E951-4B2B-B86B-F589E0CFCE8B}">
      <dsp:nvSpPr>
        <dsp:cNvPr id="0" name=""/>
        <dsp:cNvSpPr/>
      </dsp:nvSpPr>
      <dsp:spPr>
        <a:xfrm>
          <a:off x="0" y="1999921"/>
          <a:ext cx="10653579" cy="799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ED02D-9EC2-4F9B-90A4-BE65FA843191}">
      <dsp:nvSpPr>
        <dsp:cNvPr id="0" name=""/>
        <dsp:cNvSpPr/>
      </dsp:nvSpPr>
      <dsp:spPr>
        <a:xfrm>
          <a:off x="241763" y="2179745"/>
          <a:ext cx="439569" cy="439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2B5F-4440-4140-BC35-4FECCBB23F0A}">
      <dsp:nvSpPr>
        <dsp:cNvPr id="0" name=""/>
        <dsp:cNvSpPr/>
      </dsp:nvSpPr>
      <dsp:spPr>
        <a:xfrm>
          <a:off x="923096" y="1999921"/>
          <a:ext cx="9730482" cy="7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84" tIns="84584" rIns="84584" bIns="845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5. Revenue by Use of Chip</a:t>
          </a:r>
          <a:r>
            <a:rPr lang="en-US" sz="1400" kern="1200"/>
            <a:t>:</a:t>
          </a:r>
        </a:p>
      </dsp:txBody>
      <dsp:txXfrm>
        <a:off x="923096" y="1999921"/>
        <a:ext cx="9730482" cy="799218"/>
      </dsp:txXfrm>
    </dsp:sp>
    <dsp:sp modelId="{7BE8A69C-3BBB-423A-B062-CA6D9BF04A36}">
      <dsp:nvSpPr>
        <dsp:cNvPr id="0" name=""/>
        <dsp:cNvSpPr/>
      </dsp:nvSpPr>
      <dsp:spPr>
        <a:xfrm>
          <a:off x="0" y="2998943"/>
          <a:ext cx="10653579" cy="799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3AC43-F3F8-4522-B920-8491D9B4517E}">
      <dsp:nvSpPr>
        <dsp:cNvPr id="0" name=""/>
        <dsp:cNvSpPr/>
      </dsp:nvSpPr>
      <dsp:spPr>
        <a:xfrm>
          <a:off x="241763" y="3178767"/>
          <a:ext cx="439569" cy="439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247A9-9BEA-462F-BC22-17F937518F15}">
      <dsp:nvSpPr>
        <dsp:cNvPr id="0" name=""/>
        <dsp:cNvSpPr/>
      </dsp:nvSpPr>
      <dsp:spPr>
        <a:xfrm>
          <a:off x="923096" y="2998943"/>
          <a:ext cx="9730482" cy="7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84" tIns="84584" rIns="84584" bIns="845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Most transactions are conducted using swip cards, accounting for $</a:t>
          </a:r>
          <a:r>
            <a:rPr lang="en-US" sz="1400" b="1" kern="1200"/>
            <a:t>36M </a:t>
          </a:r>
          <a:r>
            <a:rPr lang="en-US" sz="1400" kern="1200"/>
            <a:t>of the revenue. This shows that swip technology is the most preferred and secure method of payment among users.</a:t>
          </a:r>
        </a:p>
      </dsp:txBody>
      <dsp:txXfrm>
        <a:off x="923096" y="2998943"/>
        <a:ext cx="9730482" cy="799218"/>
      </dsp:txXfrm>
    </dsp:sp>
    <dsp:sp modelId="{B5AB2C2D-3890-4219-9D56-987B8A860239}">
      <dsp:nvSpPr>
        <dsp:cNvPr id="0" name=""/>
        <dsp:cNvSpPr/>
      </dsp:nvSpPr>
      <dsp:spPr>
        <a:xfrm>
          <a:off x="0" y="3997966"/>
          <a:ext cx="10653579" cy="799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8C6B7-31E7-4B4A-8541-04C81B4C6AEB}">
      <dsp:nvSpPr>
        <dsp:cNvPr id="0" name=""/>
        <dsp:cNvSpPr/>
      </dsp:nvSpPr>
      <dsp:spPr>
        <a:xfrm>
          <a:off x="241763" y="4177790"/>
          <a:ext cx="439569" cy="4395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B7916-0407-4E97-A8E8-9966AD1E1896}">
      <dsp:nvSpPr>
        <dsp:cNvPr id="0" name=""/>
        <dsp:cNvSpPr/>
      </dsp:nvSpPr>
      <dsp:spPr>
        <a:xfrm>
          <a:off x="923096" y="3997966"/>
          <a:ext cx="9730482" cy="7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84" tIns="84584" rIns="84584" bIns="845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6. QTR Revenue and Total Transaction Count</a:t>
          </a:r>
          <a:r>
            <a:rPr lang="en-US" sz="1400" kern="1200"/>
            <a:t>:</a:t>
          </a:r>
        </a:p>
      </dsp:txBody>
      <dsp:txXfrm>
        <a:off x="923096" y="3997966"/>
        <a:ext cx="9730482" cy="799218"/>
      </dsp:txXfrm>
    </dsp:sp>
    <dsp:sp modelId="{11651D96-69E6-4FDC-B845-321463EDCAAA}">
      <dsp:nvSpPr>
        <dsp:cNvPr id="0" name=""/>
        <dsp:cNvSpPr/>
      </dsp:nvSpPr>
      <dsp:spPr>
        <a:xfrm>
          <a:off x="0" y="4996989"/>
          <a:ext cx="10653579" cy="799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74CF3-DAA7-4CAF-8B39-91AB9A07DF8B}">
      <dsp:nvSpPr>
        <dsp:cNvPr id="0" name=""/>
        <dsp:cNvSpPr/>
      </dsp:nvSpPr>
      <dsp:spPr>
        <a:xfrm>
          <a:off x="241763" y="5176813"/>
          <a:ext cx="439569" cy="4395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2F032-5D6E-4108-9B68-C6A973D0D79E}">
      <dsp:nvSpPr>
        <dsp:cNvPr id="0" name=""/>
        <dsp:cNvSpPr/>
      </dsp:nvSpPr>
      <dsp:spPr>
        <a:xfrm>
          <a:off x="923096" y="4996989"/>
          <a:ext cx="9730482" cy="7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84" tIns="84584" rIns="84584" bIns="8458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Revenue and transaction count remain fairly consistent across quarters, with </a:t>
          </a:r>
          <a:r>
            <a:rPr lang="en-US" sz="1400" b="1" kern="1200"/>
            <a:t>Q4</a:t>
          </a:r>
          <a:r>
            <a:rPr lang="en-US" sz="1400" kern="1200"/>
            <a:t> slightly outperforming others at </a:t>
          </a:r>
          <a:r>
            <a:rPr lang="en-US" sz="1400" b="1" kern="1200"/>
            <a:t>$14.5M</a:t>
          </a:r>
          <a:r>
            <a:rPr lang="en-US" sz="1400" kern="1200"/>
            <a:t> in revenue and </a:t>
          </a:r>
          <a:r>
            <a:rPr lang="en-US" sz="1400" b="1" kern="1200"/>
            <a:t>173.2K</a:t>
          </a:r>
          <a:r>
            <a:rPr lang="en-US" sz="1400" kern="1200"/>
            <a:t> transactions. This may indicate a slight seasonal boost in spending towards the end of the year.</a:t>
          </a:r>
        </a:p>
      </dsp:txBody>
      <dsp:txXfrm>
        <a:off x="923096" y="4996989"/>
        <a:ext cx="9730482" cy="799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978-DD7B-164A-99A2-666A7D74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30D9-EEAF-8424-2BC3-A89C2346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2816-36CC-C853-D102-8E43E3F9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B26F-49FD-C00A-57F9-251B08B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FCCF-7006-DC2A-CA76-6880A99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EA47-18C7-85B3-A59D-7FFC086D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34BE-AB26-CEA4-6C10-F930A637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3084-AFBE-74B1-5A2E-8C22FF9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375-B098-D34E-F14C-5E886422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DC7F-6D96-4AE7-2716-913A46B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27F3D-ACDA-CA49-B63B-E63433F5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35E36-7F7A-4DA3-D1D5-A160DF85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02CEF-4CC9-56D0-BE9F-A9A22237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C6CF-79A4-1BAD-1194-501EA64C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1347-E966-E70A-210C-CF2A5A35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C276-D910-10D4-F6E4-BA310D77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B4B6-FD45-9F7A-073D-D247ED66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88C8-DCE3-7D58-8A3C-A5C0951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AA36-D8B5-1374-D745-30BE244D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2031-CE97-5FD9-E3DA-24BAC51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E29-34AE-21CD-478B-8650C3A5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D77E-66F3-F1C0-C981-0085F406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6F27-FD7D-844F-C689-B711772E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8A7F-F6C6-462A-18E4-8892108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4629-3631-E9E4-6B02-67189DC2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6F2-C6A6-202C-3A16-1675573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AD15-7046-060A-7868-68B6E87AF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345FE-2A53-307B-0933-1F33D6CE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947E3-1DF2-95C7-8611-5CC859AB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28BD-CD9D-157A-DCEF-463C74B2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4943-54C8-422C-EB30-FC46863F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AC89-5E0B-F096-D011-A1F0864E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C722-09D2-8A1D-D679-1A6C9B79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0C411-30E6-B3BE-D481-D3202C98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BD816-5EF0-209D-6A03-EE07A3287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2C4A-B94D-E720-275B-54AF15774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94CD6-FFFA-8534-AD82-A576C4B0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1E0FA-A5B0-4815-1DAF-BC606358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B4E40-3A50-B33F-9D34-B4E86E4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01A5-AFFA-4EF8-D1E8-A436755A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0000-5C67-4CCD-0759-820778AC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07D62-904A-E08E-BFC5-78564B5E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AF4A7-AAB2-D502-FD40-F0D7A23E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415E4-76C0-09F2-2723-3EAAF46D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DA254-552C-712F-C43F-6D5DBF5C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45CAC-2F9C-5FC7-6D23-918FB79E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3BD2-497C-8332-6346-AA185570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C12-C7CD-CBA9-A166-F274115A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58C9-226C-2D78-4932-FBE77787D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4AAE-7938-A15C-C4B6-39AB7E3C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D424E-2661-CB5C-0689-2B5BBB7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11B3-EA5F-F052-210A-19397299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C29D-FC7B-6B65-6B97-8859F8F6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280E2-04F2-3695-7FCF-5F12D831C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35EA-308A-6249-068D-73CF43BC4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93A4A-6D0E-A7A2-7DD8-0B0CEAF9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A823-E4B1-4693-7857-5C76476A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EDF5-440F-2FC2-D1F2-61239AAE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DFA5-CD9B-1A57-7068-E3FB536A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8C78-83A0-3FF3-F968-0F0926A5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22BF-64CB-FD69-B8B2-8026F0EA2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C278-454D-BA26-3E6A-ED171BFF5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F03D-E549-C6AA-D6B3-3B78C4DE3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tack of bank cards">
            <a:extLst>
              <a:ext uri="{FF2B5EF4-FFF2-40B4-BE49-F238E27FC236}">
                <a16:creationId xmlns:a16="http://schemas.microsoft.com/office/drawing/2014/main" id="{B80D0355-F89D-7169-EB3C-08B830E6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8" b="102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C6A7A-57E9-4990-1166-99013F602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" y="1878366"/>
            <a:ext cx="4671319" cy="18858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Credit Card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9E43-E8E0-E303-5336-2A9903FE9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18" y="3845971"/>
            <a:ext cx="4671319" cy="13814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Weekly Analysis Report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3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3DC8-40DE-2241-9DA0-A0BAB55C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887795"/>
            <a:ext cx="8690348" cy="38640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9.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 Car Ownership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The majority of credit card users (around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60%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) do not own cars, indicating that a large segment of the customer base might not require car-related credit card products. Meanwhile,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40%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do own cars, potentially signaling a market for auto-related perks or rewards.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10. Salary Group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High-salary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customers contribute the most revenue at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$30M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, with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medium-salary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contributing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$16M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low-salary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groups at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$11M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 This shows that higher-income customers are more profitable for the credit card company.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11 Age Group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30-40 age group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is the top contributor with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$14M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in revenue. The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40-50 age group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follows with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$11M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 This suggests that middle-aged customers are the primary users of credit cards, likely due to financial stability.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7EAB-BA47-4A93-ABC4-202070B7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1396181"/>
            <a:ext cx="980767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12. Marital Status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Married customers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generate the highest revenue, contributing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$13M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. The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single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and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unknown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categories are also significant, contributing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$11M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and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$16M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respectively. The high amount from “unknown” status may indicate a need for better data collection.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13. Education Level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Graduates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are the highest contributing education group, generating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$23M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in revenue. Customers with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high school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education and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post-graduate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degrees contribute less.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14. Top 5 States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The states generating the most revenue are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Texas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($7M),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New York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($7M), and </a:t>
            </a:r>
            <a:r>
              <a:rPr lang="en-US" sz="1500" b="1" dirty="0">
                <a:solidFill>
                  <a:schemeClr val="tx1">
                    <a:alpha val="55000"/>
                  </a:schemeClr>
                </a:solidFill>
              </a:rPr>
              <a:t>California</a:t>
            </a:r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 ($6M). These states are likely key markets for the credit card business, with significant customer activity.</a:t>
            </a:r>
          </a:p>
          <a:p>
            <a:endParaRPr lang="en-IN" sz="15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D8638B6-5624-D897-DF07-10D024D8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7" r="45989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1D61D-6E3E-BDC4-0592-9F5A5C7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Import Data to 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936-24D4-9BCF-E11C-DBE7721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r>
              <a:rPr lang="en-US" sz="1800" dirty="0"/>
              <a:t>1. create tables in SQL</a:t>
            </a:r>
          </a:p>
          <a:p>
            <a:r>
              <a:rPr lang="en-US" sz="1800" dirty="0"/>
              <a:t>2. import CSV file into SQL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0048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D61D-6E3E-BDC4-0592-9F5A5C7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936-24D4-9BCF-E11C-DBE7721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1.Creating Age Group </a:t>
            </a:r>
          </a:p>
          <a:p>
            <a:pPr marL="0" indent="0">
              <a:buNone/>
            </a:pPr>
            <a:r>
              <a:rPr lang="en-US" sz="1700" b="1"/>
              <a:t>AgeGroup = SWITCH( TRUE(), </a:t>
            </a:r>
          </a:p>
          <a:p>
            <a:pPr marL="0" indent="0">
              <a:buNone/>
            </a:pPr>
            <a:r>
              <a:rPr lang="en-US" sz="1700" b="1"/>
              <a:t>'public cust_detail'[customer_age] &lt; 30, "20-30",</a:t>
            </a:r>
          </a:p>
          <a:p>
            <a:pPr marL="0" indent="0">
              <a:buNone/>
            </a:pPr>
            <a:r>
              <a:rPr lang="en-US" sz="1700" b="1"/>
              <a:t> 'public cust_detail'[customer_age] &gt;= 30 &amp;&amp; 'public cust_detail'[customer_age] &lt; 40, "30-40", 'public cust_detail'[customer_age] &gt;= 40 &amp;&amp; 'public cust_detail'[customer_age] &lt; 50, "40-50", 'public cust_detail'[customer_age] &gt;= 50 &amp;&amp; 'public cust_detail'[customer_age] &lt; 60, "50-60", 'public cust_detail'[customer_age] &gt;= 60, "60+", </a:t>
            </a:r>
          </a:p>
          <a:p>
            <a:pPr marL="0" indent="0">
              <a:buNone/>
            </a:pPr>
            <a:r>
              <a:rPr lang="en-US" sz="1700" b="1"/>
              <a:t>"unknown" ) </a:t>
            </a:r>
            <a:endParaRPr lang="en-IN" sz="1700" b="1"/>
          </a:p>
        </p:txBody>
      </p:sp>
      <p:pic>
        <p:nvPicPr>
          <p:cNvPr id="13" name="Graphic 12" descr="Disconnected">
            <a:extLst>
              <a:ext uri="{FF2B5EF4-FFF2-40B4-BE49-F238E27FC236}">
                <a16:creationId xmlns:a16="http://schemas.microsoft.com/office/drawing/2014/main" id="{5568713F-2303-64F6-21AB-E774218B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D61D-6E3E-BDC4-0592-9F5A5C7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936-24D4-9BCF-E11C-DBE7721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2.Creating Income Group </a:t>
            </a:r>
          </a:p>
          <a:p>
            <a:pPr marL="0" indent="0">
              <a:buNone/>
            </a:pPr>
            <a:r>
              <a:rPr lang="en-US" sz="1600" b="1" dirty="0" err="1"/>
              <a:t>IncomeGroup</a:t>
            </a:r>
            <a:r>
              <a:rPr lang="en-US" sz="1600" b="1" dirty="0"/>
              <a:t> = SWITCH( TRUE(), 'public </a:t>
            </a:r>
            <a:r>
              <a:rPr lang="en-US" sz="1600" b="1" dirty="0" err="1"/>
              <a:t>cust_detail</a:t>
            </a:r>
            <a:r>
              <a:rPr lang="en-US" sz="1600" b="1" dirty="0"/>
              <a:t>'[income] &lt; 35000, "Low", 'public </a:t>
            </a:r>
            <a:r>
              <a:rPr lang="en-US" sz="1600" b="1" dirty="0" err="1"/>
              <a:t>cust_detail</a:t>
            </a:r>
            <a:r>
              <a:rPr lang="en-US" sz="1600" b="1" dirty="0"/>
              <a:t>'[income] &gt;= 35000 &amp;&amp; 'public </a:t>
            </a:r>
            <a:r>
              <a:rPr lang="en-US" sz="1600" b="1" dirty="0" err="1"/>
              <a:t>cust_detail</a:t>
            </a:r>
            <a:r>
              <a:rPr lang="en-US" sz="1600" b="1" dirty="0"/>
              <a:t>'[income] = 70000, "High", "unknown" )</a:t>
            </a:r>
            <a:endParaRPr lang="en-IN" sz="1700" b="1" dirty="0"/>
          </a:p>
        </p:txBody>
      </p:sp>
      <p:pic>
        <p:nvPicPr>
          <p:cNvPr id="13" name="Graphic 12" descr="Disconnected">
            <a:extLst>
              <a:ext uri="{FF2B5EF4-FFF2-40B4-BE49-F238E27FC236}">
                <a16:creationId xmlns:a16="http://schemas.microsoft.com/office/drawing/2014/main" id="{5568713F-2303-64F6-21AB-E774218B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D61D-6E3E-BDC4-0592-9F5A5C7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936-24D4-9BCF-E11C-DBE7721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3.Creating new Column Week number</a:t>
            </a:r>
          </a:p>
          <a:p>
            <a:pPr marL="0" indent="0">
              <a:buNone/>
            </a:pPr>
            <a:r>
              <a:rPr lang="en-US" dirty="0"/>
              <a:t>week_num2 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Revenue</a:t>
            </a:r>
          </a:p>
          <a:p>
            <a:pPr marL="0" indent="0">
              <a:buNone/>
            </a:pPr>
            <a:r>
              <a:rPr lang="en-US" dirty="0"/>
              <a:t>Revenue =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Graphic 3" descr="Disconnected">
            <a:extLst>
              <a:ext uri="{FF2B5EF4-FFF2-40B4-BE49-F238E27FC236}">
                <a16:creationId xmlns:a16="http://schemas.microsoft.com/office/drawing/2014/main" id="{0B0AA0FE-560A-CBC4-C405-51D4272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1938" y="-169053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D61D-6E3E-BDC4-0592-9F5A5C7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936-24D4-9BCF-E11C-DBE77210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626" y="2576052"/>
            <a:ext cx="8063078" cy="373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5.Creating Previous week revenue</a:t>
            </a:r>
          </a:p>
          <a:p>
            <a:pPr marL="0" indent="0">
              <a:buNone/>
            </a:pPr>
            <a:r>
              <a:rPr lang="en-IN" sz="1400" dirty="0" err="1"/>
              <a:t>Previous_week_Reveneue</a:t>
            </a:r>
            <a:r>
              <a:rPr lang="en-IN" sz="1400" dirty="0"/>
              <a:t> = CALCULATE( SUM('public </a:t>
            </a:r>
            <a:r>
              <a:rPr lang="en-IN" sz="1400" dirty="0" err="1"/>
              <a:t>cc_detail</a:t>
            </a:r>
            <a:r>
              <a:rPr lang="en-IN" sz="1400" dirty="0"/>
              <a:t>'[Revenue]), FILTER( ALL('public </a:t>
            </a:r>
            <a:r>
              <a:rPr lang="en-IN" sz="1400" dirty="0" err="1"/>
              <a:t>cc_detail</a:t>
            </a:r>
            <a:r>
              <a:rPr lang="en-IN" sz="1400" dirty="0"/>
              <a:t>'), 'public </a:t>
            </a:r>
            <a:r>
              <a:rPr lang="en-IN" sz="1400" dirty="0" err="1"/>
              <a:t>cc_detail</a:t>
            </a:r>
            <a:r>
              <a:rPr lang="en-IN" sz="1400" dirty="0"/>
              <a:t>'[week_num2] = MAX('public </a:t>
            </a:r>
            <a:r>
              <a:rPr lang="en-IN" sz="1400" dirty="0" err="1"/>
              <a:t>cc_detail</a:t>
            </a:r>
            <a:r>
              <a:rPr lang="en-IN" sz="1400" dirty="0"/>
              <a:t>'[week_num2])-1))</a:t>
            </a:r>
            <a:endParaRPr lang="en-IN" sz="1700" b="1" dirty="0"/>
          </a:p>
        </p:txBody>
      </p:sp>
      <p:pic>
        <p:nvPicPr>
          <p:cNvPr id="13" name="Graphic 12" descr="Disconnected">
            <a:extLst>
              <a:ext uri="{FF2B5EF4-FFF2-40B4-BE49-F238E27FC236}">
                <a16:creationId xmlns:a16="http://schemas.microsoft.com/office/drawing/2014/main" id="{5568713F-2303-64F6-21AB-E774218B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89252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A476-E362-95EA-E071-DAC6CAF6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/>
              <a:t>Project Insights</a:t>
            </a: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9AF11502-B597-5A86-6BCC-5D6A9284C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47996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02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4FFBC-A9B8-F0D3-C5DE-4F5C8D9C5C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511277"/>
          <a:ext cx="10653579" cy="579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08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163E-82DF-180A-4A19-92E8FA1F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/>
              <a:t>7. Total Financial Metrics</a:t>
            </a:r>
            <a:r>
              <a:rPr lang="en-US" sz="1900"/>
              <a:t>:</a:t>
            </a:r>
          </a:p>
          <a:p>
            <a:pPr marL="0" indent="0">
              <a:buNone/>
            </a:pPr>
            <a:r>
              <a:rPr lang="en-US" sz="1900" b="1"/>
              <a:t>Total Interest</a:t>
            </a:r>
            <a:r>
              <a:rPr lang="en-US" sz="1900"/>
              <a:t>: $8M, suggesting that many customers carry balances on their credit cards and are being charged interest.</a:t>
            </a:r>
          </a:p>
          <a:p>
            <a:pPr marL="0" indent="0">
              <a:buNone/>
            </a:pPr>
            <a:r>
              <a:rPr lang="en-US" sz="1900" b="1"/>
              <a:t>Total Income</a:t>
            </a:r>
            <a:r>
              <a:rPr lang="en-US" sz="1900"/>
              <a:t>: $588M, which could imply overall customer income and their financial capacity for credit card usage.</a:t>
            </a:r>
          </a:p>
          <a:p>
            <a:pPr marL="0" indent="0">
              <a:buNone/>
            </a:pPr>
            <a:r>
              <a:rPr lang="en-US" sz="1900" b="1"/>
              <a:t>Customer Satisfaction</a:t>
            </a:r>
            <a:r>
              <a:rPr lang="en-US" sz="1900"/>
              <a:t>: Rated </a:t>
            </a:r>
            <a:r>
              <a:rPr lang="en-US" sz="1900" b="1"/>
              <a:t>3.2</a:t>
            </a:r>
            <a:r>
              <a:rPr lang="en-US" sz="1900"/>
              <a:t>, indicating room for improvement in customer experience or service offerings.</a:t>
            </a:r>
          </a:p>
          <a:p>
            <a:pPr marL="0" indent="0">
              <a:buNone/>
            </a:pPr>
            <a:r>
              <a:rPr lang="en-US" sz="1900" b="1"/>
              <a:t>8. Revenue vs. Gender</a:t>
            </a:r>
            <a:r>
              <a:rPr lang="en-US" sz="1900"/>
              <a:t>:</a:t>
            </a:r>
          </a:p>
          <a:p>
            <a:pPr marL="0" indent="0">
              <a:buNone/>
            </a:pPr>
            <a:r>
              <a:rPr lang="en-US" sz="1900"/>
              <a:t>The line chart shows fluctuating revenues from both male and female customers across 2023. There is noticeable variation month-to-month, with peaks in revenue occurring around </a:t>
            </a:r>
            <a:r>
              <a:rPr lang="en-US" sz="1900" b="1"/>
              <a:t>March, June</a:t>
            </a:r>
            <a:r>
              <a:rPr lang="en-US" sz="1900"/>
              <a:t>, and </a:t>
            </a:r>
            <a:r>
              <a:rPr lang="en-US" sz="1900" b="1"/>
              <a:t>September</a:t>
            </a:r>
            <a:r>
              <a:rPr lang="en-US" sz="1900"/>
              <a:t>.</a:t>
            </a:r>
          </a:p>
          <a:p>
            <a:pPr marL="0" indent="0">
              <a:buNone/>
            </a:pPr>
            <a:r>
              <a:rPr lang="en-US" sz="1900"/>
              <a:t>Male and female revenues appear similar overall, suggesting balanced engagement across genders.</a:t>
            </a:r>
          </a:p>
          <a:p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106253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989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Credit Card </vt:lpstr>
      <vt:lpstr>Import Data to SQL Database</vt:lpstr>
      <vt:lpstr>DAX Queries</vt:lpstr>
      <vt:lpstr>DAX Queries</vt:lpstr>
      <vt:lpstr>DAX Queries</vt:lpstr>
      <vt:lpstr>DAX Queries</vt:lpstr>
      <vt:lpstr>Project Insights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jainish satani</dc:creator>
  <cp:lastModifiedBy>jainish satani</cp:lastModifiedBy>
  <cp:revision>31</cp:revision>
  <dcterms:created xsi:type="dcterms:W3CDTF">2024-10-23T18:31:51Z</dcterms:created>
  <dcterms:modified xsi:type="dcterms:W3CDTF">2024-10-23T20:48:16Z</dcterms:modified>
</cp:coreProperties>
</file>