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  <p:sldMasterId id="214748367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</p:sldIdLst>
  <p:sldSz cy="5143500" cx="9144000"/>
  <p:notesSz cx="6858000" cy="9144000"/>
  <p:embeddedFontLst>
    <p:embeddedFont>
      <p:font typeface="Roboto Medium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Montserrat Black"/>
      <p:bold r:id="rId25"/>
      <p:boldItalic r:id="rId26"/>
    </p:embeddedFont>
    <p:embeddedFont>
      <p:font typeface="Bebas Neu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1D39B6-35A0-420D-A63B-EFCB093C1427}">
  <a:tblStyle styleId="{C21D39B6-35A0-420D-A63B-EFCB093C1427}" styleName="Table_0">
    <a:wholeTbl>
      <a:tcTxStyle b="off" i="off">
        <a:font>
          <a:latin typeface="Bierstadt"/>
          <a:ea typeface="Bierstadt"/>
          <a:cs typeface="Bierstadt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6E6E6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Bierstadt"/>
          <a:ea typeface="Bierstadt"/>
          <a:cs typeface="Bierstadt"/>
        </a:font>
        <a:schemeClr val="lt1"/>
      </a:tcTxStyle>
      <a:tcStyle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font" Target="fonts/MontserratBlack-boldItalic.fntdata"/><Relationship Id="rId25" Type="http://schemas.openxmlformats.org/officeDocument/2006/relationships/font" Target="fonts/MontserratBlack-bold.fntdata"/><Relationship Id="rId27" Type="http://schemas.openxmlformats.org/officeDocument/2006/relationships/font" Target="fonts/BebasNeue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font" Target="fonts/RobotoMedium-regular.fntdata"/><Relationship Id="rId16" Type="http://schemas.openxmlformats.org/officeDocument/2006/relationships/slide" Target="slides/slide8.xml"/><Relationship Id="rId19" Type="http://schemas.openxmlformats.org/officeDocument/2006/relationships/font" Target="fonts/RobotoMedium-italic.fntdata"/><Relationship Id="rId18" Type="http://schemas.openxmlformats.org/officeDocument/2006/relationships/font" Target="fonts/Roboto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4c4fff2b6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44c4fff2b6_2_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4c4fff2b6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344c4fff2b6_2_10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44c4fff2b6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344c4fff2b6_2_10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4c4fff2b6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344c4fff2b6_2_1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44c4fff2b6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344c4fff2b6_2_1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44c4fff2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44c4fff2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44c4fff2b6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344c4fff2b6_2_1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44c4fff2b6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344c4fff2b6_2_1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388403" y="4657444"/>
            <a:ext cx="8366760" cy="34289"/>
          </a:xfrm>
          <a:custGeom>
            <a:rect b="b" l="l" r="r" t="t"/>
            <a:pathLst>
              <a:path extrusionOk="0" h="45719" w="8715708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 txBox="1"/>
          <p:nvPr>
            <p:ph type="ctrTitle"/>
          </p:nvPr>
        </p:nvSpPr>
        <p:spPr>
          <a:xfrm>
            <a:off x="390906" y="733806"/>
            <a:ext cx="836676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90906" y="3360420"/>
            <a:ext cx="5328666" cy="104927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i="1" sz="1700"/>
            </a:lvl1pPr>
            <a:lvl2pPr lvl="1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390906" y="481431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390906" y="75438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593074" y="4814316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90906" y="733806"/>
            <a:ext cx="836676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90906" y="1933956"/>
            <a:ext cx="8366760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390906" y="481431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390906" y="75438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593074" y="4814316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388403" y="4657444"/>
            <a:ext cx="8366760" cy="34289"/>
          </a:xfrm>
          <a:custGeom>
            <a:rect b="b" l="l" r="r" t="t"/>
            <a:pathLst>
              <a:path extrusionOk="0" h="45719" w="8715708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7"/>
          <p:cNvSpPr txBox="1"/>
          <p:nvPr>
            <p:ph type="ctrTitle"/>
          </p:nvPr>
        </p:nvSpPr>
        <p:spPr>
          <a:xfrm>
            <a:off x="390906" y="733806"/>
            <a:ext cx="836676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390906" y="3360420"/>
            <a:ext cx="5328666" cy="104927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i="1" sz="1700"/>
            </a:lvl1pPr>
            <a:lvl2pPr lvl="1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390906" y="481431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390906" y="75438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593074" y="4814316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90906" y="733806"/>
            <a:ext cx="3765042" cy="32164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90906" y="3950208"/>
            <a:ext cx="3765042" cy="81610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757575"/>
              </a:buClr>
              <a:buSzPts val="1700"/>
              <a:buNone/>
              <a:defRPr i="1" sz="17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500"/>
              <a:buNone/>
              <a:defRPr sz="15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400"/>
              <a:buNone/>
              <a:defRPr sz="14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390906" y="481431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90906" y="75438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593074" y="4814316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388402" y="381067"/>
            <a:ext cx="3765887" cy="11195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90906" y="733806"/>
            <a:ext cx="836676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90906" y="1933956"/>
            <a:ext cx="3874770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2" type="body"/>
          </p:nvPr>
        </p:nvSpPr>
        <p:spPr>
          <a:xfrm>
            <a:off x="4889754" y="1933956"/>
            <a:ext cx="3874770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0" type="dt"/>
          </p:nvPr>
        </p:nvSpPr>
        <p:spPr>
          <a:xfrm>
            <a:off x="390906" y="481431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1" type="ftr"/>
          </p:nvPr>
        </p:nvSpPr>
        <p:spPr>
          <a:xfrm>
            <a:off x="390906" y="75438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593074" y="4814316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90906" y="733806"/>
            <a:ext cx="8373618" cy="9121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90906" y="1755648"/>
            <a:ext cx="3874770" cy="49377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0" i="1" sz="17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1" name="Google Shape;101;p20"/>
          <p:cNvSpPr txBox="1"/>
          <p:nvPr>
            <p:ph idx="2" type="body"/>
          </p:nvPr>
        </p:nvSpPr>
        <p:spPr>
          <a:xfrm>
            <a:off x="390906" y="2276856"/>
            <a:ext cx="3874770" cy="24825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3" type="body"/>
          </p:nvPr>
        </p:nvSpPr>
        <p:spPr>
          <a:xfrm>
            <a:off x="4889754" y="1755648"/>
            <a:ext cx="3874770" cy="49377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0" i="1" sz="17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3" name="Google Shape;103;p20"/>
          <p:cNvSpPr txBox="1"/>
          <p:nvPr>
            <p:ph idx="4" type="body"/>
          </p:nvPr>
        </p:nvSpPr>
        <p:spPr>
          <a:xfrm>
            <a:off x="4889754" y="2276856"/>
            <a:ext cx="3874770" cy="24825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0" type="dt"/>
          </p:nvPr>
        </p:nvSpPr>
        <p:spPr>
          <a:xfrm>
            <a:off x="390906" y="481431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1" type="ftr"/>
          </p:nvPr>
        </p:nvSpPr>
        <p:spPr>
          <a:xfrm>
            <a:off x="390906" y="75438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593074" y="4814316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90906" y="733806"/>
            <a:ext cx="836676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0" type="dt"/>
          </p:nvPr>
        </p:nvSpPr>
        <p:spPr>
          <a:xfrm>
            <a:off x="390906" y="481431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1" type="ftr"/>
          </p:nvPr>
        </p:nvSpPr>
        <p:spPr>
          <a:xfrm>
            <a:off x="390906" y="75438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593074" y="4814316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idx="10" type="dt"/>
          </p:nvPr>
        </p:nvSpPr>
        <p:spPr>
          <a:xfrm>
            <a:off x="390906" y="481431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1" type="ftr"/>
          </p:nvPr>
        </p:nvSpPr>
        <p:spPr>
          <a:xfrm>
            <a:off x="390906" y="75438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593074" y="4814316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90906" y="733806"/>
            <a:ext cx="3765042" cy="18448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4889754" y="740568"/>
            <a:ext cx="3874770" cy="40187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048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845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indent="-29845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19" name="Google Shape;119;p23"/>
          <p:cNvSpPr txBox="1"/>
          <p:nvPr>
            <p:ph idx="2" type="body"/>
          </p:nvPr>
        </p:nvSpPr>
        <p:spPr>
          <a:xfrm>
            <a:off x="390906" y="2681478"/>
            <a:ext cx="3765042" cy="207797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i="1" sz="17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0" name="Google Shape;120;p23"/>
          <p:cNvSpPr txBox="1"/>
          <p:nvPr>
            <p:ph idx="10" type="dt"/>
          </p:nvPr>
        </p:nvSpPr>
        <p:spPr>
          <a:xfrm>
            <a:off x="390906" y="481431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1" type="ftr"/>
          </p:nvPr>
        </p:nvSpPr>
        <p:spPr>
          <a:xfrm>
            <a:off x="390906" y="75438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8593074" y="4814316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90906" y="733806"/>
            <a:ext cx="3765042" cy="18448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4"/>
          <p:cNvSpPr/>
          <p:nvPr>
            <p:ph idx="2" type="pic"/>
          </p:nvPr>
        </p:nvSpPr>
        <p:spPr>
          <a:xfrm>
            <a:off x="4889754" y="740568"/>
            <a:ext cx="3874770" cy="4018788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90906" y="2681478"/>
            <a:ext cx="3765042" cy="207797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i="1" sz="17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7" name="Google Shape;127;p24"/>
          <p:cNvSpPr txBox="1"/>
          <p:nvPr>
            <p:ph idx="10" type="dt"/>
          </p:nvPr>
        </p:nvSpPr>
        <p:spPr>
          <a:xfrm>
            <a:off x="390906" y="481431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1" type="ftr"/>
          </p:nvPr>
        </p:nvSpPr>
        <p:spPr>
          <a:xfrm>
            <a:off x="390906" y="75438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8593074" y="4814316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90906" y="733806"/>
            <a:ext cx="836676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 rot="5400000">
            <a:off x="3161538" y="-836676"/>
            <a:ext cx="2825496" cy="83667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10" type="dt"/>
          </p:nvPr>
        </p:nvSpPr>
        <p:spPr>
          <a:xfrm>
            <a:off x="390906" y="481431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1" type="ftr"/>
          </p:nvPr>
        </p:nvSpPr>
        <p:spPr>
          <a:xfrm>
            <a:off x="390906" y="75438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8593074" y="4814316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 rot="5400000">
            <a:off x="5438394" y="1789938"/>
            <a:ext cx="4025646" cy="19133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 rot="5400000">
            <a:off x="1381887" y="-257175"/>
            <a:ext cx="4025646" cy="600760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10" type="dt"/>
          </p:nvPr>
        </p:nvSpPr>
        <p:spPr>
          <a:xfrm>
            <a:off x="390906" y="481431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11" type="ftr"/>
          </p:nvPr>
        </p:nvSpPr>
        <p:spPr>
          <a:xfrm>
            <a:off x="390906" y="75438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12" type="sldNum"/>
          </p:nvPr>
        </p:nvSpPr>
        <p:spPr>
          <a:xfrm>
            <a:off x="8593074" y="4814316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6"/>
          <p:cNvSpPr/>
          <p:nvPr/>
        </p:nvSpPr>
        <p:spPr>
          <a:xfrm rot="5400000">
            <a:off x="6702467" y="2688764"/>
            <a:ext cx="3994301" cy="11195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90906" y="733806"/>
            <a:ext cx="836676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90906" y="1933956"/>
            <a:ext cx="8366760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390906" y="481431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90906" y="75438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93074" y="4814316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88402" y="381067"/>
            <a:ext cx="8364911" cy="111959"/>
          </a:xfrm>
          <a:custGeom>
            <a:rect b="b" l="l" r="r" t="t"/>
            <a:pathLst>
              <a:path extrusionOk="0" h="149279" w="8085002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90906" y="733806"/>
            <a:ext cx="836676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90906" y="1933956"/>
            <a:ext cx="8366760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390906" y="481431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390906" y="75438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593074" y="4814316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388402" y="381067"/>
            <a:ext cx="8364911" cy="111959"/>
          </a:xfrm>
          <a:custGeom>
            <a:rect b="b" l="l" r="r" t="t"/>
            <a:pathLst>
              <a:path extrusionOk="0" h="149279" w="8085002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eb.stanford.edu/~alroth/papers/GaleandShapley.revised.IJGT.pdf" TargetMode="External"/><Relationship Id="rId4" Type="http://schemas.openxmlformats.org/officeDocument/2006/relationships/hyperlink" Target="https://arxiv.org/abs/1904.06698" TargetMode="External"/><Relationship Id="rId5" Type="http://schemas.openxmlformats.org/officeDocument/2006/relationships/hyperlink" Target="https://rohitvaish.in/data/Papers/%5BBaswana+%5D%20Centralized%20Admissions%20for%20Engineering%20Colleges%20in%20India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/>
          <p:nvPr/>
        </p:nvSpPr>
        <p:spPr>
          <a:xfrm>
            <a:off x="0" y="0"/>
            <a:ext cx="9144000" cy="514350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opview of mint green workspace with laptop, coffee, notebook, pen, glasses, and mouse"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" y="-474734"/>
            <a:ext cx="9141699" cy="609297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7"/>
          <p:cNvSpPr/>
          <p:nvPr/>
        </p:nvSpPr>
        <p:spPr>
          <a:xfrm flipH="1" rot="5400000">
            <a:off x="3708571" y="-291929"/>
            <a:ext cx="5143500" cy="5727357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7"/>
          <p:cNvSpPr txBox="1"/>
          <p:nvPr>
            <p:ph type="ctrTitle"/>
          </p:nvPr>
        </p:nvSpPr>
        <p:spPr>
          <a:xfrm>
            <a:off x="4166289" y="728547"/>
            <a:ext cx="4402638" cy="21446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ial"/>
              <a:buNone/>
            </a:pPr>
            <a:r>
              <a:rPr b="0" lang="en" sz="4500">
                <a:solidFill>
                  <a:srgbClr val="5B0F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ISTC SEAT ALLOCATION SYSTEM</a:t>
            </a:r>
            <a:endParaRPr b="0">
              <a:solidFill>
                <a:srgbClr val="5B0F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51" name="Google Shape;151;p27"/>
          <p:cNvSpPr txBox="1"/>
          <p:nvPr>
            <p:ph idx="1" type="subTitle"/>
          </p:nvPr>
        </p:nvSpPr>
        <p:spPr>
          <a:xfrm>
            <a:off x="4166289" y="3361838"/>
            <a:ext cx="4368351" cy="12930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rPr i="0" lang="en">
                <a:solidFill>
                  <a:srgbClr val="A61C00"/>
                </a:solidFill>
                <a:latin typeface="Roboto Medium"/>
                <a:ea typeface="Roboto Medium"/>
                <a:cs typeface="Roboto Medium"/>
                <a:sym typeface="Roboto Medium"/>
              </a:rPr>
              <a:t>Self-Designed “</a:t>
            </a:r>
            <a:r>
              <a:rPr b="1" i="0" lang="en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rPr>
              <a:t>Allocation Algorithm”</a:t>
            </a:r>
            <a:r>
              <a:rPr i="0" lang="en">
                <a:solidFill>
                  <a:srgbClr val="A61C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for ISTC  Admissions</a:t>
            </a:r>
            <a:endParaRPr>
              <a:solidFill>
                <a:srgbClr val="A61C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2" name="Google Shape;152;p27"/>
          <p:cNvSpPr/>
          <p:nvPr/>
        </p:nvSpPr>
        <p:spPr>
          <a:xfrm>
            <a:off x="4169491" y="381067"/>
            <a:ext cx="4586108" cy="1119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88643" y="592231"/>
            <a:ext cx="83667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Literature Survey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graphicFrame>
        <p:nvGraphicFramePr>
          <p:cNvPr id="158" name="Google Shape;158;p28"/>
          <p:cNvGraphicFramePr/>
          <p:nvPr/>
        </p:nvGraphicFramePr>
        <p:xfrm>
          <a:off x="433930" y="12099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{C21D39B6-35A0-420D-A63B-EFCB093C1427}</a:tableStyleId>
              </a:tblPr>
              <a:tblGrid>
                <a:gridCol w="421100"/>
                <a:gridCol w="1959300"/>
                <a:gridCol w="3012075"/>
                <a:gridCol w="2813225"/>
              </a:tblGrid>
              <a:tr h="353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" sz="1200" u="none" cap="none" strike="noStrike"/>
                        <a:t>S. No.</a:t>
                      </a:r>
                      <a:endParaRPr sz="1100"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" sz="1200" u="none" cap="none" strike="noStrike"/>
                        <a:t>Paper Title</a:t>
                      </a:r>
                      <a:endParaRPr sz="1100"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" sz="1200" u="none" cap="none" strike="noStrike"/>
                        <a:t>Algorithm / Implementation</a:t>
                      </a:r>
                      <a:endParaRPr sz="1100"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" sz="1200" u="none" cap="none" strike="noStrike"/>
                        <a:t>Limitation (Why not directly usable)</a:t>
                      </a:r>
                      <a:endParaRPr sz="1100"/>
                    </a:p>
                  </a:txBody>
                  <a:tcPr marT="45725" marB="45725" marR="45725" marL="45725"/>
                </a:tc>
              </a:tr>
              <a:tr h="1059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1.</a:t>
                      </a:r>
                      <a:endParaRPr sz="1100"/>
                    </a:p>
                  </a:txBody>
                  <a:tcPr marT="34300" marB="34300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Deferred Acceptance Algorithms: History, Theory, Practice, and Open Questions</a:t>
                      </a:r>
                      <a:endParaRPr sz="1100"/>
                    </a:p>
                  </a:txBody>
                  <a:tcPr marT="34300" marB="34300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- Introduces Gale-Shapley Deferred Acceptance (DA) algorithm</a:t>
                      </a:r>
                      <a:br>
                        <a:rPr lang="en" sz="1200" u="none" cap="none" strike="noStrike"/>
                      </a:br>
                      <a:r>
                        <a:rPr lang="en" sz="1200" u="none" cap="none" strike="noStrike"/>
                        <a:t>- Stable matching for two-sided markets</a:t>
                      </a:r>
                      <a:br>
                        <a:rPr lang="en" sz="1200" u="none" cap="none" strike="noStrike"/>
                      </a:br>
                      <a:r>
                        <a:rPr lang="en" sz="1200" u="none" cap="none" strike="noStrike"/>
                        <a:t>- Widely used in school admissions</a:t>
                      </a:r>
                      <a:endParaRPr sz="1100"/>
                    </a:p>
                  </a:txBody>
                  <a:tcPr marT="34300" marB="34300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- Pure DA does not handle multi-reservation categories</a:t>
                      </a:r>
                      <a:br>
                        <a:rPr lang="en" sz="1200" u="none" cap="none" strike="noStrike"/>
                      </a:br>
                      <a:r>
                        <a:rPr lang="en" sz="1200" u="none" cap="none" strike="noStrike"/>
                        <a:t>- No support for seat de-reservation or complex Indian quotas</a:t>
                      </a:r>
                      <a:endParaRPr sz="1100"/>
                    </a:p>
                  </a:txBody>
                  <a:tcPr marT="34300" marB="34300" marR="45725" marL="45725" anchor="ctr"/>
                </a:tc>
              </a:tr>
              <a:tr h="1203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2.</a:t>
                      </a:r>
                      <a:endParaRPr sz="1100"/>
                    </a:p>
                  </a:txBody>
                  <a:tcPr marT="34300" marB="34300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Joint Seat Allocation 2018: An Algorithmic Perspective</a:t>
                      </a:r>
                      <a:endParaRPr sz="1100"/>
                    </a:p>
                  </a:txBody>
                  <a:tcPr marT="34300" marB="34300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- Implements Multi-Reservation Deferred Acceptance (MRDA) for IIT/NIT admissions</a:t>
                      </a:r>
                      <a:br>
                        <a:rPr lang="en" sz="1200" u="none" cap="none" strike="noStrike"/>
                      </a:br>
                      <a:r>
                        <a:rPr lang="en" sz="1200" u="none" cap="none" strike="noStrike"/>
                        <a:t>- Handles multiple quotas</a:t>
                      </a:r>
                      <a:br>
                        <a:rPr lang="en" sz="1200" u="none" cap="none" strike="noStrike"/>
                      </a:br>
                      <a:r>
                        <a:rPr lang="en" sz="1200" u="none" cap="none" strike="noStrike"/>
                        <a:t>- Category-wise seat allocation with de-reservation</a:t>
                      </a:r>
                      <a:endParaRPr sz="1100"/>
                    </a:p>
                  </a:txBody>
                  <a:tcPr marT="34300" marB="34300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- Highly complex, tailored for large-scale national systems</a:t>
                      </a:r>
                      <a:br>
                        <a:rPr lang="en" sz="1200" u="none" cap="none" strike="noStrike"/>
                      </a:br>
                      <a:r>
                        <a:rPr lang="en" sz="1200" u="none" cap="none" strike="noStrike"/>
                        <a:t>- Not open source, difficult to adapt for smaller institutions</a:t>
                      </a:r>
                      <a:endParaRPr sz="1100"/>
                    </a:p>
                  </a:txBody>
                  <a:tcPr marT="34300" marB="34300" marR="45725" marL="45725" anchor="ctr"/>
                </a:tc>
              </a:tr>
              <a:tr h="914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3.</a:t>
                      </a:r>
                      <a:endParaRPr sz="1100"/>
                    </a:p>
                  </a:txBody>
                  <a:tcPr marT="34300" marB="34300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Centralized Admissions for Engineering Colleges in India</a:t>
                      </a:r>
                      <a:endParaRPr sz="1100"/>
                    </a:p>
                  </a:txBody>
                  <a:tcPr marT="34300" marB="34300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- Centralized, software-driven seat allocation</a:t>
                      </a:r>
                      <a:br>
                        <a:rPr lang="en" sz="1200" u="none" cap="none" strike="noStrike"/>
                      </a:br>
                      <a:r>
                        <a:rPr lang="en" sz="1200" u="none" cap="none" strike="noStrike"/>
                        <a:t>- Focuses on fairness and transparency</a:t>
                      </a:r>
                      <a:br>
                        <a:rPr lang="en" sz="1200" u="none" cap="none" strike="noStrike"/>
                      </a:br>
                      <a:r>
                        <a:rPr lang="en" sz="1200" u="none" cap="none" strike="noStrike"/>
                        <a:t>- Uses merit and preferences</a:t>
                      </a:r>
                      <a:endParaRPr sz="1100"/>
                    </a:p>
                  </a:txBody>
                  <a:tcPr marT="34300" marB="34300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- Lacks detailed algorithmic transparency</a:t>
                      </a:r>
                      <a:br>
                        <a:rPr lang="en" sz="1200" u="none" cap="none" strike="noStrike"/>
                      </a:br>
                      <a:r>
                        <a:rPr lang="en" sz="1200" u="none" cap="none" strike="noStrike"/>
                        <a:t>- Does not address dynamic seat conversion or custom reservation rules</a:t>
                      </a:r>
                      <a:endParaRPr sz="1100"/>
                    </a:p>
                  </a:txBody>
                  <a:tcPr marT="34300" marB="34300" marR="45725" marL="457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90906" y="733806"/>
            <a:ext cx="8366760" cy="5065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lang="en">
                <a:latin typeface="Bebas Neue"/>
                <a:ea typeface="Bebas Neue"/>
                <a:cs typeface="Bebas Neue"/>
                <a:sym typeface="Bebas Neue"/>
              </a:rPr>
              <a:t>Introduction</a:t>
            </a:r>
            <a:br>
              <a:rPr b="0" lang="en">
                <a:latin typeface="Bebas Neue"/>
                <a:ea typeface="Bebas Neue"/>
                <a:cs typeface="Bebas Neue"/>
                <a:sym typeface="Bebas Neue"/>
              </a:rPr>
            </a:b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90906" y="1395454"/>
            <a:ext cx="8366760" cy="33639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/>
              <a:t>Our ISTC Seat Allocation Portal is a web-based system designed to automate and optimize the allocation of limited seats in multiple courses, ensuring fairness, transparency, and adherence to reservation policies.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br>
              <a:rPr lang="en"/>
            </a:br>
            <a:r>
              <a:rPr b="1" lang="en"/>
              <a:t>Core Focus:</a:t>
            </a:r>
            <a:endParaRPr/>
          </a:p>
          <a:p>
            <a:pPr indent="-177800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/>
              <a:t>Handles candidate preferences, merit ranking, and multiple reservation categories with dynamic seat conversion.</a:t>
            </a:r>
            <a:endParaRPr/>
          </a:p>
          <a:p>
            <a:pPr indent="-177800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/>
              <a:t>The algorithm is inspired by the Multi-Reservation Deferred Acceptance (MRDA) model, adapted and simplified for ISTC’s specific requirements.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90906" y="733806"/>
            <a:ext cx="8366760" cy="6199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lang="en">
                <a:latin typeface="Bebas Neue"/>
                <a:ea typeface="Bebas Neue"/>
                <a:cs typeface="Bebas Neue"/>
                <a:sym typeface="Bebas Neue"/>
              </a:rPr>
              <a:t> Key Feature</a:t>
            </a:r>
            <a:br>
              <a:rPr b="0" lang="en">
                <a:latin typeface="Bebas Neue"/>
                <a:ea typeface="Bebas Neue"/>
                <a:cs typeface="Bebas Neue"/>
                <a:sym typeface="Bebas Neue"/>
              </a:rPr>
            </a:b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90906" y="1431235"/>
            <a:ext cx="8366760" cy="33282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77800" lvl="0" marL="177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/>
              <a:t>Hybrid MRDA-Inspired Logic:</a:t>
            </a:r>
            <a:endParaRPr/>
          </a:p>
          <a:p>
            <a:pPr indent="-177800" lvl="1" marL="5207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"/>
              <a:t>Combines the stability of Deferred Acceptance with the flexibility of multi-reservation handling.</a:t>
            </a:r>
            <a:endParaRPr/>
          </a:p>
          <a:p>
            <a:pPr indent="0" lvl="0" marL="5207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7800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/>
              <a:t>Differentiators:</a:t>
            </a:r>
            <a:endParaRPr/>
          </a:p>
          <a:p>
            <a:pPr indent="-177800" lvl="1" marL="5207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"/>
              <a:t>Supports dynamic de-reservation: unused reserved seats convert to general.</a:t>
            </a:r>
            <a:endParaRPr/>
          </a:p>
          <a:p>
            <a:pPr indent="-177800" lvl="1" marL="5207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"/>
              <a:t>Designed for smaller institutions (not just large-scale national systems).</a:t>
            </a:r>
            <a:endParaRPr/>
          </a:p>
          <a:p>
            <a:pPr indent="-177800" lvl="1" marL="5207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"/>
              <a:t>Transparent and auditable allocation steps.</a:t>
            </a:r>
            <a:endParaRPr/>
          </a:p>
          <a:p>
            <a:pPr indent="-177800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/>
              <a:t>Customizations:</a:t>
            </a:r>
            <a:endParaRPr/>
          </a:p>
          <a:p>
            <a:pPr indent="-177800" lvl="1" marL="5207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"/>
              <a:t>Handles candidate registration, preference locking, and real-time dashboard updates.</a:t>
            </a:r>
            <a:endParaRPr/>
          </a:p>
          <a:p>
            <a:pPr indent="-177800" lvl="1" marL="5207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"/>
              <a:t>Ensures no seat is wasted if reserved categories are underfilled.</a:t>
            </a:r>
            <a:endParaRPr/>
          </a:p>
          <a:p>
            <a:pPr indent="-177800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/>
              <a:t>Have Admin Panel for cross checking things to be transparent (No cheating) </a:t>
            </a:r>
            <a:endParaRPr/>
          </a:p>
          <a:p>
            <a:pPr indent="-177800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IP lock for Admin and Activity log for all user.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/>
          <p:nvPr/>
        </p:nvSpPr>
        <p:spPr>
          <a:xfrm>
            <a:off x="388402" y="381067"/>
            <a:ext cx="8364911" cy="111959"/>
          </a:xfrm>
          <a:custGeom>
            <a:rect b="b" l="l" r="r" t="t"/>
            <a:pathLst>
              <a:path extrusionOk="0" h="149279" w="8085002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1"/>
          <p:cNvSpPr/>
          <p:nvPr/>
        </p:nvSpPr>
        <p:spPr>
          <a:xfrm>
            <a:off x="388403" y="4657444"/>
            <a:ext cx="8366760" cy="34289"/>
          </a:xfrm>
          <a:custGeom>
            <a:rect b="b" l="l" r="r" t="t"/>
            <a:pathLst>
              <a:path extrusionOk="0" h="45719" w="8715708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1"/>
          <p:cNvSpPr/>
          <p:nvPr/>
        </p:nvSpPr>
        <p:spPr>
          <a:xfrm>
            <a:off x="-12" y="62925"/>
            <a:ext cx="9141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1"/>
          <p:cNvSpPr txBox="1"/>
          <p:nvPr>
            <p:ph type="title"/>
          </p:nvPr>
        </p:nvSpPr>
        <p:spPr>
          <a:xfrm>
            <a:off x="388403" y="733806"/>
            <a:ext cx="2599261" cy="18379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" sz="3600">
                <a:solidFill>
                  <a:schemeClr val="dk2"/>
                </a:solidFill>
              </a:rPr>
              <a:t>Algorithm Flowchart</a:t>
            </a:r>
            <a:br>
              <a:rPr lang="en" sz="3600">
                <a:solidFill>
                  <a:schemeClr val="dk2"/>
                </a:solidFill>
              </a:rPr>
            </a:br>
            <a:endParaRPr sz="3600">
              <a:solidFill>
                <a:schemeClr val="dk2"/>
              </a:solidFill>
            </a:endParaRPr>
          </a:p>
        </p:txBody>
      </p:sp>
      <p:sp>
        <p:nvSpPr>
          <p:cNvPr id="179" name="Google Shape;179;p31"/>
          <p:cNvSpPr/>
          <p:nvPr/>
        </p:nvSpPr>
        <p:spPr>
          <a:xfrm>
            <a:off x="388403" y="381067"/>
            <a:ext cx="2599818" cy="11195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lored flowchart diagram with adjusted alignment for PowerPoint slide" id="180" name="Google Shape;180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8735" y="209912"/>
            <a:ext cx="3764106" cy="472367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1"/>
          <p:cNvSpPr/>
          <p:nvPr/>
        </p:nvSpPr>
        <p:spPr>
          <a:xfrm>
            <a:off x="390906" y="4724651"/>
            <a:ext cx="2599261" cy="348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88650" y="781000"/>
            <a:ext cx="8366700" cy="550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0" lang="en" sz="2950">
                <a:latin typeface="Bebas Neue"/>
                <a:ea typeface="Bebas Neue"/>
                <a:cs typeface="Bebas Neue"/>
                <a:sym typeface="Bebas Neue"/>
              </a:rPr>
              <a:t>Tech Stack (Module Description)</a:t>
            </a:r>
            <a:endParaRPr sz="2950"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87" name="Google Shape;187;p32"/>
          <p:cNvGrpSpPr/>
          <p:nvPr/>
        </p:nvGrpSpPr>
        <p:grpSpPr>
          <a:xfrm>
            <a:off x="2616938" y="1734028"/>
            <a:ext cx="3566112" cy="2913826"/>
            <a:chOff x="2609088" y="1938528"/>
            <a:chExt cx="3566112" cy="2913826"/>
          </a:xfrm>
        </p:grpSpPr>
        <p:sp>
          <p:nvSpPr>
            <p:cNvPr id="188" name="Google Shape;188;p32"/>
            <p:cNvSpPr/>
            <p:nvPr/>
          </p:nvSpPr>
          <p:spPr>
            <a:xfrm>
              <a:off x="3572256" y="2389632"/>
              <a:ext cx="932700" cy="816900"/>
            </a:xfrm>
            <a:prstGeom prst="rect">
              <a:avLst/>
            </a:prstGeom>
            <a:solidFill>
              <a:srgbClr val="FFAB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2"/>
            <p:cNvSpPr/>
            <p:nvPr/>
          </p:nvSpPr>
          <p:spPr>
            <a:xfrm>
              <a:off x="4572000" y="1938528"/>
              <a:ext cx="932700" cy="12681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2"/>
            <p:cNvSpPr/>
            <p:nvPr/>
          </p:nvSpPr>
          <p:spPr>
            <a:xfrm>
              <a:off x="4572000" y="3254530"/>
              <a:ext cx="1603200" cy="11163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2"/>
            <p:cNvSpPr/>
            <p:nvPr/>
          </p:nvSpPr>
          <p:spPr>
            <a:xfrm>
              <a:off x="2609088" y="3262354"/>
              <a:ext cx="1896000" cy="1590000"/>
            </a:xfrm>
            <a:prstGeom prst="rect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2"/>
            <p:cNvSpPr/>
            <p:nvPr/>
          </p:nvSpPr>
          <p:spPr>
            <a:xfrm>
              <a:off x="4151086" y="2963446"/>
              <a:ext cx="756300" cy="576600"/>
            </a:xfrm>
            <a:prstGeom prst="rect">
              <a:avLst/>
            </a:prstGeom>
            <a:solidFill>
              <a:srgbClr val="DDDDDD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" name="Google Shape;193;p32"/>
          <p:cNvSpPr txBox="1"/>
          <p:nvPr/>
        </p:nvSpPr>
        <p:spPr>
          <a:xfrm>
            <a:off x="589852" y="1734025"/>
            <a:ext cx="34596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AB40"/>
                </a:solidFill>
              </a:rPr>
              <a:t>Frontend</a:t>
            </a:r>
            <a:endParaRPr b="1" i="0" sz="2500" u="none" cap="none" strike="noStrike">
              <a:solidFill>
                <a:srgbClr val="FFAB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Next.js (React) with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Tailwind CSS for responsive UI</a:t>
            </a:r>
            <a:endParaRPr sz="12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en" sz="1200">
                <a:solidFill>
                  <a:schemeClr val="dk1"/>
                </a:solidFill>
              </a:rPr>
              <a:t>Candidate and Admin dashboards</a:t>
            </a:r>
            <a:br>
              <a:rPr b="1" i="0" lang="en" sz="2800" u="none" cap="none" strike="noStrike">
                <a:solidFill>
                  <a:srgbClr val="FFAB4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600" u="none" cap="none" strike="noStrike">
              <a:solidFill>
                <a:srgbClr val="FFAB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2"/>
          <p:cNvSpPr txBox="1"/>
          <p:nvPr/>
        </p:nvSpPr>
        <p:spPr>
          <a:xfrm>
            <a:off x="5827129" y="1423900"/>
            <a:ext cx="3398100" cy="14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285F4"/>
                </a:solidFill>
              </a:rPr>
              <a:t>Backend</a:t>
            </a:r>
            <a:r>
              <a:rPr b="1" i="0" lang="en" sz="28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1" i="0" sz="28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Next.js API routes (Node.js)</a:t>
            </a:r>
            <a:endParaRPr sz="12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>
                <a:solidFill>
                  <a:schemeClr val="dk1"/>
                </a:solidFill>
              </a:rPr>
              <a:t>Allocation engine (TypeScript) implementing MRDA-inspired logic</a:t>
            </a:r>
            <a:br>
              <a:rPr b="1" i="0" lang="en" sz="2800" u="none" cap="none" strike="noStrike">
                <a:solidFill>
                  <a:srgbClr val="FFAB4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600" u="none" cap="none" strike="noStrike">
              <a:solidFill>
                <a:srgbClr val="FFAB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2"/>
          <p:cNvSpPr txBox="1"/>
          <p:nvPr/>
        </p:nvSpPr>
        <p:spPr>
          <a:xfrm>
            <a:off x="6404705" y="3658228"/>
            <a:ext cx="25848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0000"/>
                </a:solidFill>
              </a:rPr>
              <a:t>Deployment</a:t>
            </a:r>
            <a:endParaRPr b="1" sz="2800">
              <a:solidFill>
                <a:srgbClr val="FF0000"/>
              </a:solidFill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200">
                <a:solidFill>
                  <a:schemeClr val="dk1"/>
                </a:solidFill>
              </a:rPr>
              <a:t>Ready for institutional server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2"/>
          <p:cNvSpPr txBox="1"/>
          <p:nvPr/>
        </p:nvSpPr>
        <p:spPr>
          <a:xfrm>
            <a:off x="128501" y="3498507"/>
            <a:ext cx="2584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38761D"/>
                </a:solidFill>
              </a:rPr>
              <a:t>Database</a:t>
            </a:r>
            <a:endParaRPr b="1" sz="2800">
              <a:solidFill>
                <a:srgbClr val="38761D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>
                <a:solidFill>
                  <a:schemeClr val="dk1"/>
                </a:solidFill>
              </a:rPr>
              <a:t>MySQL</a:t>
            </a:r>
            <a:br>
              <a:rPr b="1" i="0" lang="en" sz="2800" u="none" cap="none" strike="noStrike">
                <a:solidFill>
                  <a:srgbClr val="FFAB4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600" u="none" cap="none" strike="noStrike">
              <a:solidFill>
                <a:srgbClr val="FFAB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32" title="Nex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3900" y="2272350"/>
            <a:ext cx="385550" cy="38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 title="reac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8775" y="2272350"/>
            <a:ext cx="385550" cy="38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2" title="ts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3694" y="1800300"/>
            <a:ext cx="385550" cy="38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2" title="Nex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100" y="1800300"/>
            <a:ext cx="385550" cy="38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2" title="mysql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98950" y="3196225"/>
            <a:ext cx="550500" cy="55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2" title="node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52875" y="2240875"/>
            <a:ext cx="364000" cy="3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390906" y="733806"/>
            <a:ext cx="8366760" cy="5423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lang="en">
                <a:latin typeface="Bebas Neue"/>
                <a:ea typeface="Bebas Neue"/>
                <a:cs typeface="Bebas Neue"/>
                <a:sym typeface="Bebas Neue"/>
              </a:rPr>
              <a:t> System Architecture</a:t>
            </a:r>
            <a:br>
              <a:rPr b="0" lang="en">
                <a:latin typeface="Bebas Neue"/>
                <a:ea typeface="Bebas Neue"/>
                <a:cs typeface="Bebas Neue"/>
                <a:sym typeface="Bebas Neue"/>
              </a:rPr>
            </a:b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08" name="Google Shape;208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809" y="1228477"/>
            <a:ext cx="5040300" cy="37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3"/>
          <p:cNvSpPr txBox="1"/>
          <p:nvPr/>
        </p:nvSpPr>
        <p:spPr>
          <a:xfrm>
            <a:off x="6148346" y="1574359"/>
            <a:ext cx="2609320" cy="25622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Interface: Admission Portal (Applicants, Colleges, Admin)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Layer: Input Collection, Preference Submission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Engine: Core Matching Algorithm (MRDA-inspired)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Database: Applicant Data, Seat Matrix, Allocation History</a:t>
            </a:r>
            <a:endParaRPr sz="1100"/>
          </a:p>
          <a:p>
            <a:pPr indent="-1270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390906" y="733806"/>
            <a:ext cx="8366760" cy="5185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lang="en"/>
              <a:t>References</a:t>
            </a:r>
            <a:br>
              <a:rPr b="0" lang="en"/>
            </a:b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390906" y="1933956"/>
            <a:ext cx="8366760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54000" lvl="0" marL="254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/>
              <a:t>A. E. Roth, "Deferred acceptance algorithms: history, theory, practice, and open questions," </a:t>
            </a:r>
            <a:r>
              <a:rPr i="1" lang="en"/>
              <a:t>International Journal of Game Theory</a:t>
            </a:r>
            <a:r>
              <a:rPr lang="en"/>
              <a:t>, vol. 36, no. 3–4, pp. 537–569, 2008. [Online]. Available: 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https://web.stanford.edu/~alroth/papers/GaleandShapley.revised.IJGT.pdf</a:t>
            </a:r>
            <a:endParaRPr/>
          </a:p>
          <a:p>
            <a:pPr indent="-254000" lvl="0" marL="254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/>
              <a:t>S. Baswana, P. P. Chakrabarti, Y. Kanoria, U. Patange, and S. Chandran, "Joint Seat Allocation 2018: An algorithmic perspective," </a:t>
            </a:r>
            <a:r>
              <a:rPr i="1" lang="en"/>
              <a:t>arXiv preprint arXiv:1904.06698</a:t>
            </a:r>
            <a:r>
              <a:rPr lang="en"/>
              <a:t>, 2019. [Online]. Available: 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https://arxiv.org/abs/1904.06698</a:t>
            </a:r>
            <a:endParaRPr/>
          </a:p>
          <a:p>
            <a:pPr indent="-254000" lvl="0" marL="254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/>
              <a:t>S. Baswana, P. P. Chakrabarti, Y. Kanoria, U. Patange, and S. Chandran, "Centralized Admissions for Engineering Colleges in India," </a:t>
            </a:r>
            <a:r>
              <a:rPr i="1" lang="en"/>
              <a:t>Interfaces</a:t>
            </a:r>
            <a:r>
              <a:rPr lang="en"/>
              <a:t>, vol. 49, no. 1, pp. 1–19, 2019. [Online]. Available: 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https://rohitvaish.in/data/Papers/%5BBaswana+%5D%20Centralized%20Admissions%20for%20Engineering%20Colleges%20in%20India.pdf</a:t>
            </a:r>
            <a:endParaRPr/>
          </a:p>
          <a:p>
            <a:pPr indent="-165100" lvl="0" marL="254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staltVTI">
  <a:themeElements>
    <a:clrScheme name="Gestalt">
      <a:dk1>
        <a:srgbClr val="000000"/>
      </a:dk1>
      <a:lt1>
        <a:srgbClr val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staltVTI">
  <a:themeElements>
    <a:clrScheme name="Gestalt">
      <a:dk1>
        <a:srgbClr val="000000"/>
      </a:dk1>
      <a:lt1>
        <a:srgbClr val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