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7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1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8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2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0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4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6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7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2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2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0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4.06698" TargetMode="External"/><Relationship Id="rId2" Type="http://schemas.openxmlformats.org/officeDocument/2006/relationships/hyperlink" Target="https://web.stanford.edu/~alroth/papers/GaleandShapley.revised.IJG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ohitvaish.in/data/Papers/%5BBaswana+%5D%20Centralized%20Admissions%20for%20Engineering%20Colleges%20in%20India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Topview of mint green workspace with laptop, coffee, notebook, pen, glasses, and mouse">
            <a:extLst>
              <a:ext uri="{FF2B5EF4-FFF2-40B4-BE49-F238E27FC236}">
                <a16:creationId xmlns:a16="http://schemas.microsoft.com/office/drawing/2014/main" id="{D5F0D1B9-286C-A55B-A3D0-62F8A09DCE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15708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7B3E2DB-180D-4752-BBB6-987822D6B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944761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835AA-7327-09D3-C84E-E7826206E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5052" y="971396"/>
            <a:ext cx="5870184" cy="285953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ISTC SEAT ALLOCATION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ED610-231A-7765-7BB4-94EFB02AD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5052" y="4482450"/>
            <a:ext cx="5824468" cy="1724029"/>
          </a:xfrm>
        </p:spPr>
        <p:txBody>
          <a:bodyPr anchor="t">
            <a:normAutofit/>
          </a:bodyPr>
          <a:lstStyle/>
          <a:p>
            <a:r>
              <a:rPr lang="en-US" i="0" dirty="0"/>
              <a:t>Self-Designed allocation </a:t>
            </a:r>
            <a:r>
              <a:rPr lang="en-US" b="1" i="0" dirty="0"/>
              <a:t>Algorithm</a:t>
            </a:r>
            <a:r>
              <a:rPr lang="en-US" i="0" dirty="0"/>
              <a:t> for ISTC  Admissions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9321" y="508090"/>
            <a:ext cx="6114810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89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4D94-28AC-143B-6ACA-D64B4F3C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595950"/>
          </a:xfrm>
        </p:spPr>
        <p:txBody>
          <a:bodyPr>
            <a:normAutofit fontScale="90000"/>
          </a:bodyPr>
          <a:lstStyle/>
          <a:p>
            <a:r>
              <a:rPr lang="en-US" dirty="0"/>
              <a:t>Literature Survey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1D27E6-E0E6-9547-C46A-9BBAD7F2C4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153915"/>
              </p:ext>
            </p:extLst>
          </p:nvPr>
        </p:nvGraphicFramePr>
        <p:xfrm>
          <a:off x="652007" y="1781092"/>
          <a:ext cx="10940996" cy="484605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561477">
                  <a:extLst>
                    <a:ext uri="{9D8B030D-6E8A-4147-A177-3AD203B41FA5}">
                      <a16:colId xmlns:a16="http://schemas.microsoft.com/office/drawing/2014/main" val="2798592097"/>
                    </a:ext>
                  </a:extLst>
                </a:gridCol>
                <a:gridCol w="2612426">
                  <a:extLst>
                    <a:ext uri="{9D8B030D-6E8A-4147-A177-3AD203B41FA5}">
                      <a16:colId xmlns:a16="http://schemas.microsoft.com/office/drawing/2014/main" val="720065601"/>
                    </a:ext>
                  </a:extLst>
                </a:gridCol>
                <a:gridCol w="4016118">
                  <a:extLst>
                    <a:ext uri="{9D8B030D-6E8A-4147-A177-3AD203B41FA5}">
                      <a16:colId xmlns:a16="http://schemas.microsoft.com/office/drawing/2014/main" val="3467807892"/>
                    </a:ext>
                  </a:extLst>
                </a:gridCol>
                <a:gridCol w="3750975">
                  <a:extLst>
                    <a:ext uri="{9D8B030D-6E8A-4147-A177-3AD203B41FA5}">
                      <a16:colId xmlns:a16="http://schemas.microsoft.com/office/drawing/2014/main" val="3903386907"/>
                    </a:ext>
                  </a:extLst>
                </a:gridCol>
              </a:tblGrid>
              <a:tr h="470717"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US" sz="1600" b="0" dirty="0">
                          <a:effectLst/>
                        </a:rPr>
                        <a:t>S. No.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US" sz="1600" b="0" dirty="0">
                          <a:effectLst/>
                        </a:rPr>
                        <a:t>Paper Title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US" sz="1600" b="0" dirty="0">
                          <a:effectLst/>
                        </a:rPr>
                        <a:t>Algorithm / Implementation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US" sz="1600" b="0">
                          <a:effectLst/>
                        </a:rPr>
                        <a:t>Limitation (Why not directly usable)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04701159"/>
                  </a:ext>
                </a:extLst>
              </a:tr>
              <a:tr h="1412151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 dirty="0">
                          <a:effectLst/>
                        </a:rPr>
                        <a:t>1.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 dirty="0">
                          <a:effectLst/>
                        </a:rPr>
                        <a:t>Deferred Acceptance Algorithms: History, Theory, Practice, and Open Questions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 dirty="0">
                          <a:effectLst/>
                        </a:rPr>
                        <a:t>- Introduces Gale-Shapley Deferred Acceptance (DA) algorithm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- Stable matching for two-sided markets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- Widely used in school admissions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- Pure DA does not handle multi-reservation categories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- No support for seat de-reservation or complex Indian quotas</a:t>
                      </a:r>
                    </a:p>
                  </a:txBody>
                  <a:tcPr marL="60960" marR="60960" anchor="ctr"/>
                </a:tc>
                <a:extLst>
                  <a:ext uri="{0D108BD9-81ED-4DB2-BD59-A6C34878D82A}">
                    <a16:rowId xmlns:a16="http://schemas.microsoft.com/office/drawing/2014/main" val="2026956642"/>
                  </a:ext>
                </a:extLst>
              </a:tr>
              <a:tr h="1604718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 dirty="0">
                          <a:effectLst/>
                        </a:rPr>
                        <a:t>2.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 dirty="0">
                          <a:effectLst/>
                        </a:rPr>
                        <a:t>Joint Seat Allocation 2018: An Algorithmic Perspective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 dirty="0">
                          <a:effectLst/>
                        </a:rPr>
                        <a:t>- Implements Multi-Reservation Deferred Acceptance (MRDA) for IIT/NIT admissions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- Handles multiple quotas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- Category-wise seat allocation with de-reservation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- Highly complex, tailored for large-scale national systems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- Not open source, difficult to adapt for smaller institutions</a:t>
                      </a:r>
                    </a:p>
                  </a:txBody>
                  <a:tcPr marL="60960" marR="60960" anchor="ctr"/>
                </a:tc>
                <a:extLst>
                  <a:ext uri="{0D108BD9-81ED-4DB2-BD59-A6C34878D82A}">
                    <a16:rowId xmlns:a16="http://schemas.microsoft.com/office/drawing/2014/main" val="1297662991"/>
                  </a:ext>
                </a:extLst>
              </a:tr>
              <a:tr h="1219585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 dirty="0">
                          <a:effectLst/>
                        </a:rPr>
                        <a:t>3.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Centralized Admissions for Engineering Colleges in India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- Centralized, software-driven seat allocation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- Focuses on fairness and transparency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- Uses merit and preferences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 dirty="0">
                          <a:effectLst/>
                        </a:rPr>
                        <a:t>- Lacks detailed algorithmic transparency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- Does not address dynamic seat conversion or custom reservation rules</a:t>
                      </a:r>
                    </a:p>
                  </a:txBody>
                  <a:tcPr marL="60960" marR="60960" anchor="ctr"/>
                </a:tc>
                <a:extLst>
                  <a:ext uri="{0D108BD9-81ED-4DB2-BD59-A6C34878D82A}">
                    <a16:rowId xmlns:a16="http://schemas.microsoft.com/office/drawing/2014/main" val="1646037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32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8EB8-C4FE-3DA3-4E41-710444337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675463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Introduction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F1EC9-3BBF-BB77-6DB8-7F2625D1F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860605"/>
            <a:ext cx="11155680" cy="44853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Our ISTC Seat Allocation Portal is a web-based system designed to automate and optimize the allocation of limited seats in multiple courses, ensuring fairness, transparency, and adherence to reservation policies.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Core Focus:</a:t>
            </a:r>
          </a:p>
          <a:p>
            <a:r>
              <a:rPr lang="en-US" dirty="0"/>
              <a:t>Handles candidate preferences, merit ranking, and multiple reservation categories with dynamic seat conversion.</a:t>
            </a:r>
          </a:p>
          <a:p>
            <a:r>
              <a:rPr lang="en-US" dirty="0"/>
              <a:t>The algorithm is inspired by the Multi-Reservation Deferred Acceptance (MRDA) model, adapted and simplified for ISTC’s specific requirements.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50BF8-23D5-8A59-5C4A-DCAB3A72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826538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 Key Feature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4559B-D80A-0B3E-6D7F-321F2F75D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908313"/>
            <a:ext cx="11155680" cy="4437623"/>
          </a:xfrm>
        </p:spPr>
        <p:txBody>
          <a:bodyPr/>
          <a:lstStyle/>
          <a:p>
            <a:r>
              <a:rPr lang="en-US" dirty="0"/>
              <a:t>Hybrid MRDA-Inspired Logic:</a:t>
            </a:r>
          </a:p>
          <a:p>
            <a:pPr lvl="1"/>
            <a:r>
              <a:rPr lang="en-US" dirty="0"/>
              <a:t>Combines the stability of Deferred Acceptance with the flexibility of multi-reservation handling.</a:t>
            </a:r>
          </a:p>
          <a:p>
            <a:r>
              <a:rPr lang="en-US" dirty="0"/>
              <a:t>Differentiators:</a:t>
            </a:r>
          </a:p>
          <a:p>
            <a:pPr lvl="1"/>
            <a:r>
              <a:rPr lang="en-US" dirty="0"/>
              <a:t>Supports dynamic de-reservation: unused reserved seats convert to general.</a:t>
            </a:r>
          </a:p>
          <a:p>
            <a:pPr lvl="1"/>
            <a:r>
              <a:rPr lang="en-US" dirty="0"/>
              <a:t>Designed for smaller institutions (not just large-scale national systems).</a:t>
            </a:r>
          </a:p>
          <a:p>
            <a:pPr lvl="1"/>
            <a:r>
              <a:rPr lang="en-US" dirty="0"/>
              <a:t>Transparent and auditable allocation steps.</a:t>
            </a:r>
          </a:p>
          <a:p>
            <a:r>
              <a:rPr lang="en-US" dirty="0"/>
              <a:t>Customizations:</a:t>
            </a:r>
          </a:p>
          <a:p>
            <a:pPr lvl="1"/>
            <a:r>
              <a:rPr lang="en-US" dirty="0"/>
              <a:t>Handles candidate registration, preference locking, and real-time dashboard updates.</a:t>
            </a:r>
          </a:p>
          <a:p>
            <a:pPr lvl="1"/>
            <a:r>
              <a:rPr lang="en-US" dirty="0"/>
              <a:t>Ensures no seat is wasted if reserved categories are underfilled.</a:t>
            </a:r>
          </a:p>
          <a:p>
            <a:r>
              <a:rPr lang="en-US" dirty="0"/>
              <a:t>Have Admin Panel for cross checking things to be transparent (No cheating) </a:t>
            </a:r>
          </a:p>
        </p:txBody>
      </p:sp>
    </p:spTree>
    <p:extLst>
      <p:ext uri="{BB962C8B-B14F-4D97-AF65-F5344CB8AC3E}">
        <p14:creationId xmlns:p14="http://schemas.microsoft.com/office/powerpoint/2010/main" val="305532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AB32-DFAE-6331-D204-865548C4F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23171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 System Architecture</a:t>
            </a:r>
            <a:br>
              <a:rPr lang="en-US" b="0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523494-D847-988A-2CED-3E72F6E98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079" y="1637969"/>
            <a:ext cx="6720514" cy="49551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D88DE0-7F93-F226-0192-C6F005E5E884}"/>
              </a:ext>
            </a:extLst>
          </p:cNvPr>
          <p:cNvSpPr txBox="1"/>
          <p:nvPr/>
        </p:nvSpPr>
        <p:spPr>
          <a:xfrm>
            <a:off x="8197795" y="2099145"/>
            <a:ext cx="34790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Interface: Admission Portal (Applicants, Colleges, Admin)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 Layer: Input Collection, Preference Submission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Algorithm Engine: Core Matching Algorithm (MRDA-inspired)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Database: Applicant Data, Seat Matrix, Allocation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0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B43F-AB7B-8908-A6E0-CE281702B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54976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Tech Stack (Module Description)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BEEEC-C9CB-42F1-B338-E7424B377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19631"/>
            <a:ext cx="11155680" cy="43263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Frontend:</a:t>
            </a:r>
          </a:p>
          <a:p>
            <a:pPr lvl="1"/>
            <a:r>
              <a:rPr lang="en-US" dirty="0"/>
              <a:t>Next.js (React) with Tailwind CSS for responsive UI</a:t>
            </a:r>
          </a:p>
          <a:p>
            <a:pPr lvl="1"/>
            <a:r>
              <a:rPr lang="en-US" dirty="0"/>
              <a:t>Candidate and Admin dashboards</a:t>
            </a:r>
          </a:p>
          <a:p>
            <a:r>
              <a:rPr lang="en-US" dirty="0"/>
              <a:t>Backend:</a:t>
            </a:r>
          </a:p>
          <a:p>
            <a:pPr lvl="1"/>
            <a:r>
              <a:rPr lang="en-US" dirty="0"/>
              <a:t>Next.js API routes (Node.js)</a:t>
            </a:r>
          </a:p>
          <a:p>
            <a:pPr lvl="1"/>
            <a:r>
              <a:rPr lang="en-US" dirty="0"/>
              <a:t>Allocation engine (TypeScript) implementing MRDA-inspired logic</a:t>
            </a:r>
          </a:p>
          <a:p>
            <a:r>
              <a:rPr lang="en-US" dirty="0"/>
              <a:t>Database:</a:t>
            </a:r>
          </a:p>
          <a:p>
            <a:pPr lvl="1"/>
            <a:r>
              <a:rPr lang="en-US" dirty="0"/>
              <a:t>MySQL (structured for users, candidates, courses, preferences, allocations)</a:t>
            </a:r>
          </a:p>
          <a:p>
            <a:r>
              <a:rPr lang="en-US" dirty="0"/>
              <a:t>Security:</a:t>
            </a:r>
          </a:p>
          <a:p>
            <a:pPr lvl="1"/>
            <a:r>
              <a:rPr lang="en-US" dirty="0"/>
              <a:t>Role-based access (admin/candidate)</a:t>
            </a:r>
          </a:p>
          <a:p>
            <a:pPr lvl="1"/>
            <a:r>
              <a:rPr lang="en-US" dirty="0"/>
              <a:t>Optional IP lock for admin routes</a:t>
            </a:r>
          </a:p>
          <a:p>
            <a:r>
              <a:rPr lang="en-US" dirty="0"/>
              <a:t>Deployment:</a:t>
            </a:r>
          </a:p>
          <a:p>
            <a:pPr lvl="1"/>
            <a:r>
              <a:rPr lang="en-US" dirty="0"/>
              <a:t>Ready for institutional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17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EBC01-EF6C-5067-89AE-068A872F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465681" cy="2450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Algorithm Flowchart</a:t>
            </a:r>
            <a:br>
              <a:rPr lang="en-US" sz="4800" dirty="0">
                <a:solidFill>
                  <a:schemeClr val="tx2"/>
                </a:solidFill>
              </a:rPr>
            </a:b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lored flowchart diagram with adjusted alignment for PowerPoint slide">
            <a:extLst>
              <a:ext uri="{FF2B5EF4-FFF2-40B4-BE49-F238E27FC236}">
                <a16:creationId xmlns:a16="http://schemas.microsoft.com/office/drawing/2014/main" id="{DAEF3DEC-80B7-5B1B-C920-188C0521D1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1646" y="279883"/>
            <a:ext cx="5018808" cy="629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4251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0E92-30CF-977D-CE3C-F9E3D4E5C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691366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References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1A8BB-982B-F773-061E-3CF75B3E0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A. E. Roth, "Deferred acceptance algorithms: history, theory, practice, and open questions," </a:t>
            </a:r>
            <a:r>
              <a:rPr lang="en-US" i="1" dirty="0"/>
              <a:t>International Journal of Game Theory</a:t>
            </a:r>
            <a:r>
              <a:rPr lang="en-US" dirty="0"/>
              <a:t>, vol. 36, no. 3–4, pp. 537–569, 2008. [Online]. Available: </a:t>
            </a:r>
            <a:r>
              <a:rPr lang="en-US" dirty="0">
                <a:hlinkClick r:id="rId2"/>
              </a:rPr>
              <a:t>https://web.stanford.edu/~alroth/papers/GaleandShapley.revised.IJGT.pdf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S. </a:t>
            </a:r>
            <a:r>
              <a:rPr lang="en-US" dirty="0" err="1"/>
              <a:t>Baswana</a:t>
            </a:r>
            <a:r>
              <a:rPr lang="en-US" dirty="0"/>
              <a:t>, P. P. Chakrabarti, Y. Kanoria, U. </a:t>
            </a:r>
            <a:r>
              <a:rPr lang="en-US" dirty="0" err="1"/>
              <a:t>Patange</a:t>
            </a:r>
            <a:r>
              <a:rPr lang="en-US" dirty="0"/>
              <a:t>, and S. Chandran, "Joint Seat Allocation 2018: An algorithmic perspective," </a:t>
            </a:r>
            <a:r>
              <a:rPr lang="en-US" i="1" dirty="0" err="1"/>
              <a:t>arXiv</a:t>
            </a:r>
            <a:r>
              <a:rPr lang="en-US" i="1" dirty="0"/>
              <a:t> preprint arXiv:1904.06698</a:t>
            </a:r>
            <a:r>
              <a:rPr lang="en-US" dirty="0"/>
              <a:t>, 2019. [Online]. Available: </a:t>
            </a:r>
            <a:r>
              <a:rPr lang="en-US" dirty="0">
                <a:hlinkClick r:id="rId3"/>
              </a:rPr>
              <a:t>https://arxiv.org/abs/1904.06698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S. </a:t>
            </a:r>
            <a:r>
              <a:rPr lang="en-US" dirty="0" err="1"/>
              <a:t>Baswana</a:t>
            </a:r>
            <a:r>
              <a:rPr lang="en-US" dirty="0"/>
              <a:t>, P. P. Chakrabarti, Y. Kanoria, U. </a:t>
            </a:r>
            <a:r>
              <a:rPr lang="en-US" dirty="0" err="1"/>
              <a:t>Patange</a:t>
            </a:r>
            <a:r>
              <a:rPr lang="en-US" dirty="0"/>
              <a:t>, and S. Chandran, "Centralized Admissions for Engineering Colleges in India," </a:t>
            </a:r>
            <a:r>
              <a:rPr lang="en-US" i="1" dirty="0"/>
              <a:t>Interfaces</a:t>
            </a:r>
            <a:r>
              <a:rPr lang="en-US" dirty="0"/>
              <a:t>, vol. 49, no. 1, pp. 1–19, 2019. [Online]. Available: </a:t>
            </a:r>
            <a:r>
              <a:rPr lang="en-US" dirty="0">
                <a:hlinkClick r:id="rId4"/>
              </a:rPr>
              <a:t>https://rohitvaish.in/data/Papers/%5BBaswana+%5D%20Centralized%20Admissions%20for%20Engineering%20Colleges%20in%20India.pdf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462285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686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Bierstadt</vt:lpstr>
      <vt:lpstr>GestaltVTI</vt:lpstr>
      <vt:lpstr>ISTC SEAT ALLOCATION SYSTEM</vt:lpstr>
      <vt:lpstr>Literature Survey</vt:lpstr>
      <vt:lpstr>Introduction </vt:lpstr>
      <vt:lpstr> Key Feature </vt:lpstr>
      <vt:lpstr> System Architecture </vt:lpstr>
      <vt:lpstr>Tech Stack (Module Description) </vt:lpstr>
      <vt:lpstr>Algorithm Flowchart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Jainish Jain</dc:creator>
  <cp:lastModifiedBy>Jainish Jain</cp:lastModifiedBy>
  <cp:revision>2</cp:revision>
  <dcterms:created xsi:type="dcterms:W3CDTF">2025-07-13T12:35:50Z</dcterms:created>
  <dcterms:modified xsi:type="dcterms:W3CDTF">2025-07-13T17:53:16Z</dcterms:modified>
</cp:coreProperties>
</file>