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199"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1999"/>
          </a:xfrm>
          <a:prstGeom prst="rect">
            <a:avLst/>
          </a:prstGeom>
        </p:spPr>
        <p:txBody>
          <a:bodyPr anchorCtr="0" anchor="t"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699"/>
          </a:xfrm>
          <a:prstGeom prst="rect">
            <a:avLst/>
          </a:prstGeom>
        </p:spPr>
        <p:txBody>
          <a:bodyPr anchorCtr="0" anchor="b"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799"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099" cy="1538399"/>
          </a:xfrm>
          <a:prstGeom prst="rect">
            <a:avLst/>
          </a:prstGeom>
        </p:spPr>
        <p:txBody>
          <a:bodyPr anchorCtr="0" anchor="ctr" bIns="91425" lIns="91425" rIns="91425"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099" cy="10715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5" name="Shape 6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799"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799" cy="1541999"/>
          </a:xfrm>
          <a:prstGeom prst="rect">
            <a:avLst/>
          </a:prstGeom>
        </p:spPr>
        <p:txBody>
          <a:bodyPr anchorCtr="0" anchor="ctr" bIns="91425" lIns="91425" rIns="91425" tIns="91425"/>
          <a:lstStyle>
            <a:lvl1pPr lvl="0" rtl="0" algn="ctr">
              <a:spcBef>
                <a:spcPts val="0"/>
              </a:spcBef>
              <a:buClr>
                <a:schemeClr val="lt1"/>
              </a:buClr>
              <a:buSzPct val="100000"/>
              <a:defRPr sz="4800">
                <a:solidFill>
                  <a:schemeClr val="lt1"/>
                </a:solidFill>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2410112" y="1595775"/>
            <a:ext cx="6321599" cy="3002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599" cy="639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2" name="Shape 42"/>
          <p:cNvSpPr txBox="1"/>
          <p:nvPr>
            <p:ph idx="1" type="body"/>
          </p:nvPr>
        </p:nvSpPr>
        <p:spPr>
          <a:xfrm>
            <a:off x="319500" y="1846803"/>
            <a:ext cx="2807999" cy="28062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199" cy="3835499"/>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199" cy="1318199"/>
          </a:xfrm>
          <a:prstGeom prst="rect">
            <a:avLst/>
          </a:prstGeom>
        </p:spPr>
        <p:txBody>
          <a:bodyPr anchorCtr="0" anchor="b" bIns="91425" lIns="91425" rIns="91425" tIns="91425"/>
          <a:lstStyle>
            <a:lvl1pPr lvl="0" rtl="0" algn="ctr">
              <a:spcBef>
                <a:spcPts val="0"/>
              </a:spcBef>
              <a:buClr>
                <a:schemeClr val="dk1"/>
              </a:buClr>
              <a:buSzPct val="100000"/>
              <a:defRPr sz="3600">
                <a:solidFill>
                  <a:schemeClr val="dk1"/>
                </a:solidFill>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599" cy="635399"/>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599" cy="3002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facebook.github.io/react-native/" TargetMode="External"/><Relationship Id="rId4" Type="http://schemas.openxmlformats.org/officeDocument/2006/relationships/hyperlink" Target="https://facebook.github.io/react-native/docs/getting-started.html" TargetMode="External"/><Relationship Id="rId9" Type="http://schemas.openxmlformats.org/officeDocument/2006/relationships/hyperlink" Target="https://www.flipkart.com/learning-react-native-english/p/itmeg55mrhyhmgv3?pid=9789352132980&amp;srno=s_1_1&amp;otracker=search&amp;qH=fb1a6ddcd9ee1d2a" TargetMode="External"/><Relationship Id="rId5" Type="http://schemas.openxmlformats.org/officeDocument/2006/relationships/hyperlink" Target="http://tadeuzagallo.com/blog/react-native-bridge/" TargetMode="External"/><Relationship Id="rId6" Type="http://schemas.openxmlformats.org/officeDocument/2006/relationships/hyperlink" Target="https://facebook.github.io/react-native/docs/performance.html" TargetMode="External"/><Relationship Id="rId7" Type="http://schemas.openxmlformats.org/officeDocument/2006/relationships/hyperlink" Target="https://medium.com/@jcfrancisco/unit-testing-react-native-components-a-firsthand-guide-cea561df242b#.n9elm9ika" TargetMode="External"/><Relationship Id="rId8" Type="http://schemas.openxmlformats.org/officeDocument/2006/relationships/hyperlink" Target="https://medium.com/delivery-com-engineering/add-crashlytics-to-your-react-native-ios-app-69a983a9062a#.nz5pl6wj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1999"/>
          </a:xfrm>
          <a:prstGeom prst="rect">
            <a:avLst/>
          </a:prstGeom>
        </p:spPr>
        <p:txBody>
          <a:bodyPr anchorCtr="0" anchor="t" bIns="91425" lIns="91425" rIns="91425" tIns="91425">
            <a:noAutofit/>
          </a:bodyPr>
          <a:lstStyle/>
          <a:p>
            <a:pPr lvl="0">
              <a:spcBef>
                <a:spcPts val="0"/>
              </a:spcBef>
              <a:buNone/>
            </a:pPr>
            <a:r>
              <a:rPr lang="en"/>
              <a:t>ReactNative for ios</a:t>
            </a:r>
          </a:p>
        </p:txBody>
      </p:sp>
      <p:sp>
        <p:nvSpPr>
          <p:cNvPr id="73" name="Shape 73"/>
          <p:cNvSpPr txBox="1"/>
          <p:nvPr>
            <p:ph idx="1" type="subTitle"/>
          </p:nvPr>
        </p:nvSpPr>
        <p:spPr>
          <a:xfrm>
            <a:off x="2390275" y="4050099"/>
            <a:ext cx="6331500" cy="429900"/>
          </a:xfrm>
          <a:prstGeom prst="rect">
            <a:avLst/>
          </a:prstGeom>
        </p:spPr>
        <p:txBody>
          <a:bodyPr anchorCtr="0" anchor="b" bIns="91425" lIns="91425" rIns="91425" tIns="91425">
            <a:noAutofit/>
          </a:bodyPr>
          <a:lstStyle/>
          <a:p>
            <a:pPr lvl="0">
              <a:spcBef>
                <a:spcPts val="0"/>
              </a:spcBef>
              <a:buNone/>
            </a:pPr>
            <a:r>
              <a:rPr lang="en"/>
              <a:t>06.08.2016</a:t>
            </a:r>
          </a:p>
        </p:txBody>
      </p:sp>
      <p:sp>
        <p:nvSpPr>
          <p:cNvPr id="74" name="Shape 74"/>
          <p:cNvSpPr txBox="1"/>
          <p:nvPr/>
        </p:nvSpPr>
        <p:spPr>
          <a:xfrm>
            <a:off x="2371625" y="2409975"/>
            <a:ext cx="6331500" cy="8541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lt1"/>
                </a:solidFill>
                <a:latin typeface="Lato"/>
                <a:ea typeface="Lato"/>
                <a:cs typeface="Lato"/>
                <a:sym typeface="Lato"/>
              </a:rPr>
              <a:t>Krati Jain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nvSpPr>
        <p:spPr>
          <a:xfrm>
            <a:off x="502075" y="937200"/>
            <a:ext cx="8234100" cy="3927300"/>
          </a:xfrm>
          <a:prstGeom prst="rect">
            <a:avLst/>
          </a:prstGeom>
          <a:noFill/>
          <a:ln>
            <a:noFill/>
          </a:ln>
        </p:spPr>
        <p:txBody>
          <a:bodyPr anchorCtr="0" anchor="t" bIns="91425" lIns="91425" rIns="91425" tIns="91425">
            <a:noAutofit/>
          </a:bodyPr>
          <a:lstStyle/>
          <a:p>
            <a:pPr lvl="0">
              <a:spcBef>
                <a:spcPts val="0"/>
              </a:spcBef>
              <a:buClr>
                <a:schemeClr val="dk2"/>
              </a:buClr>
              <a:buSzPct val="91666"/>
              <a:buFont typeface="Arial"/>
              <a:buNone/>
            </a:pPr>
            <a:r>
              <a:rPr lang="en" sz="1200"/>
              <a:t>1.Install homebrew:</a:t>
            </a:r>
          </a:p>
          <a:p>
            <a:pPr lvl="0">
              <a:spcBef>
                <a:spcPts val="0"/>
              </a:spcBef>
              <a:buClr>
                <a:schemeClr val="dk2"/>
              </a:buClr>
              <a:buSzPct val="91666"/>
              <a:buFont typeface="Arial"/>
              <a:buNone/>
            </a:pPr>
            <a:r>
              <a:rPr lang="en" sz="1200"/>
              <a:t>ruby -e "$(curl -fsSL https://raw.githubusercontent.com/Homebrew/install/master/install)"</a:t>
            </a:r>
          </a:p>
          <a:p>
            <a:pPr lvl="0">
              <a:spcBef>
                <a:spcPts val="0"/>
              </a:spcBef>
              <a:buClr>
                <a:schemeClr val="dk2"/>
              </a:buClr>
              <a:buFont typeface="Arial"/>
              <a:buNone/>
            </a:pPr>
            <a:r>
              <a:t/>
            </a:r>
            <a:endParaRPr sz="1200"/>
          </a:p>
          <a:p>
            <a:pPr lvl="0">
              <a:spcBef>
                <a:spcPts val="0"/>
              </a:spcBef>
              <a:buClr>
                <a:schemeClr val="dk2"/>
              </a:buClr>
              <a:buSzPct val="91666"/>
              <a:buFont typeface="Arial"/>
              <a:buNone/>
            </a:pPr>
            <a:r>
              <a:rPr lang="en" sz="1200"/>
              <a:t>2.Install nvm:</a:t>
            </a:r>
          </a:p>
          <a:p>
            <a:pPr lvl="0">
              <a:spcBef>
                <a:spcPts val="0"/>
              </a:spcBef>
              <a:buClr>
                <a:schemeClr val="dk2"/>
              </a:buClr>
              <a:buSzPct val="91666"/>
              <a:buFont typeface="Arial"/>
              <a:buNone/>
            </a:pPr>
            <a:r>
              <a:rPr lang="en" sz="1200"/>
              <a:t>curl -o- https://raw.githubusercontent.com/creationix/nvm/v0.31.0/install.sh | bash</a:t>
            </a:r>
          </a:p>
          <a:p>
            <a:pPr lvl="0">
              <a:spcBef>
                <a:spcPts val="0"/>
              </a:spcBef>
              <a:buClr>
                <a:schemeClr val="dk2"/>
              </a:buClr>
              <a:buFont typeface="Arial"/>
              <a:buNone/>
            </a:pPr>
            <a:r>
              <a:t/>
            </a:r>
            <a:endParaRPr sz="1200"/>
          </a:p>
          <a:p>
            <a:pPr lvl="0">
              <a:spcBef>
                <a:spcPts val="0"/>
              </a:spcBef>
              <a:buClr>
                <a:schemeClr val="dk2"/>
              </a:buClr>
              <a:buSzPct val="91666"/>
              <a:buFont typeface="Arial"/>
              <a:buNone/>
            </a:pPr>
            <a:r>
              <a:rPr lang="en" sz="1200"/>
              <a:t>3.Open -bash_profile by entering the following commands:</a:t>
            </a:r>
          </a:p>
          <a:p>
            <a:pPr lvl="0">
              <a:spcBef>
                <a:spcPts val="0"/>
              </a:spcBef>
              <a:buClr>
                <a:schemeClr val="dk2"/>
              </a:buClr>
              <a:buSzPct val="91666"/>
              <a:buFont typeface="Arial"/>
              <a:buNone/>
            </a:pPr>
            <a:r>
              <a:rPr lang="en" sz="1200"/>
              <a:t>touch ~/.bash_profile; open ~/.bash_profile</a:t>
            </a:r>
          </a:p>
          <a:p>
            <a:pPr lvl="0">
              <a:spcBef>
                <a:spcPts val="0"/>
              </a:spcBef>
              <a:buClr>
                <a:schemeClr val="dk2"/>
              </a:buClr>
              <a:buFont typeface="Arial"/>
              <a:buNone/>
            </a:pPr>
            <a:r>
              <a:t/>
            </a:r>
            <a:endParaRPr sz="1200"/>
          </a:p>
          <a:p>
            <a:pPr lvl="0">
              <a:spcBef>
                <a:spcPts val="0"/>
              </a:spcBef>
              <a:buClr>
                <a:schemeClr val="dk2"/>
              </a:buClr>
              <a:buSzPct val="91666"/>
              <a:buFont typeface="Arial"/>
              <a:buNone/>
            </a:pPr>
            <a:r>
              <a:rPr lang="en" sz="1200"/>
              <a:t>and put the following in it:</a:t>
            </a:r>
          </a:p>
          <a:p>
            <a:pPr lvl="0">
              <a:spcBef>
                <a:spcPts val="0"/>
              </a:spcBef>
              <a:buClr>
                <a:schemeClr val="dk2"/>
              </a:buClr>
              <a:buSzPct val="91666"/>
              <a:buFont typeface="Arial"/>
              <a:buNone/>
            </a:pPr>
            <a:r>
              <a:rPr lang="en" sz="1200"/>
              <a:t>export NVM_DIR="$HOME/.nvm"</a:t>
            </a:r>
          </a:p>
          <a:p>
            <a:pPr lvl="0">
              <a:spcBef>
                <a:spcPts val="0"/>
              </a:spcBef>
              <a:buClr>
                <a:schemeClr val="dk2"/>
              </a:buClr>
              <a:buSzPct val="91666"/>
              <a:buFont typeface="Arial"/>
              <a:buNone/>
            </a:pPr>
            <a:r>
              <a:rPr lang="en" sz="1200"/>
              <a:t>[ -s "$NVM_DIR/nvm.sh" ] &amp;&amp; . "$NVM_DIR/nvm.sh" # This loads nvm</a:t>
            </a:r>
          </a:p>
          <a:p>
            <a:pPr lvl="0">
              <a:spcBef>
                <a:spcPts val="0"/>
              </a:spcBef>
              <a:buClr>
                <a:schemeClr val="dk2"/>
              </a:buClr>
              <a:buFont typeface="Arial"/>
              <a:buNone/>
            </a:pPr>
            <a:r>
              <a:t/>
            </a:r>
            <a:endParaRPr sz="1200"/>
          </a:p>
          <a:p>
            <a:pPr lvl="0">
              <a:spcBef>
                <a:spcPts val="0"/>
              </a:spcBef>
              <a:buClr>
                <a:schemeClr val="dk2"/>
              </a:buClr>
              <a:buSzPct val="91666"/>
              <a:buFont typeface="Arial"/>
              <a:buNone/>
            </a:pPr>
            <a:r>
              <a:rPr lang="en" sz="1200"/>
              <a:t>4.Install latest version of Node.js</a:t>
            </a:r>
          </a:p>
          <a:p>
            <a:pPr lvl="0">
              <a:spcBef>
                <a:spcPts val="0"/>
              </a:spcBef>
              <a:buClr>
                <a:schemeClr val="dk2"/>
              </a:buClr>
              <a:buSzPct val="91666"/>
              <a:buFont typeface="Arial"/>
              <a:buNone/>
            </a:pPr>
            <a:r>
              <a:rPr lang="en" sz="1200"/>
              <a:t>nvm install node &amp;&amp; nvm alias default node</a:t>
            </a:r>
          </a:p>
          <a:p>
            <a:pPr lvl="0">
              <a:spcBef>
                <a:spcPts val="0"/>
              </a:spcBef>
              <a:buClr>
                <a:schemeClr val="dk2"/>
              </a:buClr>
              <a:buFont typeface="Arial"/>
              <a:buNone/>
            </a:pPr>
            <a:r>
              <a:t/>
            </a:r>
            <a:endParaRPr sz="1200"/>
          </a:p>
          <a:p>
            <a:pPr lvl="0">
              <a:spcBef>
                <a:spcPts val="0"/>
              </a:spcBef>
              <a:buClr>
                <a:schemeClr val="dk2"/>
              </a:buClr>
              <a:buSzPct val="91666"/>
              <a:buFont typeface="Arial"/>
              <a:buNone/>
            </a:pPr>
            <a:r>
              <a:rPr lang="en" sz="1200"/>
              <a:t>5.Install Watchman</a:t>
            </a:r>
          </a:p>
          <a:p>
            <a:pPr lvl="0">
              <a:spcBef>
                <a:spcPts val="0"/>
              </a:spcBef>
              <a:buClr>
                <a:schemeClr val="dk2"/>
              </a:buClr>
              <a:buSzPct val="91666"/>
              <a:buFont typeface="Arial"/>
              <a:buNone/>
            </a:pPr>
            <a:r>
              <a:rPr lang="en" sz="1200"/>
              <a:t>brew install watchman</a:t>
            </a:r>
          </a:p>
          <a:p>
            <a:pPr lvl="0">
              <a:spcBef>
                <a:spcPts val="0"/>
              </a:spcBef>
              <a:buClr>
                <a:schemeClr val="dk2"/>
              </a:buClr>
              <a:buFont typeface="Arial"/>
              <a:buNone/>
            </a:pPr>
            <a:r>
              <a:t/>
            </a:r>
            <a:endParaRPr sz="1200"/>
          </a:p>
          <a:p>
            <a:pPr lvl="0">
              <a:spcBef>
                <a:spcPts val="0"/>
              </a:spcBef>
              <a:buClr>
                <a:schemeClr val="dk2"/>
              </a:buClr>
              <a:buSzPct val="91666"/>
              <a:buFont typeface="Arial"/>
              <a:buNone/>
            </a:pPr>
            <a:r>
              <a:rPr lang="en" sz="1200"/>
              <a:t>6.Install flow</a:t>
            </a:r>
          </a:p>
          <a:p>
            <a:pPr lvl="0">
              <a:spcBef>
                <a:spcPts val="0"/>
              </a:spcBef>
              <a:buClr>
                <a:schemeClr val="dk2"/>
              </a:buClr>
              <a:buSzPct val="91666"/>
              <a:buFont typeface="Arial"/>
              <a:buNone/>
            </a:pPr>
            <a:r>
              <a:rPr lang="en" sz="1200"/>
              <a:t>brew install flow</a:t>
            </a:r>
          </a:p>
          <a:p>
            <a:pPr lvl="0">
              <a:spcBef>
                <a:spcPts val="0"/>
              </a:spcBef>
              <a:buNone/>
            </a:pPr>
            <a:r>
              <a:t/>
            </a:r>
            <a:endParaRPr/>
          </a:p>
        </p:txBody>
      </p:sp>
      <p:sp>
        <p:nvSpPr>
          <p:cNvPr id="128" name="Shape 128"/>
          <p:cNvSpPr txBox="1"/>
          <p:nvPr/>
        </p:nvSpPr>
        <p:spPr>
          <a:xfrm>
            <a:off x="580175" y="334725"/>
            <a:ext cx="7508700" cy="479700"/>
          </a:xfrm>
          <a:prstGeom prst="rect">
            <a:avLst/>
          </a:prstGeom>
          <a:noFill/>
          <a:ln>
            <a:noFill/>
          </a:ln>
        </p:spPr>
        <p:txBody>
          <a:bodyPr anchorCtr="0" anchor="t" bIns="91425" lIns="91425" rIns="91425" tIns="91425">
            <a:noAutofit/>
          </a:bodyPr>
          <a:lstStyle/>
          <a:p>
            <a:pPr lvl="0">
              <a:spcBef>
                <a:spcPts val="0"/>
              </a:spcBef>
              <a:buNone/>
            </a:pPr>
            <a:r>
              <a:rPr b="1" lang="en" sz="2400" u="sng">
                <a:solidFill>
                  <a:schemeClr val="dk1"/>
                </a:solidFill>
                <a:latin typeface="Raleway"/>
                <a:ea typeface="Raleway"/>
                <a:cs typeface="Raleway"/>
                <a:sym typeface="Raleway"/>
              </a:rPr>
              <a:t>Installation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nvSpPr>
        <p:spPr>
          <a:xfrm>
            <a:off x="502075" y="937200"/>
            <a:ext cx="8234100" cy="3927300"/>
          </a:xfrm>
          <a:prstGeom prst="rect">
            <a:avLst/>
          </a:prstGeom>
          <a:noFill/>
          <a:ln>
            <a:noFill/>
          </a:ln>
        </p:spPr>
        <p:txBody>
          <a:bodyPr anchorCtr="0" anchor="t" bIns="91425" lIns="91425" rIns="91425" tIns="91425">
            <a:noAutofit/>
          </a:bodyPr>
          <a:lstStyle/>
          <a:p>
            <a:pPr lvl="0">
              <a:spcBef>
                <a:spcPts val="0"/>
              </a:spcBef>
              <a:buNone/>
            </a:pPr>
            <a:r>
              <a:rPr lang="en" sz="1200"/>
              <a:t>npm install -g react-native-cli</a:t>
            </a:r>
          </a:p>
          <a:p>
            <a:pPr lvl="0">
              <a:spcBef>
                <a:spcPts val="0"/>
              </a:spcBef>
              <a:buNone/>
            </a:pPr>
            <a:r>
              <a:rPr lang="en" sz="1200"/>
              <a:t>react-native init AwesomeProject</a:t>
            </a:r>
          </a:p>
          <a:p>
            <a:pPr lvl="0" rtl="0">
              <a:spcBef>
                <a:spcPts val="0"/>
              </a:spcBef>
              <a:buNone/>
            </a:pPr>
            <a:r>
              <a:t/>
            </a:r>
            <a:endParaRPr sz="1200"/>
          </a:p>
          <a:p>
            <a:pPr lvl="0">
              <a:spcBef>
                <a:spcPts val="0"/>
              </a:spcBef>
              <a:buNone/>
            </a:pPr>
            <a:r>
              <a:rPr lang="en"/>
              <a:t>Now open index.ios.js and edit it to reflect changes in your app on </a:t>
            </a:r>
            <a:r>
              <a:rPr lang="en" sz="1200">
                <a:solidFill>
                  <a:schemeClr val="dk2"/>
                </a:solidFill>
                <a:latin typeface="Times New Roman"/>
                <a:ea typeface="Times New Roman"/>
                <a:cs typeface="Times New Roman"/>
                <a:sym typeface="Times New Roman"/>
              </a:rPr>
              <a:t>Command+R</a:t>
            </a:r>
            <a:r>
              <a:rPr lang="en"/>
              <a: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Alternatively, you can add ReactNative to your existing project using cocoa pods:</a:t>
            </a:r>
          </a:p>
          <a:p>
            <a:pPr lvl="0" rtl="0">
              <a:lnSpc>
                <a:spcPct val="115000"/>
              </a:lnSpc>
              <a:spcBef>
                <a:spcPts val="0"/>
              </a:spcBef>
              <a:buClr>
                <a:schemeClr val="dk2"/>
              </a:buClr>
              <a:buSzPct val="122222"/>
              <a:buFont typeface="Arial"/>
              <a:buNone/>
            </a:pPr>
            <a:r>
              <a:rPr lang="en" sz="850">
                <a:solidFill>
                  <a:srgbClr val="008F00"/>
                </a:solidFill>
              </a:rPr>
              <a:t># React native</a:t>
            </a:r>
          </a:p>
          <a:p>
            <a:pPr lvl="0" rtl="0">
              <a:lnSpc>
                <a:spcPct val="115000"/>
              </a:lnSpc>
              <a:spcBef>
                <a:spcPts val="0"/>
              </a:spcBef>
              <a:buClr>
                <a:schemeClr val="dk2"/>
              </a:buClr>
              <a:buSzPct val="122222"/>
              <a:buFont typeface="Arial"/>
              <a:buNone/>
            </a:pPr>
            <a:r>
              <a:rPr lang="en" sz="850">
                <a:solidFill>
                  <a:schemeClr val="dk2"/>
                </a:solidFill>
              </a:rPr>
              <a:t>pod 'React', :git =&gt; </a:t>
            </a:r>
            <a:r>
              <a:rPr lang="en" sz="850">
                <a:solidFill>
                  <a:srgbClr val="B4261A"/>
                </a:solidFill>
              </a:rPr>
              <a:t>"git@github.com:facebook/react-native"</a:t>
            </a:r>
            <a:r>
              <a:rPr lang="en" sz="850">
                <a:solidFill>
                  <a:schemeClr val="dk2"/>
                </a:solidFill>
              </a:rPr>
              <a:t>, :tag =&gt; 'v0.24.0', :subspecs =&gt; [</a:t>
            </a:r>
          </a:p>
          <a:p>
            <a:pPr lvl="0" rtl="0">
              <a:lnSpc>
                <a:spcPct val="115000"/>
              </a:lnSpc>
              <a:spcBef>
                <a:spcPts val="0"/>
              </a:spcBef>
              <a:buClr>
                <a:schemeClr val="dk2"/>
              </a:buClr>
              <a:buSzPct val="122222"/>
              <a:buFont typeface="Arial"/>
              <a:buNone/>
            </a:pPr>
            <a:r>
              <a:rPr lang="en" sz="850">
                <a:solidFill>
                  <a:schemeClr val="dk2"/>
                </a:solidFill>
              </a:rPr>
              <a:t>    'Core',</a:t>
            </a:r>
          </a:p>
          <a:p>
            <a:pPr lvl="0" rtl="0">
              <a:lnSpc>
                <a:spcPct val="115000"/>
              </a:lnSpc>
              <a:spcBef>
                <a:spcPts val="0"/>
              </a:spcBef>
              <a:buClr>
                <a:schemeClr val="dk2"/>
              </a:buClr>
              <a:buSzPct val="122222"/>
              <a:buFont typeface="Arial"/>
              <a:buNone/>
            </a:pPr>
            <a:r>
              <a:rPr lang="en" sz="850">
                <a:solidFill>
                  <a:schemeClr val="dk2"/>
                </a:solidFill>
              </a:rPr>
              <a:t>    'RCTImage',</a:t>
            </a:r>
          </a:p>
          <a:p>
            <a:pPr lvl="0" rtl="0">
              <a:lnSpc>
                <a:spcPct val="115000"/>
              </a:lnSpc>
              <a:spcBef>
                <a:spcPts val="0"/>
              </a:spcBef>
              <a:buClr>
                <a:schemeClr val="dk2"/>
              </a:buClr>
              <a:buSzPct val="122222"/>
              <a:buFont typeface="Arial"/>
              <a:buNone/>
            </a:pPr>
            <a:r>
              <a:rPr lang="en" sz="850">
                <a:solidFill>
                  <a:schemeClr val="dk2"/>
                </a:solidFill>
              </a:rPr>
              <a:t>    'RCTNetwork',</a:t>
            </a:r>
          </a:p>
          <a:p>
            <a:pPr lvl="0" rtl="0">
              <a:lnSpc>
                <a:spcPct val="115000"/>
              </a:lnSpc>
              <a:spcBef>
                <a:spcPts val="0"/>
              </a:spcBef>
              <a:buClr>
                <a:schemeClr val="dk2"/>
              </a:buClr>
              <a:buSzPct val="122222"/>
              <a:buFont typeface="Arial"/>
              <a:buNone/>
            </a:pPr>
            <a:r>
              <a:rPr lang="en" sz="850">
                <a:solidFill>
                  <a:schemeClr val="dk2"/>
                </a:solidFill>
              </a:rPr>
              <a:t>    'RCTText',</a:t>
            </a:r>
          </a:p>
          <a:p>
            <a:pPr lvl="0" rtl="0">
              <a:lnSpc>
                <a:spcPct val="115000"/>
              </a:lnSpc>
              <a:spcBef>
                <a:spcPts val="0"/>
              </a:spcBef>
              <a:buClr>
                <a:schemeClr val="dk2"/>
              </a:buClr>
              <a:buSzPct val="122222"/>
              <a:buFont typeface="Arial"/>
              <a:buNone/>
            </a:pPr>
            <a:r>
              <a:rPr lang="en" sz="850">
                <a:solidFill>
                  <a:schemeClr val="dk2"/>
                </a:solidFill>
              </a:rPr>
              <a:t>    'RCTWebSocket'</a:t>
            </a:r>
          </a:p>
          <a:p>
            <a:pPr lvl="0" rtl="0">
              <a:lnSpc>
                <a:spcPct val="115000"/>
              </a:lnSpc>
              <a:spcBef>
                <a:spcPts val="0"/>
              </a:spcBef>
              <a:buClr>
                <a:schemeClr val="dk2"/>
              </a:buClr>
              <a:buSzPct val="122222"/>
              <a:buFont typeface="Arial"/>
              <a:buNone/>
            </a:pPr>
            <a:r>
              <a:rPr lang="en" sz="850">
                <a:solidFill>
                  <a:schemeClr val="dk2"/>
                </a:solidFill>
              </a:rPr>
              <a:t>    </a:t>
            </a:r>
            <a:r>
              <a:rPr lang="en" sz="850">
                <a:solidFill>
                  <a:srgbClr val="008F00"/>
                </a:solidFill>
              </a:rPr>
              <a:t># Add any other subspecs you want to use in your project</a:t>
            </a:r>
          </a:p>
          <a:p>
            <a:pPr lvl="0" rtl="0">
              <a:lnSpc>
                <a:spcPct val="115000"/>
              </a:lnSpc>
              <a:spcBef>
                <a:spcPts val="0"/>
              </a:spcBef>
              <a:buClr>
                <a:schemeClr val="dk2"/>
              </a:buClr>
              <a:buSzPct val="122222"/>
              <a:buFont typeface="Arial"/>
              <a:buNone/>
            </a:pPr>
            <a:r>
              <a:rPr lang="en" sz="850">
                <a:solidFill>
                  <a:schemeClr val="dk2"/>
                </a:solidFill>
              </a:rPr>
              <a:t>]</a:t>
            </a:r>
          </a:p>
          <a:p>
            <a:pPr lvl="0" rtl="0">
              <a:spcBef>
                <a:spcPts val="0"/>
              </a:spcBef>
              <a:buNone/>
            </a:pPr>
            <a:r>
              <a:t/>
            </a:r>
            <a:endParaRPr/>
          </a:p>
        </p:txBody>
      </p:sp>
      <p:sp>
        <p:nvSpPr>
          <p:cNvPr id="134" name="Shape 134"/>
          <p:cNvSpPr txBox="1"/>
          <p:nvPr/>
        </p:nvSpPr>
        <p:spPr>
          <a:xfrm>
            <a:off x="580175" y="334725"/>
            <a:ext cx="7508700" cy="479700"/>
          </a:xfrm>
          <a:prstGeom prst="rect">
            <a:avLst/>
          </a:prstGeom>
          <a:noFill/>
          <a:ln>
            <a:noFill/>
          </a:ln>
        </p:spPr>
        <p:txBody>
          <a:bodyPr anchorCtr="0" anchor="t" bIns="91425" lIns="91425" rIns="91425" tIns="91425">
            <a:noAutofit/>
          </a:bodyPr>
          <a:lstStyle/>
          <a:p>
            <a:pPr lvl="0" rtl="0">
              <a:spcBef>
                <a:spcPts val="0"/>
              </a:spcBef>
              <a:buNone/>
            </a:pPr>
            <a:r>
              <a:rPr b="1" lang="en" sz="2400" u="sng">
                <a:solidFill>
                  <a:schemeClr val="dk1"/>
                </a:solidFill>
                <a:latin typeface="Raleway"/>
                <a:ea typeface="Raleway"/>
                <a:cs typeface="Raleway"/>
                <a:sym typeface="Raleway"/>
              </a:rPr>
              <a:t>First Project</a:t>
            </a:r>
            <a:r>
              <a:rPr b="1" lang="en" sz="2400" u="sng">
                <a:solidFill>
                  <a:schemeClr val="dk1"/>
                </a:solidFill>
                <a:latin typeface="Raleway"/>
                <a:ea typeface="Raleway"/>
                <a:cs typeface="Raleway"/>
                <a:sym typeface="Raleway"/>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References</a:t>
            </a:r>
          </a:p>
        </p:txBody>
      </p:sp>
      <p:sp>
        <p:nvSpPr>
          <p:cNvPr id="140" name="Shape 140"/>
          <p:cNvSpPr txBox="1"/>
          <p:nvPr>
            <p:ph idx="2" type="body"/>
          </p:nvPr>
        </p:nvSpPr>
        <p:spPr>
          <a:xfrm>
            <a:off x="4950650" y="494375"/>
            <a:ext cx="3837000" cy="3726600"/>
          </a:xfrm>
          <a:prstGeom prst="rect">
            <a:avLst/>
          </a:prstGeom>
          <a:ln>
            <a:noFill/>
          </a:ln>
        </p:spPr>
        <p:txBody>
          <a:bodyPr anchorCtr="0" anchor="ctr" bIns="91425" lIns="91425" rIns="91425" tIns="91425">
            <a:noAutofit/>
          </a:bodyPr>
          <a:lstStyle/>
          <a:p>
            <a:pPr lvl="0">
              <a:spcBef>
                <a:spcPts val="0"/>
              </a:spcBef>
              <a:buNone/>
            </a:pPr>
            <a:r>
              <a:rPr lang="en" u="sng">
                <a:hlinkClick r:id="rId3"/>
              </a:rPr>
              <a:t>Official RN Site</a:t>
            </a:r>
          </a:p>
          <a:p>
            <a:pPr lvl="0">
              <a:spcBef>
                <a:spcPts val="0"/>
              </a:spcBef>
              <a:buNone/>
            </a:pPr>
            <a:r>
              <a:rPr lang="en" u="sng">
                <a:hlinkClick r:id="rId4"/>
              </a:rPr>
              <a:t>Getting Started</a:t>
            </a:r>
          </a:p>
          <a:p>
            <a:pPr lvl="0">
              <a:spcBef>
                <a:spcPts val="0"/>
              </a:spcBef>
              <a:buNone/>
            </a:pPr>
            <a:r>
              <a:rPr lang="en" u="sng">
                <a:solidFill>
                  <a:srgbClr val="FFFFFF"/>
                </a:solidFill>
                <a:hlinkClick r:id="rId5"/>
              </a:rPr>
              <a:t>RN Bridge </a:t>
            </a:r>
          </a:p>
          <a:p>
            <a:pPr lvl="0">
              <a:spcBef>
                <a:spcPts val="0"/>
              </a:spcBef>
              <a:buNone/>
            </a:pPr>
            <a:r>
              <a:rPr lang="en" u="sng">
                <a:solidFill>
                  <a:srgbClr val="FFFFFF"/>
                </a:solidFill>
                <a:hlinkClick r:id="rId6"/>
              </a:rPr>
              <a:t>Performance</a:t>
            </a:r>
          </a:p>
          <a:p>
            <a:pPr lvl="0">
              <a:spcBef>
                <a:spcPts val="0"/>
              </a:spcBef>
              <a:buNone/>
            </a:pPr>
            <a:r>
              <a:rPr lang="en" u="sng">
                <a:solidFill>
                  <a:srgbClr val="FFFFFF"/>
                </a:solidFill>
                <a:hlinkClick r:id="rId7"/>
              </a:rPr>
              <a:t>Unit Testing for RN</a:t>
            </a:r>
          </a:p>
          <a:p>
            <a:pPr lvl="0">
              <a:spcBef>
                <a:spcPts val="0"/>
              </a:spcBef>
              <a:buClr>
                <a:schemeClr val="dk2"/>
              </a:buClr>
              <a:buSzPct val="61111"/>
              <a:buFont typeface="Arial"/>
              <a:buNone/>
            </a:pPr>
            <a:r>
              <a:rPr lang="en" u="sng">
                <a:solidFill>
                  <a:srgbClr val="FFFFFF"/>
                </a:solidFill>
                <a:hlinkClick r:id="rId8"/>
              </a:rPr>
              <a:t>Crash Reporting</a:t>
            </a:r>
          </a:p>
          <a:p>
            <a:pPr lvl="0">
              <a:spcBef>
                <a:spcPts val="0"/>
              </a:spcBef>
              <a:buNone/>
            </a:pPr>
            <a:r>
              <a:rPr lang="en" u="sng">
                <a:solidFill>
                  <a:srgbClr val="FFFFFF"/>
                </a:solidFill>
                <a:latin typeface="Arial"/>
                <a:ea typeface="Arial"/>
                <a:cs typeface="Arial"/>
                <a:sym typeface="Arial"/>
                <a:hlinkClick r:id="rId9"/>
              </a:rPr>
              <a:t>Learning React Native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61775" y="981200"/>
            <a:ext cx="8296800" cy="1542000"/>
          </a:xfrm>
          <a:prstGeom prst="rect">
            <a:avLst/>
          </a:prstGeom>
        </p:spPr>
        <p:txBody>
          <a:bodyPr anchorCtr="0" anchor="ctr" bIns="91425" lIns="91425" rIns="91425" tIns="91425">
            <a:noAutofit/>
          </a:bodyPr>
          <a:lstStyle/>
          <a:p>
            <a:pPr lvl="0">
              <a:spcBef>
                <a:spcPts val="0"/>
              </a:spcBef>
              <a:buNone/>
            </a:pPr>
            <a:r>
              <a:rPr lang="en"/>
              <a:t>Thank You!</a:t>
            </a:r>
          </a:p>
        </p:txBody>
      </p:sp>
      <p:sp>
        <p:nvSpPr>
          <p:cNvPr id="146" name="Shape 146"/>
          <p:cNvSpPr txBox="1"/>
          <p:nvPr>
            <p:ph type="title"/>
          </p:nvPr>
        </p:nvSpPr>
        <p:spPr>
          <a:xfrm>
            <a:off x="423600" y="2829507"/>
            <a:ext cx="8296800" cy="1542000"/>
          </a:xfrm>
          <a:prstGeom prst="rect">
            <a:avLst/>
          </a:prstGeom>
        </p:spPr>
        <p:txBody>
          <a:bodyPr anchorCtr="0" anchor="ctr" bIns="91425" lIns="91425" rIns="91425" tIns="91425">
            <a:noAutofit/>
          </a:bodyPr>
          <a:lstStyle/>
          <a:p>
            <a:pPr lvl="0">
              <a:spcBef>
                <a:spcPts val="0"/>
              </a:spcBef>
              <a:buNone/>
            </a:pPr>
            <a:r>
              <a:rPr lang="en" sz="2400"/>
              <a:t>@kratijain</a:t>
            </a:r>
          </a:p>
          <a:p>
            <a:pPr lvl="0" rtl="0">
              <a:spcBef>
                <a:spcPts val="0"/>
              </a:spcBef>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descr="funny-Grumpy-cat-programmer-code-bugs.jpg" id="79" name="Shape 79"/>
          <p:cNvPicPr preferRelativeResize="0"/>
          <p:nvPr/>
        </p:nvPicPr>
        <p:blipFill>
          <a:blip r:embed="rId3">
            <a:alphaModFix/>
          </a:blip>
          <a:stretch>
            <a:fillRect/>
          </a:stretch>
        </p:blipFill>
        <p:spPr>
          <a:xfrm>
            <a:off x="672500" y="1121512"/>
            <a:ext cx="5143500" cy="2638425"/>
          </a:xfrm>
          <a:prstGeom prst="rect">
            <a:avLst/>
          </a:prstGeom>
          <a:noFill/>
          <a:ln>
            <a:noFill/>
          </a:ln>
        </p:spPr>
      </p:pic>
      <p:pic>
        <p:nvPicPr>
          <p:cNvPr descr="Waiting+for+gif+to+load+_68876c9379518e416a22b682a8fb37cd.jpg" id="80" name="Shape 80"/>
          <p:cNvPicPr preferRelativeResize="0"/>
          <p:nvPr/>
        </p:nvPicPr>
        <p:blipFill>
          <a:blip r:embed="rId4">
            <a:alphaModFix/>
          </a:blip>
          <a:stretch>
            <a:fillRect/>
          </a:stretch>
        </p:blipFill>
        <p:spPr>
          <a:xfrm>
            <a:off x="6314762" y="3051725"/>
            <a:ext cx="2695575" cy="169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265500" y="1912650"/>
            <a:ext cx="4045199" cy="1318199"/>
          </a:xfrm>
          <a:prstGeom prst="rect">
            <a:avLst/>
          </a:prstGeom>
        </p:spPr>
        <p:txBody>
          <a:bodyPr anchorCtr="0" anchor="ctr" bIns="91425" lIns="91425" rIns="91425" tIns="91425">
            <a:noAutofit/>
          </a:bodyPr>
          <a:lstStyle/>
          <a:p>
            <a:pPr lvl="0">
              <a:spcBef>
                <a:spcPts val="0"/>
              </a:spcBef>
              <a:buNone/>
            </a:pPr>
            <a:r>
              <a:rPr lang="en"/>
              <a:t>What</a:t>
            </a:r>
          </a:p>
        </p:txBody>
      </p:sp>
      <p:sp>
        <p:nvSpPr>
          <p:cNvPr id="86" name="Shape 86"/>
          <p:cNvSpPr txBox="1"/>
          <p:nvPr>
            <p:ph idx="2" type="body"/>
          </p:nvPr>
        </p:nvSpPr>
        <p:spPr>
          <a:xfrm>
            <a:off x="4939500" y="301250"/>
            <a:ext cx="3837000" cy="4118100"/>
          </a:xfrm>
          <a:prstGeom prst="rect">
            <a:avLst/>
          </a:prstGeom>
          <a:noFill/>
        </p:spPr>
        <p:txBody>
          <a:bodyPr anchorCtr="0" anchor="ctr" bIns="91425" lIns="91425" rIns="91425" tIns="91425">
            <a:noAutofit/>
          </a:bodyPr>
          <a:lstStyle/>
          <a:p>
            <a:pPr lvl="0">
              <a:spcBef>
                <a:spcPts val="0"/>
              </a:spcBef>
              <a:buClr>
                <a:schemeClr val="dk2"/>
              </a:buClr>
              <a:buSzPct val="78571"/>
              <a:buFont typeface="Arial"/>
              <a:buNone/>
            </a:pPr>
            <a:r>
              <a:rPr lang="en" sz="1400">
                <a:latin typeface="Times New Roman"/>
                <a:ea typeface="Times New Roman"/>
                <a:cs typeface="Times New Roman"/>
                <a:sym typeface="Times New Roman"/>
              </a:rPr>
              <a:t>React Native is a JavaScript framework for writing real, natively rendering mobile applications for iOS and Android. It’s based on React, Facebook’s JavaScript library for building user interfaces, but instead of targeting the browser, it targets mobile platforms.React Native applications are written using a mixture of JavaScript and XML-esque markup, known as JSX. Then, under the hood, the React Native “bridge” invokes the native rendering APIs in Objective-C (for iOS) or Java (for Android). Thus, your application will render using real mobile UI components, </a:t>
            </a:r>
            <a:r>
              <a:rPr i="1" lang="en" sz="1400">
                <a:latin typeface="Times New Roman"/>
                <a:ea typeface="Times New Roman"/>
                <a:cs typeface="Times New Roman"/>
                <a:sym typeface="Times New Roman"/>
              </a:rPr>
              <a:t>not</a:t>
            </a:r>
            <a:r>
              <a:rPr lang="en" sz="1400">
                <a:latin typeface="Times New Roman"/>
                <a:ea typeface="Times New Roman"/>
                <a:cs typeface="Times New Roman"/>
                <a:sym typeface="Times New Roman"/>
              </a:rPr>
              <a:t> webviews, and will look and feel like any other mobile application.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65500" y="1912650"/>
            <a:ext cx="4045200" cy="1318200"/>
          </a:xfrm>
          <a:prstGeom prst="rect">
            <a:avLst/>
          </a:prstGeom>
        </p:spPr>
        <p:txBody>
          <a:bodyPr anchorCtr="0" anchor="ctr" bIns="91425" lIns="91425" rIns="91425" tIns="91425">
            <a:noAutofit/>
          </a:bodyPr>
          <a:lstStyle/>
          <a:p>
            <a:pPr lvl="0" rtl="0">
              <a:spcBef>
                <a:spcPts val="0"/>
              </a:spcBef>
              <a:buNone/>
            </a:pPr>
            <a:r>
              <a:rPr lang="en"/>
              <a:t>Why</a:t>
            </a:r>
          </a:p>
        </p:txBody>
      </p:sp>
      <p:sp>
        <p:nvSpPr>
          <p:cNvPr id="92" name="Shape 92"/>
          <p:cNvSpPr txBox="1"/>
          <p:nvPr>
            <p:ph idx="2" type="body"/>
          </p:nvPr>
        </p:nvSpPr>
        <p:spPr>
          <a:xfrm>
            <a:off x="4831100" y="764250"/>
            <a:ext cx="3960900" cy="3615000"/>
          </a:xfrm>
          <a:prstGeom prst="rect">
            <a:avLst/>
          </a:prstGeom>
          <a:noFill/>
        </p:spPr>
        <p:txBody>
          <a:bodyPr anchorCtr="0" anchor="ctr" bIns="91425" lIns="91425" rIns="91425" tIns="91425">
            <a:noAutofit/>
          </a:bodyPr>
          <a:lstStyle/>
          <a:p>
            <a:pPr lvl="0">
              <a:spcBef>
                <a:spcPts val="0"/>
              </a:spcBef>
              <a:buNone/>
            </a:pPr>
            <a:r>
              <a:rPr lang="en" sz="1400">
                <a:latin typeface="Times New Roman"/>
                <a:ea typeface="Times New Roman"/>
                <a:cs typeface="Times New Roman"/>
                <a:sym typeface="Times New Roman"/>
              </a:rPr>
              <a:t>Existing methods of writing mobile applications using combinations of JavaScript, HTML, and CSS typically render using webviews.They do not usually have access to the host platform’s set of native UI elements &amp; have Performance bottlenecks.</a:t>
            </a:r>
          </a:p>
          <a:p>
            <a:pPr lvl="0">
              <a:spcBef>
                <a:spcPts val="0"/>
              </a:spcBef>
              <a:buNone/>
            </a:pPr>
            <a:r>
              <a:rPr lang="en" sz="1400">
                <a:latin typeface="Times New Roman"/>
                <a:ea typeface="Times New Roman"/>
                <a:cs typeface="Times New Roman"/>
                <a:sym typeface="Times New Roman"/>
              </a:rPr>
              <a:t>1.React Native actually translates your markup to real, native UI elements, leveraging existing means of rendering views on whatever platform you are working with.</a:t>
            </a:r>
          </a:p>
          <a:p>
            <a:pPr lvl="0" rtl="0">
              <a:spcBef>
                <a:spcPts val="0"/>
              </a:spcBef>
              <a:buNone/>
            </a:pPr>
            <a:r>
              <a:rPr lang="en" sz="1400">
                <a:latin typeface="Times New Roman"/>
                <a:ea typeface="Times New Roman"/>
                <a:cs typeface="Times New Roman"/>
                <a:sym typeface="Times New Roman"/>
              </a:rPr>
              <a:t>2.React works separately from the main UI thread, so your application can maintain high performance without sacrificing capability. The update cycle in React Native re-renders the views when state or property changes.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265500" y="1051475"/>
            <a:ext cx="4045200" cy="1318200"/>
          </a:xfrm>
          <a:prstGeom prst="rect">
            <a:avLst/>
          </a:prstGeom>
        </p:spPr>
        <p:txBody>
          <a:bodyPr anchorCtr="0" anchor="b" bIns="91425" lIns="91425" rIns="91425" tIns="91425">
            <a:noAutofit/>
          </a:bodyPr>
          <a:lstStyle/>
          <a:p>
            <a:pPr lvl="0">
              <a:spcBef>
                <a:spcPts val="0"/>
              </a:spcBef>
              <a:buNone/>
            </a:pPr>
            <a:r>
              <a:rPr lang="en"/>
              <a:t>How</a:t>
            </a:r>
          </a:p>
        </p:txBody>
      </p:sp>
      <p:pic>
        <p:nvPicPr>
          <p:cNvPr descr="Screen Shot 2016-08-06 at 9.58.44 am.png" id="98" name="Shape 98"/>
          <p:cNvPicPr preferRelativeResize="0"/>
          <p:nvPr/>
        </p:nvPicPr>
        <p:blipFill>
          <a:blip r:embed="rId3">
            <a:alphaModFix/>
          </a:blip>
          <a:stretch>
            <a:fillRect/>
          </a:stretch>
        </p:blipFill>
        <p:spPr>
          <a:xfrm>
            <a:off x="345875" y="2808650"/>
            <a:ext cx="8318350" cy="1903474"/>
          </a:xfrm>
          <a:prstGeom prst="rect">
            <a:avLst/>
          </a:prstGeom>
          <a:noFill/>
          <a:ln>
            <a:noFill/>
          </a:ln>
        </p:spPr>
      </p:pic>
      <p:sp>
        <p:nvSpPr>
          <p:cNvPr id="99" name="Shape 99"/>
          <p:cNvSpPr txBox="1"/>
          <p:nvPr/>
        </p:nvSpPr>
        <p:spPr>
          <a:xfrm>
            <a:off x="4875725" y="379350"/>
            <a:ext cx="3849300" cy="2041800"/>
          </a:xfrm>
          <a:prstGeom prst="rect">
            <a:avLst/>
          </a:prstGeom>
          <a:noFill/>
          <a:ln>
            <a:noFill/>
          </a:ln>
        </p:spPr>
        <p:txBody>
          <a:bodyPr anchorCtr="0" anchor="t" bIns="91425" lIns="91425" rIns="91425" tIns="91425">
            <a:noAutofit/>
          </a:bodyPr>
          <a:lstStyle/>
          <a:p>
            <a:pPr lvl="0">
              <a:spcBef>
                <a:spcPts val="0"/>
              </a:spcBef>
              <a:buNone/>
            </a:pPr>
            <a:r>
              <a:rPr lang="en" sz="1200">
                <a:solidFill>
                  <a:srgbClr val="FFFFFF"/>
                </a:solidFill>
                <a:latin typeface="Times New Roman"/>
                <a:ea typeface="Times New Roman"/>
                <a:cs typeface="Times New Roman"/>
                <a:sym typeface="Times New Roman"/>
              </a:rPr>
              <a:t>In</a:t>
            </a:r>
            <a:r>
              <a:rPr lang="en" sz="1200">
                <a:solidFill>
                  <a:schemeClr val="lt1"/>
                </a:solidFill>
                <a:latin typeface="Times New Roman"/>
                <a:ea typeface="Times New Roman"/>
                <a:cs typeface="Times New Roman"/>
                <a:sym typeface="Times New Roman"/>
              </a:rPr>
              <a:t> React Native, just as in React, we write our views using JSX, combining markup and the JavaScrip tthat controls it into a single file.</a:t>
            </a:r>
          </a:p>
          <a:p>
            <a:pPr lvl="0">
              <a:spcBef>
                <a:spcPts val="0"/>
              </a:spcBef>
              <a:buNone/>
            </a:pPr>
            <a:r>
              <a:t/>
            </a:r>
            <a:endParaRPr sz="1200">
              <a:solidFill>
                <a:schemeClr val="lt1"/>
              </a:solidFill>
              <a:latin typeface="Times New Roman"/>
              <a:ea typeface="Times New Roman"/>
              <a:cs typeface="Times New Roman"/>
              <a:sym typeface="Times New Roman"/>
            </a:endParaRPr>
          </a:p>
          <a:p>
            <a:pPr lvl="0">
              <a:spcBef>
                <a:spcPts val="0"/>
              </a:spcBef>
              <a:buNone/>
            </a:pPr>
            <a:r>
              <a:rPr lang="en" sz="1200">
                <a:solidFill>
                  <a:schemeClr val="lt1"/>
                </a:solidFill>
                <a:latin typeface="Times New Roman"/>
                <a:ea typeface="Times New Roman"/>
                <a:cs typeface="Times New Roman"/>
                <a:sym typeface="Times New Roman"/>
              </a:rPr>
              <a:t> React Native bridge will not expose all host platform functionality. If you find yourself in need of an unsupported feature, you have the option of adding it to React Native yourself.</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265500" y="1397350"/>
            <a:ext cx="4045200" cy="1318200"/>
          </a:xfrm>
          <a:prstGeom prst="rect">
            <a:avLst/>
          </a:prstGeom>
        </p:spPr>
        <p:txBody>
          <a:bodyPr anchorCtr="0" anchor="t" bIns="91425" lIns="91425" rIns="91425" tIns="91425">
            <a:noAutofit/>
          </a:bodyPr>
          <a:lstStyle/>
          <a:p>
            <a:pPr lvl="0">
              <a:spcBef>
                <a:spcPts val="0"/>
              </a:spcBef>
              <a:buNone/>
            </a:pPr>
            <a:r>
              <a:rPr lang="en" sz="2400"/>
              <a:t>Behind the Scenes</a:t>
            </a:r>
          </a:p>
        </p:txBody>
      </p:sp>
      <p:sp>
        <p:nvSpPr>
          <p:cNvPr id="105" name="Shape 105"/>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a:spcBef>
                <a:spcPts val="0"/>
              </a:spcBef>
            </a:pPr>
            <a:r>
              <a:rPr lang="en"/>
              <a:t>The shadow queue: where the layout happens</a:t>
            </a:r>
          </a:p>
          <a:p>
            <a:pPr indent="-228600" lvl="0" marL="457200">
              <a:spcBef>
                <a:spcPts val="0"/>
              </a:spcBef>
            </a:pPr>
            <a:r>
              <a:rPr lang="en"/>
              <a:t>The main thread: where UIKit does its thing</a:t>
            </a:r>
          </a:p>
          <a:p>
            <a:pPr indent="-228600" lvl="0" marL="457200">
              <a:spcBef>
                <a:spcPts val="0"/>
              </a:spcBef>
            </a:pPr>
            <a:r>
              <a:rPr lang="en"/>
              <a:t>The JavaScript thread: where your JS code is actually running</a:t>
            </a:r>
          </a:p>
          <a:p>
            <a:pPr lvl="0">
              <a:spcBef>
                <a:spcPts val="0"/>
              </a:spcBef>
              <a:buNone/>
            </a:pPr>
            <a:r>
              <a:rPr lang="en"/>
              <a:t>Plus every native module has its own GCD Queue unless it specifies otherwise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descr="Screen Shot 2016-08-06 at 7.54.37 am.png" id="110" name="Shape 110"/>
          <p:cNvPicPr preferRelativeResize="0"/>
          <p:nvPr/>
        </p:nvPicPr>
        <p:blipFill>
          <a:blip r:embed="rId3">
            <a:alphaModFix/>
          </a:blip>
          <a:stretch>
            <a:fillRect/>
          </a:stretch>
        </p:blipFill>
        <p:spPr>
          <a:xfrm>
            <a:off x="136987" y="113787"/>
            <a:ext cx="8870023" cy="4915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2400250" y="575950"/>
            <a:ext cx="6321599" cy="635399"/>
          </a:xfrm>
          <a:prstGeom prst="rect">
            <a:avLst/>
          </a:prstGeom>
        </p:spPr>
        <p:txBody>
          <a:bodyPr anchorCtr="0" anchor="t" bIns="91425" lIns="91425" rIns="91425" tIns="91425">
            <a:noAutofit/>
          </a:bodyPr>
          <a:lstStyle/>
          <a:p>
            <a:pPr lvl="0">
              <a:spcBef>
                <a:spcPts val="0"/>
              </a:spcBef>
              <a:buNone/>
            </a:pPr>
            <a:r>
              <a:rPr lang="en"/>
              <a:t>Good,Bad &amp; Ugly</a:t>
            </a:r>
          </a:p>
        </p:txBody>
      </p:sp>
      <p:sp>
        <p:nvSpPr>
          <p:cNvPr id="116" name="Shape 116"/>
          <p:cNvSpPr txBox="1"/>
          <p:nvPr>
            <p:ph idx="1" type="body"/>
          </p:nvPr>
        </p:nvSpPr>
        <p:spPr>
          <a:xfrm>
            <a:off x="2400300" y="1211349"/>
            <a:ext cx="3071400" cy="3393600"/>
          </a:xfrm>
          <a:prstGeom prst="rect">
            <a:avLst/>
          </a:prstGeom>
        </p:spPr>
        <p:txBody>
          <a:bodyPr anchorCtr="0" anchor="t" bIns="91425" lIns="91425" rIns="91425" tIns="91425">
            <a:noAutofit/>
          </a:bodyPr>
          <a:lstStyle/>
          <a:p>
            <a:pPr lvl="0" rtl="0">
              <a:spcBef>
                <a:spcPts val="0"/>
              </a:spcBef>
              <a:spcAft>
                <a:spcPts val="1600"/>
              </a:spcAft>
              <a:buNone/>
            </a:pPr>
            <a:r>
              <a:rPr b="1" lang="en" sz="2100">
                <a:solidFill>
                  <a:schemeClr val="dk1"/>
                </a:solidFill>
              </a:rPr>
              <a:t>Pros</a:t>
            </a:r>
          </a:p>
          <a:p>
            <a:pPr indent="-330200" lvl="0" marL="457200" rtl="0">
              <a:lnSpc>
                <a:spcPct val="100000"/>
              </a:lnSpc>
              <a:spcBef>
                <a:spcPts val="0"/>
              </a:spcBef>
              <a:buClr>
                <a:srgbClr val="000000"/>
              </a:buClr>
              <a:buSzPct val="133333"/>
            </a:pPr>
            <a:r>
              <a:rPr lang="en" sz="1200">
                <a:solidFill>
                  <a:srgbClr val="000000"/>
                </a:solidFill>
                <a:latin typeface="Times New Roman"/>
                <a:ea typeface="Times New Roman"/>
                <a:cs typeface="Times New Roman"/>
                <a:sym typeface="Times New Roman"/>
              </a:rPr>
              <a:t>Because React Native is “just” JSX, you can hit Command+R to refresh your application.</a:t>
            </a:r>
          </a:p>
          <a:p>
            <a:pPr indent="-330200" lvl="0" marL="457200" rtl="0">
              <a:lnSpc>
                <a:spcPct val="100000"/>
              </a:lnSpc>
              <a:spcBef>
                <a:spcPts val="0"/>
              </a:spcBef>
              <a:buClr>
                <a:srgbClr val="000000"/>
              </a:buClr>
              <a:buSzPct val="133333"/>
            </a:pPr>
            <a:r>
              <a:rPr lang="en" sz="1200">
                <a:solidFill>
                  <a:srgbClr val="000000"/>
                </a:solidFill>
                <a:latin typeface="Times New Roman"/>
                <a:ea typeface="Times New Roman"/>
                <a:cs typeface="Times New Roman"/>
                <a:sym typeface="Times New Roman"/>
              </a:rPr>
              <a:t>Reduces release cycles</a:t>
            </a:r>
          </a:p>
          <a:p>
            <a:pPr indent="-330200" lvl="0" marL="457200" rtl="0">
              <a:lnSpc>
                <a:spcPct val="100000"/>
              </a:lnSpc>
              <a:spcBef>
                <a:spcPts val="0"/>
              </a:spcBef>
              <a:spcAft>
                <a:spcPts val="1200"/>
              </a:spcAft>
              <a:buClr>
                <a:srgbClr val="000000"/>
              </a:buClr>
              <a:buSzPct val="133333"/>
            </a:pPr>
            <a:r>
              <a:rPr lang="en" sz="1200">
                <a:solidFill>
                  <a:srgbClr val="000000"/>
                </a:solidFill>
                <a:latin typeface="Times New Roman"/>
                <a:ea typeface="Times New Roman"/>
                <a:cs typeface="Times New Roman"/>
                <a:sym typeface="Times New Roman"/>
              </a:rPr>
              <a:t>Besides shared knowledge, much of your code can be shared, too.</a:t>
            </a:r>
          </a:p>
          <a:p>
            <a:pPr indent="-330200" lvl="0" marL="457200" rtl="0">
              <a:lnSpc>
                <a:spcPct val="100000"/>
              </a:lnSpc>
              <a:spcBef>
                <a:spcPts val="0"/>
              </a:spcBef>
              <a:spcAft>
                <a:spcPts val="1200"/>
              </a:spcAft>
              <a:buClr>
                <a:srgbClr val="000000"/>
              </a:buClr>
              <a:buSzPct val="133333"/>
            </a:pPr>
            <a:r>
              <a:rPr lang="en" sz="1200">
                <a:solidFill>
                  <a:srgbClr val="000000"/>
                </a:solidFill>
                <a:latin typeface="Times New Roman"/>
                <a:ea typeface="Times New Roman"/>
                <a:cs typeface="Times New Roman"/>
                <a:sym typeface="Times New Roman"/>
              </a:rPr>
              <a:t>Any developer who knows how to write React code can now target the Web, iOS, and Android, all with the same skillset</a:t>
            </a:r>
          </a:p>
        </p:txBody>
      </p:sp>
      <p:sp>
        <p:nvSpPr>
          <p:cNvPr id="117" name="Shape 117"/>
          <p:cNvSpPr txBox="1"/>
          <p:nvPr>
            <p:ph idx="2" type="body"/>
          </p:nvPr>
        </p:nvSpPr>
        <p:spPr>
          <a:xfrm>
            <a:off x="5650446" y="1211350"/>
            <a:ext cx="3071400" cy="3002400"/>
          </a:xfrm>
          <a:prstGeom prst="rect">
            <a:avLst/>
          </a:prstGeom>
        </p:spPr>
        <p:txBody>
          <a:bodyPr anchorCtr="0" anchor="t" bIns="91425" lIns="91425" rIns="91425" tIns="91425">
            <a:noAutofit/>
          </a:bodyPr>
          <a:lstStyle/>
          <a:p>
            <a:pPr lvl="0" rtl="0">
              <a:spcBef>
                <a:spcPts val="0"/>
              </a:spcBef>
              <a:spcAft>
                <a:spcPts val="1600"/>
              </a:spcAft>
              <a:buClr>
                <a:schemeClr val="dk2"/>
              </a:buClr>
              <a:buSzPct val="52380"/>
              <a:buFont typeface="Arial"/>
              <a:buNone/>
            </a:pPr>
            <a:r>
              <a:rPr b="1" lang="en" sz="2100">
                <a:solidFill>
                  <a:schemeClr val="dk1"/>
                </a:solidFill>
              </a:rPr>
              <a:t>Cons</a:t>
            </a:r>
          </a:p>
          <a:p>
            <a:pPr indent="-330200" lvl="0" marL="457200" rtl="0">
              <a:spcBef>
                <a:spcPts val="0"/>
              </a:spcBef>
              <a:spcAft>
                <a:spcPts val="1200"/>
              </a:spcAft>
              <a:buSzPct val="133333"/>
            </a:pPr>
            <a:r>
              <a:rPr lang="en" sz="1200">
                <a:solidFill>
                  <a:srgbClr val="333333"/>
                </a:solidFill>
                <a:latin typeface="Times New Roman"/>
                <a:ea typeface="Times New Roman"/>
                <a:cs typeface="Times New Roman"/>
                <a:sym typeface="Times New Roman"/>
              </a:rPr>
              <a:t>React Native introduces another layer to your project, it can also make debugging hairier,</a:t>
            </a:r>
          </a:p>
          <a:p>
            <a:pPr indent="-330200" lvl="0" marL="457200" rtl="0">
              <a:spcBef>
                <a:spcPts val="0"/>
              </a:spcBef>
              <a:spcAft>
                <a:spcPts val="1200"/>
              </a:spcAft>
              <a:buSzPct val="133333"/>
            </a:pPr>
            <a:r>
              <a:rPr lang="en" sz="1200">
                <a:solidFill>
                  <a:srgbClr val="333333"/>
                </a:solidFill>
                <a:latin typeface="Times New Roman"/>
                <a:ea typeface="Times New Roman"/>
                <a:cs typeface="Times New Roman"/>
                <a:sym typeface="Times New Roman"/>
              </a:rPr>
              <a:t>the project is still relatively young</a:t>
            </a:r>
          </a:p>
          <a:p>
            <a:pPr indent="-304800" lvl="0" marL="457200" rtl="0">
              <a:spcBef>
                <a:spcPts val="0"/>
              </a:spcBef>
              <a:spcAft>
                <a:spcPts val="1200"/>
              </a:spcAft>
              <a:buClr>
                <a:srgbClr val="333333"/>
              </a:buClr>
              <a:buSzPct val="100000"/>
              <a:buFont typeface="Times New Roman"/>
            </a:pPr>
            <a:r>
              <a:rPr lang="en" sz="1200">
                <a:solidFill>
                  <a:srgbClr val="333333"/>
                </a:solidFill>
                <a:latin typeface="Times New Roman"/>
                <a:ea typeface="Times New Roman"/>
                <a:cs typeface="Times New Roman"/>
                <a:sym typeface="Times New Roman"/>
              </a:rPr>
              <a:t>Performance issues </a:t>
            </a:r>
          </a:p>
          <a:p>
            <a:pPr indent="-304800" lvl="0" marL="457200" rtl="0">
              <a:spcBef>
                <a:spcPts val="0"/>
              </a:spcBef>
              <a:spcAft>
                <a:spcPts val="1200"/>
              </a:spcAft>
              <a:buClr>
                <a:srgbClr val="333333"/>
              </a:buClr>
              <a:buSzPct val="100000"/>
              <a:buFont typeface="Times New Roman"/>
            </a:pPr>
            <a:r>
              <a:rPr lang="en" sz="1200">
                <a:solidFill>
                  <a:srgbClr val="333333"/>
                </a:solidFill>
                <a:latin typeface="Times New Roman"/>
                <a:ea typeface="Times New Roman"/>
                <a:cs typeface="Times New Roman"/>
                <a:sym typeface="Times New Roman"/>
              </a:rPr>
              <a:t>Slow navigator transitions</a:t>
            </a:r>
          </a:p>
          <a:p>
            <a:pPr indent="-304800" lvl="0" marL="457200" rtl="0">
              <a:spcBef>
                <a:spcPts val="0"/>
              </a:spcBef>
              <a:spcAft>
                <a:spcPts val="1200"/>
              </a:spcAft>
              <a:buClr>
                <a:srgbClr val="333333"/>
              </a:buClr>
              <a:buSzPct val="100000"/>
              <a:buFont typeface="Times New Roman"/>
            </a:pPr>
            <a:r>
              <a:rPr lang="en" sz="1200">
                <a:solidFill>
                  <a:srgbClr val="333333"/>
                </a:solidFill>
                <a:latin typeface="Times New Roman"/>
                <a:ea typeface="Times New Roman"/>
                <a:cs typeface="Times New Roman"/>
                <a:sym typeface="Times New Roman"/>
              </a:rPr>
              <a:t>ListView initial rendering is too slow</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06425" y="1806825"/>
            <a:ext cx="8296799" cy="1541999"/>
          </a:xfrm>
          <a:prstGeom prst="rect">
            <a:avLst/>
          </a:prstGeom>
        </p:spPr>
        <p:txBody>
          <a:bodyPr anchorCtr="0" anchor="ctr" bIns="91425" lIns="91425" rIns="91425" tIns="91425">
            <a:noAutofit/>
          </a:bodyPr>
          <a:lstStyle/>
          <a:p>
            <a:pPr lvl="0">
              <a:spcBef>
                <a:spcPts val="0"/>
              </a:spcBef>
              <a:buNone/>
            </a:pPr>
            <a:r>
              <a:rPr lang="en"/>
              <a:t>Hands 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