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58" r:id="rId3"/>
    <p:sldId id="259" r:id="rId4"/>
    <p:sldId id="260" r:id="rId5"/>
    <p:sldId id="274" r:id="rId6"/>
    <p:sldId id="261" r:id="rId7"/>
    <p:sldId id="272" r:id="rId8"/>
    <p:sldId id="267" r:id="rId9"/>
    <p:sldId id="264" r:id="rId10"/>
    <p:sldId id="266" r:id="rId11"/>
    <p:sldId id="273" r:id="rId12"/>
    <p:sldId id="268" r:id="rId13"/>
    <p:sldId id="269" r:id="rId14"/>
    <p:sldId id="270" r:id="rId15"/>
    <p:sldId id="271"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2" r:id="rId35"/>
    <p:sldId id="296" r:id="rId36"/>
    <p:sldId id="297" r:id="rId37"/>
    <p:sldId id="298" r:id="rId38"/>
    <p:sldId id="302" r:id="rId39"/>
    <p:sldId id="303" r:id="rId40"/>
    <p:sldId id="299" r:id="rId41"/>
    <p:sldId id="300" r:id="rId42"/>
    <p:sldId id="301" r:id="rId43"/>
    <p:sldId id="304" r:id="rId44"/>
    <p:sldId id="305" r:id="rId45"/>
    <p:sldId id="307" r:id="rId46"/>
    <p:sldId id="306" r:id="rId47"/>
    <p:sldId id="308" r:id="rId48"/>
    <p:sldId id="309" r:id="rId49"/>
    <p:sldId id="311" r:id="rId50"/>
    <p:sldId id="312" r:id="rId51"/>
    <p:sldId id="314" r:id="rId52"/>
    <p:sldId id="313" r:id="rId53"/>
    <p:sldId id="315" r:id="rId54"/>
    <p:sldId id="316" r:id="rId55"/>
    <p:sldId id="317" r:id="rId56"/>
    <p:sldId id="318" r:id="rId57"/>
    <p:sldId id="319" r:id="rId58"/>
    <p:sldId id="29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ä¸»é¢æ ·å¼ 1 - å¼ºè°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78" autoAdjust="0"/>
  </p:normalViewPr>
  <p:slideViewPr>
    <p:cSldViewPr>
      <p:cViewPr varScale="1">
        <p:scale>
          <a:sx n="56" d="100"/>
          <a:sy n="56" d="100"/>
        </p:scale>
        <p:origin x="-17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D9390-B864-4D94-946A-1CDF9042C2B3}" type="datetimeFigureOut">
              <a:rPr lang="en-US" smtClean="0"/>
              <a:pPr/>
              <a:t>11/24/2019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E82F7-D095-4187-BAC0-4F47C38C6CE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US" dirty="0" smtClean="0">
                <a:sym typeface="+mn-ea"/>
              </a:rPr>
              <a:t> 2003 − Started by</a:t>
            </a:r>
            <a:r>
              <a:rPr lang="en-US" i="1" dirty="0" smtClean="0">
                <a:sym typeface="+mn-ea"/>
              </a:rPr>
              <a:t> </a:t>
            </a:r>
            <a:r>
              <a:rPr lang="en-US" sz="1400" i="1" dirty="0" smtClean="0">
                <a:sym typeface="+mn-ea"/>
              </a:rPr>
              <a:t>Adrian Holovaty and Simon Willison</a:t>
            </a:r>
            <a:r>
              <a:rPr lang="en-US" dirty="0" smtClean="0">
                <a:sym typeface="+mn-ea"/>
              </a:rPr>
              <a:t> as an internal project at the</a:t>
            </a:r>
            <a:r>
              <a:rPr lang="en-US" b="1" dirty="0" smtClean="0">
                <a:sym typeface="+mn-ea"/>
              </a:rPr>
              <a:t> </a:t>
            </a:r>
            <a:r>
              <a:rPr lang="en-US" i="1" dirty="0" smtClean="0">
                <a:sym typeface="+mn-ea"/>
              </a:rPr>
              <a:t>Lawrence Journal-World newspaper</a:t>
            </a:r>
            <a:r>
              <a:rPr lang="en-US" dirty="0" smtClean="0">
                <a:sym typeface="+mn-ea"/>
              </a:rPr>
              <a:t>.</a:t>
            </a:r>
          </a:p>
          <a:p>
            <a:pPr marL="285750" indent="-285750">
              <a:buFont typeface="+mj-lt"/>
              <a:buAutoNum type="romanLcPeriod"/>
            </a:pPr>
            <a:r>
              <a:rPr lang="en-US" dirty="0" smtClean="0">
                <a:sym typeface="+mn-ea"/>
              </a:rPr>
              <a:t>Flexible template language that can be used to generate HTML, CSV, Email or any other format</a:t>
            </a:r>
            <a:r>
              <a:rPr lang="en-US" altLang="en-US" dirty="0" smtClean="0">
                <a:sym typeface="+mn-ea"/>
              </a:rPr>
              <a:t>.</a:t>
            </a:r>
          </a:p>
          <a:p>
            <a:pPr marL="285750" indent="-285750">
              <a:buFont typeface="+mj-lt"/>
              <a:buAutoNum type="romanLcPeriod"/>
            </a:pPr>
            <a:r>
              <a:rPr lang="en-US" dirty="0" smtClean="0">
                <a:sym typeface="+mn-ea"/>
              </a:rPr>
              <a:t>Includes ORM that supports many databases – </a:t>
            </a:r>
            <a:r>
              <a:rPr lang="en-US" dirty="0" err="1" smtClean="0">
                <a:sym typeface="+mn-ea"/>
              </a:rPr>
              <a:t>Postgresql</a:t>
            </a:r>
            <a:r>
              <a:rPr lang="en-US" dirty="0" smtClean="0">
                <a:sym typeface="+mn-ea"/>
              </a:rPr>
              <a:t>, MySQL, Oracle, SQLite</a:t>
            </a:r>
            <a:r>
              <a:rPr lang="en-US" altLang="en-US" dirty="0" smtClean="0">
                <a:sym typeface="+mn-ea"/>
              </a:rPr>
              <a:t>.</a:t>
            </a:r>
          </a:p>
          <a:p>
            <a:pPr marL="285750" indent="-285750">
              <a:buFont typeface="+mj-lt"/>
              <a:buAutoNum type="romanLcPeriod"/>
            </a:pPr>
            <a:r>
              <a:rPr lang="en-US" dirty="0" smtClean="0">
                <a:sym typeface="+mn-ea"/>
              </a:rPr>
              <a:t>Lots of extras included – middleware,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dirty="0" smtClean="0"/>
          </a:p>
          <a:p>
            <a:pPr marL="285750" indent="-285750">
              <a:buFont typeface="+mj-lt"/>
              <a:buAutoNum type="romanLcPeriod"/>
            </a:pPr>
            <a:endParaRPr lang="en-US" altLang="en-US" dirty="0" smtClean="0">
              <a:sym typeface="+mn-ea"/>
            </a:endParaRPr>
          </a:p>
          <a:p>
            <a:pPr marL="285750" indent="-285750">
              <a:buFont typeface="+mj-lt"/>
              <a:buAutoNum type="romanLcPeriod"/>
            </a:pPr>
            <a:endParaRPr lang="en-IN" dirty="0" smtClean="0"/>
          </a:p>
          <a:p>
            <a:pPr>
              <a:buFont typeface="Arial" panose="02080604020202020204" pitchFamily="34" charset="0"/>
              <a:buChar cha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Default methods also known as defender methods or virtual extension methods.</a:t>
            </a: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dirty="0"/>
              <a:t>Loosely Coupled − Django helps you to make each element of its stack independent of the others.</a:t>
            </a:r>
          </a:p>
          <a:p>
            <a:pPr marL="285750" indent="-285750">
              <a:buFont typeface="+mj-lt"/>
              <a:buAutoNum type="romanLcPeriod"/>
            </a:pPr>
            <a:r>
              <a:rPr lang="en-IN" dirty="0"/>
              <a:t>Less code so in turn a quick development.</a:t>
            </a:r>
          </a:p>
          <a:p>
            <a:pPr marL="285750" indent="-285750">
              <a:buFont typeface="+mj-lt"/>
              <a:buAutoNum type="romanLcPeriod"/>
            </a:pPr>
            <a:r>
              <a:rPr lang="" altLang="en-IN" dirty="0"/>
              <a:t>Provide Rich Library support so that it encourges fast development</a:t>
            </a:r>
          </a:p>
          <a:p>
            <a:pPr marL="285750" indent="-285750">
              <a:buFont typeface="+mj-lt"/>
              <a:buAutoNum type="romanLcPeriod"/>
            </a:pPr>
            <a:r>
              <a:rPr lang="" altLang="en-IN" dirty="0"/>
              <a:t>Don't Repeat Yourself (DRY) − Everything should be developed only in exactly one place instead of repeating it again and again.</a:t>
            </a:r>
          </a:p>
          <a:p>
            <a:pPr marL="285750" indent="-285750">
              <a:buFont typeface="+mj-lt"/>
              <a:buAutoNum type="romanLcPeriod"/>
            </a:pPr>
            <a:r>
              <a:rPr lang="" altLang="en-IN" dirty="0"/>
              <a:t>Django strictly maintains a clean design throughout its own code and makes it easy to follow best web-development practices.</a:t>
            </a:r>
          </a:p>
        </p:txBody>
      </p:sp>
      <p:sp>
        <p:nvSpPr>
          <p:cNvPr id="4" name="Slide Number Placeholder 3"/>
          <p:cNvSpPr>
            <a:spLocks noGrp="1"/>
          </p:cNvSpPr>
          <p:nvPr>
            <p:ph type="sldNum" sz="quarter" idx="10"/>
          </p:nvPr>
        </p:nvSpPr>
        <p:spPr/>
        <p:txBody>
          <a:bodyPr/>
          <a:lstStyle/>
          <a:p>
            <a:fld id="{651E82F7-D095-4187-BAC0-4F47C38C6CEE}"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sz="1200" b="0" i="0" kern="1200" dirty="0" smtClean="0">
                <a:solidFill>
                  <a:schemeClr val="tx1"/>
                </a:solidFill>
                <a:latin typeface="+mn-lt"/>
                <a:ea typeface="+mn-ea"/>
                <a:cs typeface="+mn-cs"/>
              </a:rPr>
              <a:t>To add new methods to the already </a:t>
            </a:r>
            <a:r>
              <a:rPr lang="en-IN" sz="1200" b="0" i="0" u="sng" kern="1200" dirty="0" smtClean="0">
                <a:solidFill>
                  <a:schemeClr val="tx1"/>
                </a:solidFill>
                <a:latin typeface="+mn-lt"/>
                <a:ea typeface="+mn-ea"/>
                <a:cs typeface="+mn-cs"/>
              </a:rPr>
              <a:t>existing</a:t>
            </a:r>
            <a:r>
              <a:rPr lang="en-IN" sz="1200" b="0" i="0" kern="1200" dirty="0" smtClean="0">
                <a:solidFill>
                  <a:schemeClr val="tx1"/>
                </a:solidFill>
                <a:latin typeface="+mn-lt"/>
                <a:ea typeface="+mn-ea"/>
                <a:cs typeface="+mn-cs"/>
              </a:rPr>
              <a:t> interface , without affecting the implementation classes.</a:t>
            </a:r>
          </a:p>
          <a:p>
            <a:pPr marL="285750" indent="-285750">
              <a:buFont typeface="+mj-lt"/>
              <a:buAutoNum type="romanLcPeriod"/>
            </a:pPr>
            <a:r>
              <a:rPr lang="en-IN" dirty="0" smtClean="0"/>
              <a:t>Interface default methods are by-default available to all implementation classes. Based on requirement implementation class can use these default methods directly or can override.</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Object class methods are by-default available to every Java </a:t>
            </a:r>
            <a:r>
              <a:rPr lang="en-IN" dirty="0" err="1" smtClean="0"/>
              <a:t>class.hence</a:t>
            </a:r>
            <a:r>
              <a:rPr lang="en-IN" dirty="0" smtClean="0"/>
              <a:t> it’s not required to bring through default methods.</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To 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b="0" i="0" kern="1200" dirty="0" smtClean="0">
                <a:solidFill>
                  <a:schemeClr val="tx1"/>
                </a:solidFill>
                <a:latin typeface="+mn-lt"/>
                <a:ea typeface="+mn-ea"/>
                <a:cs typeface="+mn-cs"/>
              </a:rPr>
              <a:t>Automatic admin interface feature allows the functionality of adding, editing and deleting items. You can customize the admin panel as per your need.</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Functions are exactly same as predicates except that functions can return any type of result but function should (can) return only one value and that value can be any type as per our requirement.</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Function interface present in </a:t>
            </a:r>
            <a:r>
              <a:rPr lang="en-IN" dirty="0" err="1" smtClean="0"/>
              <a:t>Java.util.function</a:t>
            </a:r>
            <a:r>
              <a:rPr lang="en-IN" dirty="0" smtClean="0"/>
              <a:t> package.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contains only one method.</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To process objects of the collection, in 1.8 version Streams concept introduced.</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Stream is an interface</a:t>
            </a:r>
            <a:r>
              <a:rPr kumimoji="0" lang="en-IN" sz="1200" b="0" i="0" u="none" strike="noStrike" kern="1200" cap="none" spc="0" normalizeH="0" baseline="0" noProof="0" dirty="0" smtClean="0">
                <a:ln>
                  <a:noFill/>
                </a:ln>
                <a:solidFill>
                  <a:schemeClr val="tx1"/>
                </a:solidFill>
                <a:effectLst/>
                <a:uLnTx/>
                <a:uFillTx/>
                <a:latin typeface="+mn-lt"/>
                <a:ea typeface="+mn-ea"/>
                <a:cs typeface="+mn-cs"/>
              </a:rPr>
              <a:t>.</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We can configure either by using filter mechanism or by using map mechanism.</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return the number of element present in stream.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sorted(Comparator c) : customized sorting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sz="1200" b="0" i="0" kern="1200" dirty="0" smtClean="0">
                <a:solidFill>
                  <a:schemeClr val="tx1"/>
                </a:solidFill>
                <a:latin typeface="+mn-lt"/>
                <a:ea typeface="+mn-ea"/>
                <a:cs typeface="+mn-cs"/>
              </a:rPr>
              <a:t>The Model-View-Template (MVT) is a different concept compared to MVC.</a:t>
            </a:r>
          </a:p>
          <a:p>
            <a:pPr marL="285750" indent="-285750">
              <a:buFont typeface="+mj-lt"/>
              <a:buAutoNum type="romanLcPeriod"/>
            </a:pPr>
            <a:r>
              <a:rPr lang="en-IN" sz="1200" b="0" i="0" kern="1200" dirty="0" smtClean="0">
                <a:solidFill>
                  <a:schemeClr val="tx1"/>
                </a:solidFill>
                <a:latin typeface="+mn-lt"/>
                <a:ea typeface="+mn-ea"/>
                <a:cs typeface="+mn-cs"/>
              </a:rPr>
              <a:t> The main difference between these two architectural patterns is that Django itself manages the Controller part (software code that controls the interactions between the Model and View).</a:t>
            </a:r>
          </a:p>
          <a:p>
            <a:pPr marL="285750" indent="-285750">
              <a:buFont typeface="+mj-lt"/>
              <a:buAutoNum type="romanLcPeriod"/>
            </a:pPr>
            <a:r>
              <a:rPr lang="en-IN" sz="1200" b="0" i="0" kern="1200" dirty="0" smtClean="0">
                <a:solidFill>
                  <a:schemeClr val="tx1"/>
                </a:solidFill>
                <a:latin typeface="+mn-lt"/>
                <a:ea typeface="+mn-ea"/>
                <a:cs typeface="+mn-cs"/>
              </a:rPr>
              <a:t> The template is an HTML file which mixed with Django Template Language file which also called DTL.</a:t>
            </a: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As seen in above diagram, a user requests for a resource to Django. Django acts as a controller and checks to the available resource in URL.</a:t>
            </a:r>
          </a:p>
          <a:p>
            <a:pPr marL="285750" indent="-285750">
              <a:buFont typeface="+mj-lt"/>
              <a:buAutoNum type="romanLcPeriod"/>
            </a:pPr>
            <a:r>
              <a:rPr lang="en-IN" sz="1200" b="0" i="0" kern="1200" dirty="0" smtClean="0">
                <a:solidFill>
                  <a:schemeClr val="tx1"/>
                </a:solidFill>
                <a:latin typeface="+mn-lt"/>
                <a:ea typeface="+mn-ea"/>
                <a:cs typeface="+mn-cs"/>
              </a:rPr>
              <a:t>If URL maps, a view is called which interacts with model and template.</a:t>
            </a:r>
          </a:p>
          <a:p>
            <a:pPr marL="285750" indent="-285750">
              <a:buFont typeface="+mj-lt"/>
              <a:buAutoNum type="romanLcPeriod"/>
            </a:pPr>
            <a:r>
              <a:rPr lang="en-IN" sz="1200" b="0" i="0" kern="1200" dirty="0" smtClean="0">
                <a:solidFill>
                  <a:schemeClr val="tx1"/>
                </a:solidFill>
                <a:latin typeface="+mn-lt"/>
                <a:ea typeface="+mn-ea"/>
                <a:cs typeface="+mn-cs"/>
              </a:rPr>
              <a:t>Django then responds to the user and sends a template as a response.</a:t>
            </a: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return the number of element present in stream.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sorted(Comparator c) : customized sorting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This method Won’t return anything.</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It take lambda exp as argument and apply that exp to each element present inside stream.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This method Won’t return anything.</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It take lambda exp as argument </a:t>
            </a:r>
            <a:r>
              <a:rPr lang="en-IN" sz="1200" smtClean="0"/>
              <a:t>and apply </a:t>
            </a:r>
            <a:r>
              <a:rPr lang="en-IN" sz="1200" dirty="0" smtClean="0"/>
              <a:t>that exp to each element present inside stream. </a:t>
            </a:r>
            <a:endParaRPr lang="en-IN" sz="120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Once we write lambda expression we can call that expression just like a method, for this functional interfaces are required.</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an interface contain only one abstract method, such type of interfaces are called functional interfaces and the method is called functional method or single abstract method (SAM).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in addition to single Abstract method (SAM) we write any number of default and static methods.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5B1945-5027-41D2-B534-AF246455263D}" type="datetimeFigureOut">
              <a:rPr lang="en-US" smtClean="0"/>
              <a:pPr/>
              <a:t>11/24/2019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959B96-D575-4B32-AC6A-80B0CD05B0F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pPr/>
              <a:t>11/24/2019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pPr/>
              <a:t>11/24/2019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5B1945-5027-41D2-B534-AF246455263D}" type="datetimeFigureOut">
              <a:rPr lang="en-US" smtClean="0"/>
              <a:pPr/>
              <a:t>11/24/2019</a:t>
            </a:fld>
            <a:endParaRPr lang="en-IN"/>
          </a:p>
        </p:txBody>
      </p:sp>
      <p:sp>
        <p:nvSpPr>
          <p:cNvPr id="9" name="Slide Number Placeholder 8"/>
          <p:cNvSpPr>
            <a:spLocks noGrp="1"/>
          </p:cNvSpPr>
          <p:nvPr>
            <p:ph type="sldNum" sz="quarter" idx="15"/>
          </p:nvPr>
        </p:nvSpPr>
        <p:spPr/>
        <p:txBody>
          <a:bodyPr rtlCol="0"/>
          <a:lstStyle/>
          <a:p>
            <a:fld id="{FA959B96-D575-4B32-AC6A-80B0CD05B0FB}"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5B1945-5027-41D2-B534-AF246455263D}" type="datetimeFigureOut">
              <a:rPr lang="en-US" smtClean="0"/>
              <a:pPr/>
              <a:t>11/24/2019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959B96-D575-4B32-AC6A-80B0CD05B0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5B1945-5027-41D2-B534-AF246455263D}" type="datetimeFigureOut">
              <a:rPr lang="en-US" smtClean="0"/>
              <a:pPr/>
              <a:t>11/24/2019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59B96-D575-4B32-AC6A-80B0CD05B0FB}"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5B1945-5027-41D2-B534-AF246455263D}" type="datetimeFigureOut">
              <a:rPr lang="en-US" smtClean="0"/>
              <a:pPr/>
              <a:t>11/24/2019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59B96-D575-4B32-AC6A-80B0CD05B0FB}"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5B1945-5027-41D2-B534-AF246455263D}" type="datetimeFigureOut">
              <a:rPr lang="en-US" smtClean="0"/>
              <a:pPr/>
              <a:t>11/24/2019</a:t>
            </a:fld>
            <a:endParaRPr lang="en-IN"/>
          </a:p>
        </p:txBody>
      </p:sp>
      <p:sp>
        <p:nvSpPr>
          <p:cNvPr id="7" name="Slide Number Placeholder 6"/>
          <p:cNvSpPr>
            <a:spLocks noGrp="1"/>
          </p:cNvSpPr>
          <p:nvPr>
            <p:ph type="sldNum" sz="quarter" idx="11"/>
          </p:nvPr>
        </p:nvSpPr>
        <p:spPr/>
        <p:txBody>
          <a:bodyPr rtlCol="0"/>
          <a:lstStyle/>
          <a:p>
            <a:fld id="{FA959B96-D575-4B32-AC6A-80B0CD05B0FB}"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B1945-5027-41D2-B534-AF246455263D}" type="datetimeFigureOut">
              <a:rPr lang="en-US" smtClean="0"/>
              <a:pPr/>
              <a:t>11/24/2019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5B1945-5027-41D2-B534-AF246455263D}" type="datetimeFigureOut">
              <a:rPr lang="en-US" smtClean="0"/>
              <a:pPr/>
              <a:t>11/24/2019</a:t>
            </a:fld>
            <a:endParaRPr lang="en-IN"/>
          </a:p>
        </p:txBody>
      </p:sp>
      <p:sp>
        <p:nvSpPr>
          <p:cNvPr id="22" name="Slide Number Placeholder 21"/>
          <p:cNvSpPr>
            <a:spLocks noGrp="1"/>
          </p:cNvSpPr>
          <p:nvPr>
            <p:ph type="sldNum" sz="quarter" idx="15"/>
          </p:nvPr>
        </p:nvSpPr>
        <p:spPr/>
        <p:txBody>
          <a:bodyPr rtlCol="0"/>
          <a:lstStyle/>
          <a:p>
            <a:fld id="{FA959B96-D575-4B32-AC6A-80B0CD05B0FB}"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5B1945-5027-41D2-B534-AF246455263D}" type="datetimeFigureOut">
              <a:rPr lang="en-US" smtClean="0"/>
              <a:pPr/>
              <a:t>11/24/2019</a:t>
            </a:fld>
            <a:endParaRPr lang="en-IN"/>
          </a:p>
        </p:txBody>
      </p:sp>
      <p:sp>
        <p:nvSpPr>
          <p:cNvPr id="18" name="Slide Number Placeholder 17"/>
          <p:cNvSpPr>
            <a:spLocks noGrp="1"/>
          </p:cNvSpPr>
          <p:nvPr>
            <p:ph type="sldNum" sz="quarter" idx="11"/>
          </p:nvPr>
        </p:nvSpPr>
        <p:spPr/>
        <p:txBody>
          <a:bodyPr rtlCol="0"/>
          <a:lstStyle/>
          <a:p>
            <a:fld id="{FA959B96-D575-4B32-AC6A-80B0CD05B0FB}"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5B1945-5027-41D2-B534-AF246455263D}" type="datetimeFigureOut">
              <a:rPr lang="en-US" smtClean="0"/>
              <a:pPr/>
              <a:t>11/24/2019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959B96-D575-4B32-AC6A-80B0CD05B0F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472" y="-17"/>
            <a:ext cx="8215338" cy="1894362"/>
          </a:xfrm>
        </p:spPr>
        <p:txBody>
          <a:bodyPr/>
          <a:lstStyle/>
          <a:p>
            <a:r>
              <a:rPr lang="en-IN" dirty="0" smtClean="0"/>
              <a:t>Presentation on </a:t>
            </a:r>
            <a:r>
              <a:rPr lang="en-US" altLang="en-IN" dirty="0" smtClean="0"/>
              <a:t>DJANGO</a:t>
            </a:r>
          </a:p>
        </p:txBody>
      </p:sp>
      <p:sp>
        <p:nvSpPr>
          <p:cNvPr id="3" name="Subtitle 2"/>
          <p:cNvSpPr>
            <a:spLocks noGrp="1"/>
          </p:cNvSpPr>
          <p:nvPr>
            <p:ph type="subTitle" idx="1"/>
          </p:nvPr>
        </p:nvSpPr>
        <p:spPr>
          <a:xfrm>
            <a:off x="4511039" y="4215131"/>
            <a:ext cx="4100530" cy="1371600"/>
          </a:xfrm>
        </p:spPr>
        <p:txBody>
          <a:bodyPr/>
          <a:lstStyle/>
          <a:p>
            <a:r>
              <a:rPr lang="en-IN" dirty="0" smtClean="0"/>
              <a:t>Prepared By : Mayank Jain</a:t>
            </a:r>
            <a:endParaRPr lang="en-IN" dirty="0"/>
          </a:p>
        </p:txBody>
      </p:sp>
      <p:pic>
        <p:nvPicPr>
          <p:cNvPr id="4" name="Picture 3" descr="download.png"/>
          <p:cNvPicPr>
            <a:picLocks noChangeAspect="1"/>
          </p:cNvPicPr>
          <p:nvPr/>
        </p:nvPicPr>
        <p:blipFill>
          <a:blip r:embed="rId2"/>
          <a:stretch>
            <a:fillRect/>
          </a:stretch>
        </p:blipFill>
        <p:spPr>
          <a:xfrm>
            <a:off x="7572396" y="0"/>
            <a:ext cx="1357322" cy="1357322"/>
          </a:xfrm>
          <a:prstGeom prst="rect">
            <a:avLst/>
          </a:prstGeom>
        </p:spPr>
      </p:pic>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a:t>
            </a:r>
            <a:r>
              <a:rPr lang="en-IN" dirty="0" err="1" smtClean="0"/>
              <a:t>FunctionalInterface</a:t>
            </a:r>
            <a:r>
              <a:rPr lang="en-IN" dirty="0" smtClean="0"/>
              <a:t> annotation</a:t>
            </a:r>
          </a:p>
          <a:p>
            <a:r>
              <a:rPr lang="en-IN" dirty="0" smtClean="0"/>
              <a:t>Exactly one abstract method.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7" name="Picture 3"/>
          <p:cNvPicPr>
            <a:picLocks noChangeAspect="1" noChangeArrowheads="1"/>
          </p:cNvPicPr>
          <p:nvPr/>
        </p:nvPicPr>
        <p:blipFill>
          <a:blip r:embed="rId4"/>
          <a:srcRect/>
          <a:stretch>
            <a:fillRect/>
          </a:stretch>
        </p:blipFill>
        <p:spPr bwMode="auto">
          <a:xfrm>
            <a:off x="642910" y="2571744"/>
            <a:ext cx="5867400" cy="18383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785786" y="4286256"/>
            <a:ext cx="5991225" cy="1838325"/>
          </a:xfrm>
          <a:prstGeom prst="rect">
            <a:avLst/>
          </a:prstGeom>
          <a:noFill/>
          <a:ln w="9525">
            <a:noFill/>
            <a:miter lim="800000"/>
            <a:headEnd/>
            <a:tailEnd/>
          </a:ln>
          <a:effectLst/>
        </p:spPr>
      </p:pic>
      <p:pic>
        <p:nvPicPr>
          <p:cNvPr id="9" name="Picture 6"/>
          <p:cNvPicPr>
            <a:picLocks noChangeAspect="1" noChangeArrowheads="1"/>
          </p:cNvPicPr>
          <p:nvPr/>
        </p:nvPicPr>
        <p:blipFill>
          <a:blip r:embed="rId6"/>
          <a:srcRect/>
          <a:stretch>
            <a:fillRect/>
          </a:stretch>
        </p:blipFill>
        <p:spPr bwMode="auto">
          <a:xfrm>
            <a:off x="1142976" y="6072206"/>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928662" y="3786190"/>
            <a:ext cx="6057900" cy="1571625"/>
          </a:xfrm>
          <a:prstGeom prst="rect">
            <a:avLst/>
          </a:prstGeom>
          <a:noFill/>
          <a:ln w="9525">
            <a:noFill/>
            <a:miter lim="800000"/>
            <a:headEnd/>
            <a:tailEnd/>
          </a:ln>
          <a:effectLst/>
        </p:spPr>
      </p:pic>
      <p:pic>
        <p:nvPicPr>
          <p:cNvPr id="12" name="Picture 2"/>
          <p:cNvPicPr>
            <a:picLocks noChangeAspect="1" noChangeArrowheads="1"/>
          </p:cNvPicPr>
          <p:nvPr/>
        </p:nvPicPr>
        <p:blipFill>
          <a:blip r:embed="rId5"/>
          <a:srcRect/>
          <a:stretch>
            <a:fillRect/>
          </a:stretch>
        </p:blipFill>
        <p:spPr bwMode="auto">
          <a:xfrm>
            <a:off x="1071538" y="1928802"/>
            <a:ext cx="5829300" cy="1504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571604" y="5643578"/>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(Add 2 Number’s).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4" name="Picture 2"/>
          <p:cNvPicPr>
            <a:picLocks noChangeAspect="1" noChangeArrowheads="1"/>
          </p:cNvPicPr>
          <p:nvPr/>
        </p:nvPicPr>
        <p:blipFill>
          <a:blip r:embed="rId4"/>
          <a:srcRect/>
          <a:stretch>
            <a:fillRect/>
          </a:stretch>
        </p:blipFill>
        <p:spPr bwMode="auto">
          <a:xfrm>
            <a:off x="500034" y="2552700"/>
            <a:ext cx="6781800" cy="4305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642910" y="2643182"/>
            <a:ext cx="6638925" cy="34956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(Thread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1071538" y="2285992"/>
            <a:ext cx="5572125"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 (Thread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1000100" y="2357430"/>
            <a:ext cx="5848350" cy="414340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(Comparator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285720" y="2571744"/>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500034" y="2071678"/>
            <a:ext cx="7686675" cy="3352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5" name="Picture 3"/>
          <p:cNvPicPr>
            <a:picLocks noChangeAspect="1" noChangeArrowheads="1"/>
          </p:cNvPicPr>
          <p:nvPr/>
        </p:nvPicPr>
        <p:blipFill>
          <a:blip r:embed="rId4"/>
          <a:srcRect/>
          <a:stretch>
            <a:fillRect/>
          </a:stretch>
        </p:blipFill>
        <p:spPr bwMode="auto">
          <a:xfrm>
            <a:off x="428597" y="1428736"/>
            <a:ext cx="7572428" cy="504826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sp>
        <p:nvSpPr>
          <p:cNvPr id="5" name="Content Placeholder 2"/>
          <p:cNvSpPr>
            <a:spLocks noGrp="1"/>
          </p:cNvSpPr>
          <p:nvPr>
            <p:ph sz="quarter" idx="1"/>
          </p:nvPr>
        </p:nvSpPr>
        <p:spPr>
          <a:xfrm>
            <a:off x="571472" y="1643050"/>
            <a:ext cx="7467600" cy="1214446"/>
          </a:xfrm>
        </p:spPr>
        <p:txBody>
          <a:bodyPr>
            <a:normAutofit/>
          </a:bodyPr>
          <a:lstStyle/>
          <a:p>
            <a:r>
              <a:rPr lang="en-IN" dirty="0" smtClean="0"/>
              <a:t>With Lambda Expression (Comparator concept).</a:t>
            </a:r>
          </a:p>
          <a:p>
            <a:endParaRPr lang="en-IN" dirty="0" smtClean="0"/>
          </a:p>
        </p:txBody>
      </p:sp>
      <p:pic>
        <p:nvPicPr>
          <p:cNvPr id="7" name="Picture 2"/>
          <p:cNvPicPr>
            <a:picLocks noChangeAspect="1" noChangeArrowheads="1"/>
          </p:cNvPicPr>
          <p:nvPr/>
        </p:nvPicPr>
        <p:blipFill>
          <a:blip r:embed="rId4"/>
          <a:srcRect/>
          <a:stretch>
            <a:fillRect/>
          </a:stretch>
        </p:blipFill>
        <p:spPr bwMode="auto">
          <a:xfrm>
            <a:off x="214282" y="2285992"/>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14290"/>
            <a:ext cx="5610212" cy="1143000"/>
          </a:xfrm>
        </p:spPr>
        <p:txBody>
          <a:bodyPr/>
          <a:lstStyle/>
          <a:p>
            <a:pPr algn="ctr"/>
            <a:r>
              <a:rPr lang="en-IN" b="1" dirty="0" smtClean="0"/>
              <a:t>Content</a:t>
            </a:r>
            <a:endParaRPr lang="en-IN" b="1" dirty="0"/>
          </a:p>
        </p:txBody>
      </p:sp>
      <p:sp>
        <p:nvSpPr>
          <p:cNvPr id="3" name="Content Placeholder 2"/>
          <p:cNvSpPr>
            <a:spLocks noGrp="1"/>
          </p:cNvSpPr>
          <p:nvPr>
            <p:ph sz="quarter" idx="1"/>
          </p:nvPr>
        </p:nvSpPr>
        <p:spPr>
          <a:xfrm>
            <a:off x="571472" y="1643050"/>
            <a:ext cx="7467600" cy="4786346"/>
          </a:xfrm>
        </p:spPr>
        <p:txBody>
          <a:bodyPr/>
          <a:lstStyle/>
          <a:p>
            <a:r>
              <a:rPr lang="en-US" altLang="en-IN" dirty="0" smtClean="0"/>
              <a:t>Introduction</a:t>
            </a:r>
            <a:endParaRPr lang="en-IN" dirty="0" smtClean="0"/>
          </a:p>
          <a:p>
            <a:r>
              <a:rPr lang="en-IN" dirty="0" smtClean="0"/>
              <a:t>Characteristics of Django</a:t>
            </a:r>
          </a:p>
          <a:p>
            <a:r>
              <a:rPr lang="en-IN" dirty="0" smtClean="0"/>
              <a:t>Features of Django</a:t>
            </a:r>
          </a:p>
          <a:p>
            <a:r>
              <a:rPr lang="en-IN" dirty="0" smtClean="0">
                <a:sym typeface="+mn-ea"/>
              </a:rPr>
              <a:t>Companies Using Django</a:t>
            </a:r>
            <a:endParaRPr lang="en-IN" dirty="0" smtClean="0"/>
          </a:p>
          <a:p>
            <a:r>
              <a:rPr lang="en-IN" dirty="0" smtClean="0"/>
              <a:t>Django Architecture</a:t>
            </a:r>
          </a:p>
          <a:p>
            <a:r>
              <a:rPr lang="en-US" altLang="en-IN" dirty="0" smtClean="0"/>
              <a:t>Setup &amp; Installation</a:t>
            </a:r>
            <a:endParaRPr lang="en-IN" dirty="0" smtClean="0"/>
          </a:p>
          <a:p>
            <a:r>
              <a:rPr lang="en-US" altLang="en-IN" dirty="0" smtClean="0"/>
              <a:t>First Programme</a:t>
            </a:r>
            <a:endParaRPr lang="en-IN" dirty="0" smtClean="0"/>
          </a:p>
          <a:p>
            <a:r>
              <a:rPr lang="en-US" altLang="en-IN" dirty="0" smtClean="0"/>
              <a:t>DTL</a:t>
            </a:r>
          </a:p>
        </p:txBody>
      </p:sp>
      <p:pic>
        <p:nvPicPr>
          <p:cNvPr id="4" name="Content Placeholder 3" descr="download.png"/>
          <p:cNvPicPr>
            <a:picLocks noChangeAspect="1"/>
          </p:cNvPicPr>
          <p:nvPr/>
        </p:nvPicPr>
        <p:blipFill>
          <a:blip r:embed="rId2"/>
          <a:stretch>
            <a:fillRect/>
          </a:stretch>
        </p:blipFill>
        <p:spPr>
          <a:xfrm>
            <a:off x="142844" y="0"/>
            <a:ext cx="1214414" cy="1214414"/>
          </a:xfrm>
          <a:prstGeom prst="rect">
            <a:avLst/>
          </a:prstGeom>
        </p:spPr>
      </p:pic>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285750" y="1428736"/>
            <a:ext cx="7786712" cy="501492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Until java7 version.</a:t>
            </a:r>
          </a:p>
          <a:p>
            <a:r>
              <a:rPr lang="en-IN" dirty="0" smtClean="0"/>
              <a:t>But from 1.8 version onwards can declare default methods also.</a:t>
            </a:r>
          </a:p>
          <a:p>
            <a:r>
              <a:rPr lang="en-IN" dirty="0" smtClean="0"/>
              <a:t>“default” keyword.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 name="Picture 2"/>
          <p:cNvPicPr>
            <a:picLocks noChangeAspect="1" noChangeArrowheads="1"/>
          </p:cNvPicPr>
          <p:nvPr/>
        </p:nvPicPr>
        <p:blipFill>
          <a:blip r:embed="rId4"/>
          <a:srcRect/>
          <a:stretch>
            <a:fillRect/>
          </a:stretch>
        </p:blipFill>
        <p:spPr bwMode="auto">
          <a:xfrm>
            <a:off x="1071538" y="3714752"/>
            <a:ext cx="4791075" cy="23336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add new methods to the already existing interface.</a:t>
            </a:r>
          </a:p>
          <a:p>
            <a:r>
              <a:rPr lang="en-IN" dirty="0" smtClean="0"/>
              <a:t>default methods are by-default available.</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500034" y="2962256"/>
            <a:ext cx="6953250" cy="389574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can’t override object class methods as default methods.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3075" name="Picture 3"/>
          <p:cNvPicPr>
            <a:picLocks noChangeAspect="1" noChangeArrowheads="1"/>
          </p:cNvPicPr>
          <p:nvPr/>
        </p:nvPicPr>
        <p:blipFill>
          <a:blip r:embed="rId4"/>
          <a:srcRect/>
          <a:stretch>
            <a:fillRect/>
          </a:stretch>
        </p:blipFill>
        <p:spPr bwMode="auto">
          <a:xfrm>
            <a:off x="1428728" y="2857496"/>
            <a:ext cx="5214974" cy="321471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9" name="Picture 2" descr="C:\Users\Admin\Desktop\interview preparation\download.png"/>
          <p:cNvPicPr>
            <a:picLocks noChangeAspect="1" noChangeArrowheads="1"/>
          </p:cNvPicPr>
          <p:nvPr/>
        </p:nvPicPr>
        <p:blipFill>
          <a:blip r:embed="rId4"/>
          <a:srcRect/>
          <a:stretch>
            <a:fillRect/>
          </a:stretch>
        </p:blipFill>
        <p:spPr bwMode="auto">
          <a:xfrm>
            <a:off x="1357290" y="1928802"/>
            <a:ext cx="5929354" cy="40719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000132"/>
          </a:xfrm>
        </p:spPr>
        <p:txBody>
          <a:bodyPr>
            <a:normAutofit/>
          </a:bodyPr>
          <a:lstStyle/>
          <a:p>
            <a:r>
              <a:rPr lang="en-IN" b="1" dirty="0" smtClean="0"/>
              <a:t>Compile Time Error in case of multiple inheritance  </a:t>
            </a:r>
            <a:r>
              <a:rPr lang="en-IN" dirty="0" smtClean="0"/>
              <a:t>(ambiguity problem).</a:t>
            </a:r>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1214414" y="2643182"/>
            <a:ext cx="5238750" cy="37719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1027" name="Picture 3"/>
          <p:cNvPicPr>
            <a:picLocks noChangeAspect="1" noChangeArrowheads="1"/>
          </p:cNvPicPr>
          <p:nvPr/>
        </p:nvPicPr>
        <p:blipFill>
          <a:blip r:embed="rId4"/>
          <a:srcRect/>
          <a:stretch>
            <a:fillRect/>
          </a:stretch>
        </p:blipFill>
        <p:spPr bwMode="auto">
          <a:xfrm>
            <a:off x="214282" y="1500174"/>
            <a:ext cx="8401050" cy="38481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571472" y="1047750"/>
            <a:ext cx="7458075" cy="58102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smtClean="0">
                <a:solidFill>
                  <a:schemeClr val="tx2"/>
                </a:solidFill>
              </a:rPr>
              <a:t>Default </a:t>
            </a:r>
            <a:r>
              <a:rPr lang="en-IN" sz="2400" b="1" dirty="0" smtClean="0">
                <a:solidFill>
                  <a:schemeClr val="tx2"/>
                </a:solidFill>
              </a:rPr>
              <a:t>Methods.</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714348" y="1066800"/>
            <a:ext cx="7315200" cy="57912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From 1.8 version onwards can declare static methods also.</a:t>
            </a:r>
          </a:p>
          <a:p>
            <a:r>
              <a:rPr lang="en-IN" dirty="0" smtClean="0"/>
              <a:t>To define utility functions.</a:t>
            </a:r>
          </a:p>
          <a:p>
            <a:r>
              <a:rPr lang="en-IN" dirty="0" smtClean="0"/>
              <a:t>by-default not available to the implementation classes.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7170" name="Picture 2"/>
          <p:cNvPicPr>
            <a:picLocks noChangeAspect="1" noChangeArrowheads="1"/>
          </p:cNvPicPr>
          <p:nvPr/>
        </p:nvPicPr>
        <p:blipFill>
          <a:blip r:embed="rId4"/>
          <a:srcRect/>
          <a:stretch>
            <a:fillRect/>
          </a:stretch>
        </p:blipFill>
        <p:spPr bwMode="auto">
          <a:xfrm>
            <a:off x="500034" y="3857628"/>
            <a:ext cx="7353300" cy="2786106"/>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386510"/>
            <a:ext cx="7467600" cy="4786346"/>
          </a:xfrm>
        </p:spPr>
        <p:txBody>
          <a:bodyPr>
            <a:normAutofit lnSpcReduction="10000"/>
          </a:bodyPr>
          <a:lstStyle/>
          <a:p>
            <a:r>
              <a:rPr lang="en-IN" dirty="0" smtClean="0"/>
              <a:t>Django is a high-level Python web framework that encourages rapid development and clean, pragmatic design. </a:t>
            </a:r>
          </a:p>
          <a:p>
            <a:r>
              <a:rPr lang="en-IN" dirty="0" smtClean="0"/>
              <a:t>Django makes it easier to build better web apps quickly and with less code.</a:t>
            </a:r>
          </a:p>
          <a:p>
            <a:r>
              <a:rPr lang="en-US" altLang="en-IN" dirty="0" smtClean="0"/>
              <a:t>R</a:t>
            </a:r>
            <a:r>
              <a:rPr lang="en-IN" dirty="0" smtClean="0"/>
              <a:t>eleased publicly under a BSD license in July 2005. The framework was named after guitarist Django Reinhardt</a:t>
            </a:r>
            <a:r>
              <a:rPr lang="en-US" altLang="en-IN" dirty="0" smtClean="0"/>
              <a:t>.</a:t>
            </a:r>
            <a:endParaRPr lang="en-IN" dirty="0" smtClean="0"/>
          </a:p>
          <a:p>
            <a:r>
              <a:rPr lang="en-US" dirty="0" smtClean="0">
                <a:sym typeface="+mn-ea"/>
              </a:rPr>
              <a:t>Flexible template language</a:t>
            </a:r>
            <a:r>
              <a:rPr lang="en-US" altLang="en-US" dirty="0" smtClean="0">
                <a:sym typeface="+mn-ea"/>
              </a:rPr>
              <a:t>.</a:t>
            </a:r>
            <a:endParaRPr lang="en-IN" altLang="en-US" dirty="0" smtClean="0">
              <a:sym typeface="+mn-ea"/>
            </a:endParaRPr>
          </a:p>
          <a:p>
            <a:r>
              <a:rPr lang="en-US" dirty="0" smtClean="0">
                <a:sym typeface="+mn-ea"/>
              </a:rPr>
              <a:t>Includes ORM that supports many databases</a:t>
            </a:r>
            <a:r>
              <a:rPr lang="en-US" altLang="en-US" dirty="0" smtClean="0">
                <a:sym typeface="+mn-ea"/>
              </a:rPr>
              <a:t>.</a:t>
            </a:r>
          </a:p>
          <a:p>
            <a:r>
              <a:rPr lang="en-US" dirty="0" smtClean="0">
                <a:sym typeface="+mn-ea"/>
              </a:rPr>
              <a:t>Lots of extras included – </a:t>
            </a:r>
            <a:r>
              <a:rPr lang="en-US" dirty="0" err="1" smtClean="0">
                <a:sym typeface="+mn-ea"/>
              </a:rPr>
              <a:t>csrf</a:t>
            </a:r>
            <a:r>
              <a:rPr lang="en-US" dirty="0" smtClean="0">
                <a:sym typeface="+mn-ea"/>
              </a:rPr>
              <a:t> protections, sessions, caching, authentication</a:t>
            </a:r>
            <a:r>
              <a:rPr lang="en-US" altLang="en-US" dirty="0" smtClean="0">
                <a:sym typeface="+mn-ea"/>
              </a:rPr>
              <a:t>.</a:t>
            </a:r>
          </a:p>
          <a:p>
            <a:endParaRPr lang="en-US" altLang="en-US" dirty="0" smtClean="0">
              <a:sym typeface="+mn-ea"/>
            </a:endParaRPr>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37949" y="427969"/>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US" altLang="en-IN" sz="2400" b="1" i="0" u="none" strike="noStrike" kern="1200" cap="none" spc="0" normalizeH="0" baseline="0" noProof="0" dirty="0">
                <a:ln>
                  <a:noFill/>
                </a:ln>
                <a:solidFill>
                  <a:schemeClr val="tx2"/>
                </a:solidFill>
                <a:effectLst/>
                <a:uLnTx/>
                <a:uFillTx/>
                <a:latin typeface="+mj-lt"/>
                <a:ea typeface="+mn-ea"/>
                <a:cs typeface="+mn-cs"/>
              </a:rPr>
              <a:t>Introduction</a:t>
            </a:r>
          </a:p>
        </p:txBody>
      </p:sp>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write main() method inside interface.</a:t>
            </a:r>
          </a:p>
          <a:p>
            <a:endParaRPr lang="en-IN" dirty="0" smtClean="0"/>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8194" name="Picture 2"/>
          <p:cNvPicPr>
            <a:picLocks noChangeAspect="1" noChangeArrowheads="1"/>
          </p:cNvPicPr>
          <p:nvPr/>
        </p:nvPicPr>
        <p:blipFill>
          <a:blip r:embed="rId4"/>
          <a:srcRect/>
          <a:stretch>
            <a:fillRect/>
          </a:stretch>
        </p:blipFill>
        <p:spPr bwMode="auto">
          <a:xfrm>
            <a:off x="714348" y="2524125"/>
            <a:ext cx="5819775"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sp>
        <p:nvSpPr>
          <p:cNvPr id="9" name="Content Placeholder 2"/>
          <p:cNvSpPr>
            <a:spLocks noGrp="1"/>
          </p:cNvSpPr>
          <p:nvPr>
            <p:ph sz="quarter" idx="1"/>
          </p:nvPr>
        </p:nvSpPr>
        <p:spPr>
          <a:xfrm>
            <a:off x="285720" y="1071546"/>
            <a:ext cx="8429684" cy="3500462"/>
          </a:xfrm>
        </p:spPr>
        <p:txBody>
          <a:bodyPr>
            <a:normAutofit/>
          </a:bodyPr>
          <a:lstStyle/>
          <a:p>
            <a:pPr algn="ctr">
              <a:buNone/>
            </a:pPr>
            <a:r>
              <a:rPr lang="en-IN" b="1" dirty="0" smtClean="0"/>
              <a:t>Interface with default method ! = abstract class</a:t>
            </a:r>
          </a:p>
          <a:p>
            <a:endParaRPr lang="en-IN" dirty="0" smtClean="0"/>
          </a:p>
        </p:txBody>
      </p:sp>
    </p:spTree>
  </p:cSld>
  <p:clrMapOvr>
    <a:masterClrMapping/>
  </p:clrMapOvr>
  <p:transition>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10242" name="Picture 2"/>
          <p:cNvPicPr>
            <a:picLocks noChangeAspect="1" noChangeArrowheads="1"/>
          </p:cNvPicPr>
          <p:nvPr/>
        </p:nvPicPr>
        <p:blipFill>
          <a:blip r:embed="rId4"/>
          <a:srcRect/>
          <a:stretch>
            <a:fillRect/>
          </a:stretch>
        </p:blipFill>
        <p:spPr bwMode="auto">
          <a:xfrm>
            <a:off x="1000100" y="1571612"/>
            <a:ext cx="7143800"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pic>
        <p:nvPicPr>
          <p:cNvPr id="12290" name="Picture 2"/>
          <p:cNvPicPr>
            <a:picLocks noChangeAspect="1" noChangeArrowheads="1"/>
          </p:cNvPicPr>
          <p:nvPr/>
        </p:nvPicPr>
        <p:blipFill>
          <a:blip r:embed="rId5"/>
          <a:srcRect/>
          <a:stretch>
            <a:fillRect/>
          </a:stretch>
        </p:blipFill>
        <p:spPr bwMode="auto">
          <a:xfrm>
            <a:off x="785786" y="1142984"/>
            <a:ext cx="7067550" cy="257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11267" name="Picture 3"/>
          <p:cNvPicPr>
            <a:picLocks noChangeAspect="1" noChangeArrowheads="1"/>
          </p:cNvPicPr>
          <p:nvPr/>
        </p:nvPicPr>
        <p:blipFill>
          <a:blip r:embed="rId4"/>
          <a:srcRect/>
          <a:stretch>
            <a:fillRect/>
          </a:stretch>
        </p:blipFill>
        <p:spPr bwMode="auto">
          <a:xfrm>
            <a:off x="876300" y="1500174"/>
            <a:ext cx="7391400" cy="421484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With a single argument and returns </a:t>
            </a:r>
            <a:r>
              <a:rPr lang="en-IN" dirty="0" err="1" smtClean="0"/>
              <a:t>boolean</a:t>
            </a:r>
            <a:r>
              <a:rPr lang="en-IN" dirty="0" smtClean="0"/>
              <a:t> value.</a:t>
            </a:r>
          </a:p>
          <a:p>
            <a:r>
              <a:rPr lang="en-IN" dirty="0" smtClean="0"/>
              <a:t>present in </a:t>
            </a:r>
            <a:r>
              <a:rPr lang="en-IN" dirty="0" err="1" smtClean="0"/>
              <a:t>Java.util.function</a:t>
            </a:r>
            <a:r>
              <a:rPr lang="en-IN" dirty="0" smtClean="0"/>
              <a:t> package.</a:t>
            </a:r>
          </a:p>
          <a:p>
            <a:r>
              <a:rPr lang="en-IN" dirty="0" smtClean="0"/>
              <a:t>contains only one method.</a:t>
            </a:r>
          </a:p>
          <a:p>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1000100" y="4143380"/>
            <a:ext cx="4305300" cy="1019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1000100" y="2357430"/>
            <a:ext cx="5400675" cy="3743325"/>
          </a:xfrm>
          <a:prstGeom prst="rect">
            <a:avLst/>
          </a:prstGeom>
          <a:noFill/>
          <a:ln w="9525">
            <a:noFill/>
            <a:miter lim="800000"/>
            <a:headEnd/>
            <a:tailEnd/>
          </a:ln>
          <a:effectLst/>
        </p:spPr>
      </p:pic>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number is greater than 10 using </a:t>
            </a:r>
            <a:r>
              <a:rPr lang="en-IN" b="1" dirty="0" smtClean="0"/>
              <a:t>predicate</a:t>
            </a:r>
            <a:r>
              <a:rPr lang="en-IN" dirty="0" smtClean="0"/>
              <a:t>.</a:t>
            </a:r>
          </a:p>
          <a:p>
            <a:endParaRPr lang="en-IN" dirty="0" smtClean="0"/>
          </a:p>
          <a:p>
            <a:endParaRPr lang="en-IN" dirty="0" smtClean="0"/>
          </a:p>
          <a:p>
            <a:endParaRPr lang="en-IN"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string starts with character ‘M’ or not using </a:t>
            </a:r>
            <a:r>
              <a:rPr lang="en-IN" b="1" dirty="0" smtClean="0"/>
              <a:t>predicate</a:t>
            </a:r>
            <a:r>
              <a:rPr lang="en-IN" dirty="0" smtClean="0"/>
              <a:t>.</a:t>
            </a:r>
          </a:p>
          <a:p>
            <a:endParaRPr lang="en-IN" dirty="0" smtClean="0"/>
          </a:p>
          <a:p>
            <a:endParaRPr lang="en-IN" dirty="0" smtClean="0"/>
          </a:p>
          <a:p>
            <a:endParaRPr lang="en-IN" dirty="0" smtClean="0"/>
          </a:p>
          <a:p>
            <a:endParaRPr lang="en-IN" dirty="0" smtClean="0"/>
          </a:p>
        </p:txBody>
      </p:sp>
      <p:pic>
        <p:nvPicPr>
          <p:cNvPr id="3074" name="Picture 2"/>
          <p:cNvPicPr>
            <a:picLocks noChangeAspect="1" noChangeArrowheads="1"/>
          </p:cNvPicPr>
          <p:nvPr/>
        </p:nvPicPr>
        <p:blipFill>
          <a:blip r:embed="rId4"/>
          <a:srcRect/>
          <a:stretch>
            <a:fillRect/>
          </a:stretch>
        </p:blipFill>
        <p:spPr bwMode="auto">
          <a:xfrm>
            <a:off x="642910" y="2333625"/>
            <a:ext cx="7029450" cy="45243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user credential valid or not.</a:t>
            </a:r>
          </a:p>
          <a:p>
            <a:endParaRPr lang="en-IN" dirty="0" smtClean="0"/>
          </a:p>
          <a:p>
            <a:endParaRPr lang="en-IN" dirty="0" smtClean="0"/>
          </a:p>
          <a:p>
            <a:endParaRPr lang="en-IN" dirty="0" smtClean="0"/>
          </a:p>
          <a:p>
            <a:endParaRPr lang="en-IN" dirty="0" smtClean="0"/>
          </a:p>
        </p:txBody>
      </p:sp>
      <p:pic>
        <p:nvPicPr>
          <p:cNvPr id="1026" name="Picture 2"/>
          <p:cNvPicPr>
            <a:picLocks noChangeAspect="1" noChangeArrowheads="1"/>
          </p:cNvPicPr>
          <p:nvPr/>
        </p:nvPicPr>
        <p:blipFill>
          <a:blip r:embed="rId4"/>
          <a:srcRect/>
          <a:stretch>
            <a:fillRect/>
          </a:stretch>
        </p:blipFill>
        <p:spPr bwMode="auto">
          <a:xfrm>
            <a:off x="714348" y="2357430"/>
            <a:ext cx="5643602" cy="328614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214282" y="1200150"/>
            <a:ext cx="7905774" cy="56578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f</a:t>
            </a:r>
            <a:r>
              <a:rPr kumimoji="0" lang="en-IN" sz="2400" b="1" i="0" u="none" strike="noStrike" kern="1200" cap="none" spc="0" normalizeH="0" noProof="0" dirty="0" smtClean="0">
                <a:ln>
                  <a:noFill/>
                </a:ln>
                <a:solidFill>
                  <a:schemeClr val="tx2"/>
                </a:solidFill>
                <a:effectLst/>
                <a:uLnTx/>
                <a:uFillTx/>
                <a:latin typeface="+mj-lt"/>
                <a:ea typeface="+mn-ea"/>
                <a:cs typeface="+mn-cs"/>
              </a:rPr>
              <a:t> </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Django</a:t>
            </a:r>
            <a:endParaRPr kumimoji="0" lang="en-US" altLang="en-IN" sz="2400" b="1" i="0" u="none" strike="noStrike" kern="1200" cap="none" spc="0" normalizeH="0" baseline="0" noProof="0" dirty="0" smtClean="0">
              <a:ln>
                <a:noFill/>
              </a:ln>
              <a:solidFill>
                <a:schemeClr val="tx2"/>
              </a:solidFill>
              <a:effectLst/>
              <a:uLnTx/>
              <a:uFillTx/>
              <a:latin typeface="+mj-lt"/>
              <a:ea typeface="+mn-ea"/>
              <a:cs typeface="+mn-cs"/>
            </a:endParaRPr>
          </a:p>
        </p:txBody>
      </p:sp>
      <p:pic>
        <p:nvPicPr>
          <p:cNvPr id="7" name="Picture 6" descr="Advantages-of-Django.jpg"/>
          <p:cNvPicPr>
            <a:picLocks noChangeAspect="1"/>
          </p:cNvPicPr>
          <p:nvPr/>
        </p:nvPicPr>
        <p:blipFill>
          <a:blip r:embed="rId4"/>
          <a:stretch>
            <a:fillRect/>
          </a:stretch>
        </p:blipFill>
        <p:spPr>
          <a:xfrm>
            <a:off x="534629" y="1214422"/>
            <a:ext cx="7394957" cy="5168464"/>
          </a:xfrm>
          <a:prstGeom prst="rect">
            <a:avLst/>
          </a:prstGeom>
        </p:spPr>
      </p:pic>
    </p:spTree>
  </p:cSld>
  <p:clrMapOvr>
    <a:masterClrMapping/>
  </p:clrMapOvr>
  <p:transition>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It’s possible to join predicates into a single predicate.</a:t>
            </a:r>
          </a:p>
          <a:p>
            <a:endParaRPr lang="en-IN" dirty="0" smtClean="0"/>
          </a:p>
          <a:p>
            <a:endParaRPr lang="en-IN" dirty="0" smtClean="0"/>
          </a:p>
          <a:p>
            <a:endParaRPr lang="en-IN" dirty="0" smtClean="0"/>
          </a:p>
          <a:p>
            <a:endParaRPr lang="en-IN" dirty="0" smtClean="0"/>
          </a:p>
        </p:txBody>
      </p:sp>
      <p:sp>
        <p:nvSpPr>
          <p:cNvPr id="8" name="Content Placeholder 2"/>
          <p:cNvSpPr txBox="1"/>
          <p:nvPr/>
        </p:nvSpPr>
        <p:spPr>
          <a:xfrm>
            <a:off x="1357290" y="2500306"/>
            <a:ext cx="2357454" cy="1285884"/>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and()</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or()</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lang="en-IN" sz="3300" b="1" dirty="0" smtClean="0">
                <a:solidFill>
                  <a:srgbClr val="002060"/>
                </a:solidFill>
              </a:rPr>
              <a:t>negate()</a:t>
            </a:r>
            <a:endParaRPr kumimoji="0" lang="en-IN" sz="3300" b="1" i="0" u="none" strike="noStrike" kern="1200" cap="none" spc="0" normalizeH="0" baseline="0" noProof="0" dirty="0" smtClean="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2"/>
          <p:cNvSpPr txBox="1"/>
          <p:nvPr/>
        </p:nvSpPr>
        <p:spPr>
          <a:xfrm>
            <a:off x="500034" y="4143380"/>
            <a:ext cx="7467600" cy="100013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exactly same as logical AND ,OR and complement operators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285720" y="1142984"/>
            <a:ext cx="7829550" cy="52482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785786" y="1142984"/>
            <a:ext cx="6800850" cy="51816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fontScale="32500" lnSpcReduction="20000"/>
          </a:bodyPr>
          <a:lstStyle/>
          <a:p>
            <a:r>
              <a:rPr lang="en-IN" sz="7400" dirty="0" smtClean="0"/>
              <a:t>Functions can return any type of result.</a:t>
            </a:r>
          </a:p>
          <a:p>
            <a:r>
              <a:rPr lang="en-IN" sz="7400" dirty="0" smtClean="0"/>
              <a:t>Present in </a:t>
            </a:r>
            <a:r>
              <a:rPr lang="en-IN" sz="7400" dirty="0" err="1" smtClean="0"/>
              <a:t>Java.util.function</a:t>
            </a:r>
            <a:r>
              <a:rPr lang="en-IN" sz="7400" dirty="0" smtClean="0"/>
              <a:t> package.</a:t>
            </a:r>
          </a:p>
          <a:p>
            <a:r>
              <a:rPr lang="en-IN" sz="7400" dirty="0" smtClean="0"/>
              <a:t>It is also a predefined functional interface.</a:t>
            </a:r>
          </a:p>
          <a:p>
            <a:r>
              <a:rPr lang="en-IN" sz="7400" dirty="0" smtClean="0"/>
              <a:t>contains only one method.</a:t>
            </a:r>
          </a:p>
          <a:p>
            <a:endParaRPr lang="en-IN" dirty="0" smtClean="0"/>
          </a:p>
          <a:p>
            <a:endParaRPr lang="en-IN" dirty="0" smtClean="0"/>
          </a:p>
          <a:p>
            <a:endParaRPr lang="en-IN" dirty="0" smtClean="0"/>
          </a:p>
        </p:txBody>
      </p:sp>
      <p:pic>
        <p:nvPicPr>
          <p:cNvPr id="1028" name="Picture 4"/>
          <p:cNvPicPr>
            <a:picLocks noChangeAspect="1" noChangeArrowheads="1"/>
          </p:cNvPicPr>
          <p:nvPr/>
        </p:nvPicPr>
        <p:blipFill>
          <a:blip r:embed="rId4"/>
          <a:srcRect/>
          <a:stretch>
            <a:fillRect/>
          </a:stretch>
        </p:blipFill>
        <p:spPr bwMode="auto">
          <a:xfrm>
            <a:off x="1357290" y="3571876"/>
            <a:ext cx="4133850" cy="13620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785794"/>
            <a:ext cx="7467600" cy="1357322"/>
          </a:xfrm>
        </p:spPr>
        <p:txBody>
          <a:bodyPr>
            <a:normAutofit/>
          </a:bodyPr>
          <a:lstStyle/>
          <a:p>
            <a:r>
              <a:rPr lang="en-IN" dirty="0" smtClean="0"/>
              <a:t>Programme to find out length of String</a:t>
            </a:r>
            <a:r>
              <a:rPr lang="en-IN" sz="7400" dirty="0" smtClean="0"/>
              <a:t>.</a:t>
            </a:r>
          </a:p>
          <a:p>
            <a:endParaRPr lang="en-IN" dirty="0" smtClean="0"/>
          </a:p>
          <a:p>
            <a:endParaRPr lang="en-IN" dirty="0" smtClean="0"/>
          </a:p>
          <a:p>
            <a:endParaRPr lang="en-IN" dirty="0" smtClean="0"/>
          </a:p>
        </p:txBody>
      </p:sp>
      <p:pic>
        <p:nvPicPr>
          <p:cNvPr id="2052" name="Picture 4"/>
          <p:cNvPicPr>
            <a:picLocks noChangeAspect="1" noChangeArrowheads="1"/>
          </p:cNvPicPr>
          <p:nvPr/>
        </p:nvPicPr>
        <p:blipFill>
          <a:blip r:embed="rId4"/>
          <a:srcRect/>
          <a:stretch>
            <a:fillRect/>
          </a:stretch>
        </p:blipFill>
        <p:spPr bwMode="auto">
          <a:xfrm>
            <a:off x="428596" y="2143116"/>
            <a:ext cx="7500958" cy="38290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sp>
        <p:nvSpPr>
          <p:cNvPr id="5"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Difference B/W Predicate &amp; Function</a:t>
            </a:r>
            <a:endParaRPr lang="en-IN" sz="2400" b="1" dirty="0">
              <a:solidFill>
                <a:schemeClr val="tx2"/>
              </a:solidFill>
            </a:endParaRPr>
          </a:p>
        </p:txBody>
      </p:sp>
    </p:spTree>
  </p:cSld>
  <p:clrMapOvr>
    <a:masterClrMapping/>
  </p:clrMapOvr>
  <p:transition>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7" name="Content Placeholder 2"/>
          <p:cNvSpPr>
            <a:spLocks noGrp="1"/>
          </p:cNvSpPr>
          <p:nvPr>
            <p:ph sz="quarter" idx="1"/>
          </p:nvPr>
        </p:nvSpPr>
        <p:spPr>
          <a:xfrm>
            <a:off x="428596" y="785794"/>
            <a:ext cx="7467600" cy="1357322"/>
          </a:xfrm>
        </p:spPr>
        <p:txBody>
          <a:bodyPr>
            <a:normAutofit/>
          </a:bodyPr>
          <a:lstStyle/>
          <a:p>
            <a:pPr>
              <a:buNone/>
            </a:pPr>
            <a:endParaRPr lang="en-IN" sz="7400" dirty="0" smtClean="0"/>
          </a:p>
          <a:p>
            <a:endParaRPr lang="en-IN" dirty="0" smtClean="0"/>
          </a:p>
          <a:p>
            <a:endParaRPr lang="en-IN" dirty="0" smtClean="0"/>
          </a:p>
          <a:p>
            <a:endParaRPr lang="en-IN" dirty="0" smtClean="0"/>
          </a:p>
        </p:txBody>
      </p:sp>
      <p:graphicFrame>
        <p:nvGraphicFramePr>
          <p:cNvPr id="8" name="Table 7"/>
          <p:cNvGraphicFramePr>
            <a:graphicFrameLocks noGrp="1"/>
          </p:cNvGraphicFramePr>
          <p:nvPr/>
        </p:nvGraphicFramePr>
        <p:xfrm>
          <a:off x="428596" y="1397000"/>
          <a:ext cx="7643866" cy="3959654"/>
        </p:xfrm>
        <a:graphic>
          <a:graphicData uri="http://schemas.openxmlformats.org/drawingml/2006/table">
            <a:tbl>
              <a:tblPr firstRow="1" bandRow="1">
                <a:tableStyleId>{69C7853C-536D-4A76-A0AE-DD22124D55A5}</a:tableStyleId>
              </a:tblPr>
              <a:tblGrid>
                <a:gridCol w="3821933"/>
                <a:gridCol w="3821933"/>
              </a:tblGrid>
              <a:tr h="791107">
                <a:tc>
                  <a:txBody>
                    <a:bodyPr/>
                    <a:lstStyle/>
                    <a:p>
                      <a:pPr algn="ctr"/>
                      <a:r>
                        <a:rPr lang="en-IN" sz="2400" dirty="0" smtClean="0"/>
                        <a:t>Predicate</a:t>
                      </a:r>
                      <a:endParaRPr lang="en-IN" sz="2400" dirty="0"/>
                    </a:p>
                  </a:txBody>
                  <a:tcPr/>
                </a:tc>
                <a:tc>
                  <a:txBody>
                    <a:bodyPr/>
                    <a:lstStyle/>
                    <a:p>
                      <a:pPr algn="ctr"/>
                      <a:r>
                        <a:rPr lang="en-IN" sz="2400" dirty="0" smtClean="0"/>
                        <a:t>Function</a:t>
                      </a:r>
                      <a:endParaRPr lang="en-IN" sz="2400" dirty="0"/>
                    </a:p>
                  </a:txBody>
                  <a:tcPr/>
                </a:tc>
              </a:tr>
              <a:tr h="791107">
                <a:tc>
                  <a:txBody>
                    <a:bodyPr/>
                    <a:lstStyle/>
                    <a:p>
                      <a:r>
                        <a:rPr lang="en-IN" dirty="0" smtClean="0"/>
                        <a:t>To implement conditional checks</a:t>
                      </a:r>
                    </a:p>
                    <a:p>
                      <a:r>
                        <a:rPr lang="en-IN" dirty="0" smtClean="0"/>
                        <a:t>We should go for predicate.</a:t>
                      </a:r>
                      <a:endParaRPr lang="en-IN" dirty="0"/>
                    </a:p>
                  </a:txBody>
                  <a:tcPr/>
                </a:tc>
                <a:tc>
                  <a:txBody>
                    <a:bodyPr/>
                    <a:lstStyle/>
                    <a:p>
                      <a:r>
                        <a:rPr lang="en-IN" dirty="0" smtClean="0"/>
                        <a:t>To perform certain operation And to return some result we Should go for function.</a:t>
                      </a:r>
                      <a:endParaRPr lang="en-IN" dirty="0"/>
                    </a:p>
                  </a:txBody>
                  <a:tcPr/>
                </a:tc>
              </a:tr>
              <a:tr h="791107">
                <a:tc>
                  <a:txBody>
                    <a:bodyPr/>
                    <a:lstStyle/>
                    <a:p>
                      <a:r>
                        <a:rPr lang="en-IN" dirty="0" smtClean="0"/>
                        <a:t>Predicate can take one type</a:t>
                      </a:r>
                    </a:p>
                    <a:p>
                      <a:r>
                        <a:rPr lang="en-IN" dirty="0" smtClean="0"/>
                        <a:t>Parameter which represents</a:t>
                      </a:r>
                    </a:p>
                    <a:p>
                      <a:r>
                        <a:rPr lang="en-IN" dirty="0" smtClean="0"/>
                        <a:t>Input argument type.</a:t>
                      </a:r>
                    </a:p>
                    <a:p>
                      <a:r>
                        <a:rPr lang="en-IN" dirty="0" smtClean="0"/>
                        <a:t>Predicate&lt;T&gt;</a:t>
                      </a:r>
                      <a:endParaRPr lang="en-IN" dirty="0"/>
                    </a:p>
                  </a:txBody>
                  <a:tcPr/>
                </a:tc>
                <a:tc>
                  <a:txBody>
                    <a:bodyPr/>
                    <a:lstStyle/>
                    <a:p>
                      <a:r>
                        <a:rPr lang="en-IN" dirty="0" smtClean="0"/>
                        <a:t>Function can take 2 type Parameters. First one represent Input argument type and Second one represent return Type.</a:t>
                      </a:r>
                    </a:p>
                    <a:p>
                      <a:r>
                        <a:rPr lang="en-IN" dirty="0" smtClean="0"/>
                        <a:t>Function&lt;T,R&gt;</a:t>
                      </a:r>
                      <a:endParaRPr lang="en-IN" dirty="0"/>
                    </a:p>
                  </a:txBody>
                  <a:tcPr/>
                </a:tc>
              </a:tr>
              <a:tr h="791107">
                <a:tc>
                  <a:txBody>
                    <a:bodyPr/>
                    <a:lstStyle/>
                    <a:p>
                      <a:r>
                        <a:rPr lang="en-IN" dirty="0" smtClean="0"/>
                        <a:t>Predicate can return only</a:t>
                      </a:r>
                    </a:p>
                    <a:p>
                      <a:r>
                        <a:rPr lang="en-IN" dirty="0" err="1" smtClean="0"/>
                        <a:t>boolean</a:t>
                      </a:r>
                      <a:r>
                        <a:rPr lang="en-IN" dirty="0" smtClean="0"/>
                        <a:t> value.</a:t>
                      </a:r>
                      <a:endParaRPr lang="en-IN" dirty="0"/>
                    </a:p>
                  </a:txBody>
                  <a:tcPr/>
                </a:tc>
                <a:tc>
                  <a:txBody>
                    <a:bodyPr/>
                    <a:lstStyle/>
                    <a:p>
                      <a:r>
                        <a:rPr lang="en-IN" dirty="0" smtClean="0"/>
                        <a:t>Function can return any type of value.</a:t>
                      </a:r>
                      <a:endParaRPr lang="en-IN" dirty="0"/>
                    </a:p>
                  </a:txBody>
                  <a:tcPr/>
                </a:tc>
              </a:tr>
            </a:tbl>
          </a:graphicData>
        </a:graphic>
      </p:graphicFrame>
    </p:spTree>
  </p:cSld>
  <p:clrMapOvr>
    <a:masterClrMapping/>
  </p:clrMapOvr>
  <p:transition>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Stream </a:t>
            </a:r>
            <a:r>
              <a:rPr lang="en-IN" sz="2400" b="1" dirty="0" err="1" smtClean="0">
                <a:solidFill>
                  <a:schemeClr val="tx2"/>
                </a:solidFill>
              </a:rPr>
              <a:t>Api</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Process objects of the collection.</a:t>
            </a:r>
          </a:p>
          <a:p>
            <a:r>
              <a:rPr lang="en-IN" dirty="0" smtClean="0"/>
              <a:t>Present in </a:t>
            </a:r>
            <a:r>
              <a:rPr lang="en-IN" dirty="0" err="1" smtClean="0"/>
              <a:t>java.util</a:t>
            </a:r>
            <a:r>
              <a:rPr lang="en-IN" dirty="0" smtClean="0"/>
              <a:t> package.</a:t>
            </a:r>
          </a:p>
          <a:p>
            <a:r>
              <a:rPr lang="en-IN" dirty="0" smtClean="0"/>
              <a:t>Stream is an interface.</a:t>
            </a:r>
          </a:p>
          <a:p>
            <a:r>
              <a:rPr lang="en-IN" dirty="0" smtClean="0"/>
              <a:t>We can process the objects in the following 2 phases.</a:t>
            </a:r>
          </a:p>
          <a:p>
            <a:endParaRPr lang="en-IN" dirty="0" smtClean="0"/>
          </a:p>
        </p:txBody>
      </p:sp>
      <p:sp>
        <p:nvSpPr>
          <p:cNvPr id="8" name="Content Placeholder 2"/>
          <p:cNvSpPr txBox="1"/>
          <p:nvPr/>
        </p:nvSpPr>
        <p:spPr>
          <a:xfrm>
            <a:off x="1000100" y="3786190"/>
            <a:ext cx="7467600" cy="642942"/>
          </a:xfrm>
          <a:prstGeom prst="rect">
            <a:avLst/>
          </a:prstGeom>
        </p:spPr>
        <p:txBody>
          <a:bodyPr vert="horz">
            <a:normAutofit/>
          </a:bodyPr>
          <a:lstStyle/>
          <a:p>
            <a:pPr marL="274320" lvl="0" indent="-274320">
              <a:spcBef>
                <a:spcPts val="600"/>
              </a:spcBef>
              <a:buClr>
                <a:schemeClr val="accent1"/>
              </a:buClr>
              <a:buSzPct val="70000"/>
              <a:buFont typeface="Wingdings" panose="05000000000000000000" pitchFamily="2" charset="2"/>
              <a:buChar char="Ø"/>
            </a:pPr>
            <a:r>
              <a:rPr lang="en-IN" sz="2400" b="1" dirty="0" smtClean="0"/>
              <a:t>Configuration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p:nvPr/>
        </p:nvSpPr>
        <p:spPr>
          <a:xfrm>
            <a:off x="1000100" y="4429132"/>
            <a:ext cx="7467600" cy="642942"/>
          </a:xfrm>
          <a:prstGeom prst="rect">
            <a:avLst/>
          </a:prstGeom>
        </p:spPr>
        <p:txBody>
          <a:bodyPr vert="horz">
            <a:normAutofit/>
          </a:bodyPr>
          <a:lstStyle/>
          <a:p>
            <a:pPr marL="274320" lvl="0" indent="-274320">
              <a:spcBef>
                <a:spcPts val="600"/>
              </a:spcBef>
              <a:buClr>
                <a:schemeClr val="accent1"/>
              </a:buClr>
              <a:buSzPct val="70000"/>
              <a:buFont typeface="Wingdings" panose="05000000000000000000" pitchFamily="2" charset="2"/>
              <a:buChar char="Ø"/>
            </a:pPr>
            <a:r>
              <a:rPr lang="en-IN" sz="2400" b="1" dirty="0" smtClean="0"/>
              <a:t>Processing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Configuration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Filter mechanism or Map mechanism.</a:t>
            </a:r>
          </a:p>
          <a:p>
            <a:endParaRPr lang="en-IN" dirty="0" smtClean="0"/>
          </a:p>
          <a:p>
            <a:endParaRPr lang="en-IN" dirty="0" smtClean="0"/>
          </a:p>
        </p:txBody>
      </p:sp>
      <p:sp>
        <p:nvSpPr>
          <p:cNvPr id="8" name="Content Placeholder 2"/>
          <p:cNvSpPr txBox="1"/>
          <p:nvPr/>
        </p:nvSpPr>
        <p:spPr>
          <a:xfrm>
            <a:off x="642910" y="4000504"/>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Map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4"/>
          <a:srcRect/>
          <a:stretch>
            <a:fillRect/>
          </a:stretch>
        </p:blipFill>
        <p:spPr bwMode="auto">
          <a:xfrm>
            <a:off x="571472" y="4714884"/>
            <a:ext cx="7886700" cy="723900"/>
          </a:xfrm>
          <a:prstGeom prst="rect">
            <a:avLst/>
          </a:prstGeom>
          <a:noFill/>
          <a:ln w="9525">
            <a:noFill/>
            <a:miter lim="800000"/>
            <a:headEnd/>
            <a:tailEnd/>
          </a:ln>
          <a:effectLst/>
        </p:spPr>
      </p:pic>
      <p:sp>
        <p:nvSpPr>
          <p:cNvPr id="9" name="Content Placeholder 2"/>
          <p:cNvSpPr txBox="1"/>
          <p:nvPr/>
        </p:nvSpPr>
        <p:spPr>
          <a:xfrm>
            <a:off x="642910" y="1928802"/>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Filter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5"/>
          <a:srcRect/>
          <a:stretch>
            <a:fillRect/>
          </a:stretch>
        </p:blipFill>
        <p:spPr bwMode="auto">
          <a:xfrm>
            <a:off x="428596" y="2643182"/>
            <a:ext cx="8067675" cy="685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7" name="Content Placeholder 2"/>
          <p:cNvSpPr>
            <a:spLocks noGrp="1"/>
          </p:cNvSpPr>
          <p:nvPr>
            <p:ph sz="quarter" idx="1"/>
          </p:nvPr>
        </p:nvSpPr>
        <p:spPr>
          <a:xfrm>
            <a:off x="428596" y="2143116"/>
            <a:ext cx="7467600" cy="2214578"/>
          </a:xfrm>
        </p:spPr>
        <p:txBody>
          <a:bodyPr>
            <a:normAutofit/>
          </a:bodyPr>
          <a:lstStyle/>
          <a:p>
            <a:r>
              <a:rPr lang="en-IN" dirty="0" smtClean="0"/>
              <a:t>Collects the element from the stream .</a:t>
            </a:r>
          </a:p>
          <a:p>
            <a:r>
              <a:rPr lang="en-IN" dirty="0" smtClean="0"/>
              <a:t>Adding to the specified Collection.</a:t>
            </a:r>
          </a:p>
          <a:p>
            <a:endParaRPr lang="en-IN" dirty="0" smtClean="0"/>
          </a:p>
          <a:p>
            <a:endParaRPr lang="en-IN" dirty="0" smtClean="0"/>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642911" y="3098622"/>
            <a:ext cx="6715172" cy="375937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Features Of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5" name="Content Placeholder 2"/>
          <p:cNvSpPr>
            <a:spLocks noGrp="1"/>
          </p:cNvSpPr>
          <p:nvPr>
            <p:ph sz="quarter" idx="1"/>
          </p:nvPr>
        </p:nvSpPr>
        <p:spPr>
          <a:xfrm>
            <a:off x="571472" y="1386510"/>
            <a:ext cx="7467600" cy="4786346"/>
          </a:xfrm>
        </p:spPr>
        <p:txBody>
          <a:bodyPr>
            <a:normAutofit/>
          </a:bodyPr>
          <a:lstStyle/>
          <a:p>
            <a:r>
              <a:rPr lang="en-IN" dirty="0" smtClean="0"/>
              <a:t>Object-Relational Mapping (ORM</a:t>
            </a:r>
            <a:r>
              <a:rPr lang="en-IN" dirty="0" smtClean="0"/>
              <a:t>) Support</a:t>
            </a:r>
            <a:r>
              <a:rPr lang="en-IN" dirty="0" smtClean="0"/>
              <a:t> </a:t>
            </a:r>
          </a:p>
          <a:p>
            <a:r>
              <a:rPr lang="en-IN" dirty="0" smtClean="0"/>
              <a:t>Multilingual </a:t>
            </a:r>
            <a:r>
              <a:rPr lang="en-IN" dirty="0" smtClean="0"/>
              <a:t>Support.</a:t>
            </a:r>
          </a:p>
          <a:p>
            <a:r>
              <a:rPr lang="en-IN" dirty="0" smtClean="0"/>
              <a:t>Simple but powerful URL </a:t>
            </a:r>
            <a:r>
              <a:rPr lang="en-IN" dirty="0" smtClean="0"/>
              <a:t>system</a:t>
            </a:r>
          </a:p>
          <a:p>
            <a:r>
              <a:rPr lang="en-IN" dirty="0" smtClean="0"/>
              <a:t>Built-in authentication </a:t>
            </a:r>
            <a:r>
              <a:rPr lang="en-IN" dirty="0" smtClean="0"/>
              <a:t>system</a:t>
            </a:r>
          </a:p>
          <a:p>
            <a:r>
              <a:rPr lang="en-IN" dirty="0" smtClean="0"/>
              <a:t>Automatic admin interface feature allows the functionality of adding, editing and deleting </a:t>
            </a:r>
            <a:r>
              <a:rPr lang="en-IN" dirty="0" smtClean="0"/>
              <a:t>items</a:t>
            </a:r>
          </a:p>
          <a:p>
            <a:r>
              <a:rPr lang="en-IN" dirty="0" smtClean="0"/>
              <a:t>Cache framework comes with multiple cache mechanisms.</a:t>
            </a:r>
            <a:endParaRPr lang="en-IN" dirty="0" smtClean="0"/>
          </a:p>
          <a:p>
            <a:endParaRPr lang="en-US" altLang="en-US" dirty="0" smtClean="0">
              <a:sym typeface="+mn-ea"/>
            </a:endParaRPr>
          </a:p>
          <a:p>
            <a:endParaRPr lang="en-US" altLang="en-US" dirty="0" smtClean="0">
              <a:sym typeface="+mn-ea"/>
            </a:endParaRPr>
          </a:p>
        </p:txBody>
      </p:sp>
    </p:spTree>
  </p:cSld>
  <p:clrMapOvr>
    <a:masterClrMapping/>
  </p:clrMapOvr>
  <p:transition>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3074" name="Picture 2"/>
          <p:cNvPicPr>
            <a:picLocks noChangeAspect="1" noChangeArrowheads="1"/>
          </p:cNvPicPr>
          <p:nvPr/>
        </p:nvPicPr>
        <p:blipFill>
          <a:blip r:embed="rId4"/>
          <a:srcRect/>
          <a:stretch>
            <a:fillRect/>
          </a:stretch>
        </p:blipFill>
        <p:spPr bwMode="auto">
          <a:xfrm>
            <a:off x="214282" y="2143116"/>
            <a:ext cx="7858180" cy="440542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r>
              <a:rPr lang="en-IN" dirty="0" smtClean="0"/>
              <a:t>Sort elements present inside stream.</a:t>
            </a:r>
          </a:p>
          <a:p>
            <a:r>
              <a:rPr lang="en-IN" dirty="0" smtClean="0"/>
              <a:t>We can apply sorting using 2 ways.</a:t>
            </a:r>
          </a:p>
          <a:p>
            <a:r>
              <a:rPr lang="en-IN" dirty="0" smtClean="0"/>
              <a:t>sorted() : Default natural sorting</a:t>
            </a:r>
          </a:p>
          <a:p>
            <a:endParaRPr lang="en-IN" dirty="0" smtClean="0"/>
          </a:p>
          <a:p>
            <a:endParaRPr lang="en-IN" dirty="0" smtClean="0"/>
          </a:p>
        </p:txBody>
      </p:sp>
      <p:pic>
        <p:nvPicPr>
          <p:cNvPr id="4103" name="Picture 7"/>
          <p:cNvPicPr>
            <a:picLocks noChangeAspect="1" noChangeArrowheads="1"/>
          </p:cNvPicPr>
          <p:nvPr/>
        </p:nvPicPr>
        <p:blipFill>
          <a:blip r:embed="rId4"/>
          <a:srcRect/>
          <a:stretch>
            <a:fillRect/>
          </a:stretch>
        </p:blipFill>
        <p:spPr bwMode="auto">
          <a:xfrm>
            <a:off x="428596" y="3428999"/>
            <a:ext cx="7215237" cy="319176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endParaRPr lang="en-IN" dirty="0" smtClean="0"/>
          </a:p>
          <a:p>
            <a:endParaRPr lang="en-IN" dirty="0" smtClean="0"/>
          </a:p>
        </p:txBody>
      </p:sp>
      <p:sp>
        <p:nvSpPr>
          <p:cNvPr id="15" name="Content Placeholder 2"/>
          <p:cNvSpPr txBox="1"/>
          <p:nvPr/>
        </p:nvSpPr>
        <p:spPr>
          <a:xfrm>
            <a:off x="580996" y="2152640"/>
            <a:ext cx="7467600" cy="776294"/>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sorted(Comparator c) : customized sorting </a:t>
            </a:r>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104" name="Picture 8"/>
          <p:cNvPicPr>
            <a:picLocks noChangeAspect="1" noChangeArrowheads="1"/>
          </p:cNvPicPr>
          <p:nvPr/>
        </p:nvPicPr>
        <p:blipFill>
          <a:blip r:embed="rId4"/>
          <a:srcRect/>
          <a:stretch>
            <a:fillRect/>
          </a:stretch>
        </p:blipFill>
        <p:spPr bwMode="auto">
          <a:xfrm>
            <a:off x="571472" y="2714620"/>
            <a:ext cx="7286644" cy="38576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sp>
        <p:nvSpPr>
          <p:cNvPr id="9" name="Content Placeholder 2"/>
          <p:cNvSpPr txBox="1"/>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Return minimum and maximum value. </a:t>
            </a:r>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4"/>
          <a:srcRect/>
          <a:stretch>
            <a:fillRect/>
          </a:stretch>
        </p:blipFill>
        <p:spPr bwMode="auto">
          <a:xfrm>
            <a:off x="1357290" y="3143248"/>
            <a:ext cx="3162300" cy="18097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6147" name="Picture 3"/>
          <p:cNvPicPr>
            <a:picLocks noChangeAspect="1" noChangeArrowheads="1"/>
          </p:cNvPicPr>
          <p:nvPr/>
        </p:nvPicPr>
        <p:blipFill>
          <a:blip r:embed="rId4"/>
          <a:srcRect/>
          <a:stretch>
            <a:fillRect/>
          </a:stretch>
        </p:blipFill>
        <p:spPr bwMode="auto">
          <a:xfrm>
            <a:off x="500034" y="2214554"/>
            <a:ext cx="7429520"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7171" name="Picture 3"/>
          <p:cNvPicPr>
            <a:picLocks noChangeAspect="1" noChangeArrowheads="1"/>
          </p:cNvPicPr>
          <p:nvPr/>
        </p:nvPicPr>
        <p:blipFill>
          <a:blip r:embed="rId4"/>
          <a:srcRect/>
          <a:stretch>
            <a:fillRect/>
          </a:stretch>
        </p:blipFill>
        <p:spPr bwMode="auto">
          <a:xfrm>
            <a:off x="571472" y="2000240"/>
            <a:ext cx="7229494" cy="45053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method</a:t>
            </a:r>
            <a:endParaRPr lang="en-IN" sz="2400" b="1" dirty="0">
              <a:solidFill>
                <a:schemeClr val="tx2"/>
              </a:solidFill>
            </a:endParaRPr>
          </a:p>
        </p:txBody>
      </p:sp>
      <p:sp>
        <p:nvSpPr>
          <p:cNvPr id="7" name="Content Placeholder 2"/>
          <p:cNvSpPr txBox="1"/>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Won’t return anything.</a:t>
            </a:r>
          </a:p>
          <a:p>
            <a:pPr marL="274320" indent="-274320">
              <a:spcBef>
                <a:spcPts val="600"/>
              </a:spcBef>
              <a:buClr>
                <a:schemeClr val="accent1"/>
              </a:buClr>
              <a:buSzPct val="70000"/>
              <a:buFont typeface="Wingdings"/>
              <a:buChar char=""/>
            </a:pPr>
            <a:r>
              <a:rPr lang="en-IN" sz="2400" dirty="0" smtClean="0"/>
              <a:t>Take lambda exp as argument.</a:t>
            </a:r>
          </a:p>
          <a:p>
            <a:pPr marL="274320" indent="-274320">
              <a:spcBef>
                <a:spcPts val="600"/>
              </a:spcBef>
              <a:buClr>
                <a:schemeClr val="accent1"/>
              </a:buClr>
              <a:buSzPct val="70000"/>
              <a:buFont typeface="Wingdings"/>
              <a:buChar char=""/>
            </a:pPr>
            <a:r>
              <a:rPr lang="en-IN" sz="2400" dirty="0" smtClean="0"/>
              <a:t>Apply that exp to each element present inside stream. </a:t>
            </a:r>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method</a:t>
            </a:r>
            <a:endParaRPr lang="en-IN" sz="2400" b="1" dirty="0">
              <a:solidFill>
                <a:schemeClr val="tx2"/>
              </a:solidFill>
            </a:endParaRPr>
          </a:p>
        </p:txBody>
      </p:sp>
      <p:pic>
        <p:nvPicPr>
          <p:cNvPr id="8194" name="Picture 2"/>
          <p:cNvPicPr>
            <a:picLocks noChangeAspect="1" noChangeArrowheads="1"/>
          </p:cNvPicPr>
          <p:nvPr/>
        </p:nvPicPr>
        <p:blipFill>
          <a:blip r:embed="rId4"/>
          <a:srcRect/>
          <a:stretch>
            <a:fillRect/>
          </a:stretch>
        </p:blipFill>
        <p:spPr bwMode="auto">
          <a:xfrm>
            <a:off x="285720" y="2071678"/>
            <a:ext cx="7786710" cy="457203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5" name="Picture 2" descr="C:\Users\Admin\Desktop\interview preparation\images.jpg"/>
          <p:cNvPicPr>
            <a:picLocks noChangeAspect="1" noChangeArrowheads="1"/>
          </p:cNvPicPr>
          <p:nvPr/>
        </p:nvPicPr>
        <p:blipFill>
          <a:blip r:embed="rId4"/>
          <a:srcRect/>
          <a:stretch>
            <a:fillRect/>
          </a:stretch>
        </p:blipFill>
        <p:spPr bwMode="auto">
          <a:xfrm>
            <a:off x="642910" y="1142984"/>
            <a:ext cx="7500990" cy="53207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Companies Using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7" name="Picture 6" descr="download.jpg"/>
          <p:cNvPicPr>
            <a:picLocks noChangeAspect="1"/>
          </p:cNvPicPr>
          <p:nvPr/>
        </p:nvPicPr>
        <p:blipFill>
          <a:blip r:embed="rId4"/>
          <a:stretch>
            <a:fillRect/>
          </a:stretch>
        </p:blipFill>
        <p:spPr>
          <a:xfrm>
            <a:off x="714349" y="1394057"/>
            <a:ext cx="7500990" cy="4178083"/>
          </a:xfrm>
          <a:prstGeom prst="rect">
            <a:avLst/>
          </a:prstGeom>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lang="en-IN" sz="2400" b="1" dirty="0" smtClean="0">
                <a:solidFill>
                  <a:schemeClr val="tx2"/>
                </a:solidFill>
                <a:latin typeface="+mj-lt"/>
              </a:rPr>
              <a:t>Django Architecture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026" name="Picture 2"/>
          <p:cNvPicPr>
            <a:picLocks noChangeAspect="1" noChangeArrowheads="1"/>
          </p:cNvPicPr>
          <p:nvPr/>
        </p:nvPicPr>
        <p:blipFill>
          <a:blip r:embed="rId4"/>
          <a:srcRect/>
          <a:stretch>
            <a:fillRect/>
          </a:stretch>
        </p:blipFill>
        <p:spPr bwMode="auto">
          <a:xfrm>
            <a:off x="1571604" y="2214554"/>
            <a:ext cx="5786478" cy="3357586"/>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857520"/>
          </a:xfrm>
        </p:spPr>
        <p:txBody>
          <a:bodyPr>
            <a:normAutofit/>
          </a:bodyPr>
          <a:lstStyle/>
          <a:p>
            <a:r>
              <a:rPr lang="en-IN" dirty="0" smtClean="0"/>
              <a:t>Invoke Lambda Expression.</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Setup</a:t>
            </a:r>
            <a:r>
              <a:rPr kumimoji="0" lang="en-IN" sz="2400" b="1" i="0" u="none" strike="noStrike" kern="1200" cap="none" spc="0" normalizeH="0" noProof="0" dirty="0" smtClean="0">
                <a:ln>
                  <a:noFill/>
                </a:ln>
                <a:solidFill>
                  <a:schemeClr val="tx2"/>
                </a:solidFill>
                <a:effectLst/>
                <a:uLnTx/>
                <a:uFillTx/>
                <a:latin typeface="+mj-lt"/>
                <a:ea typeface="+mn-ea"/>
                <a:cs typeface="+mn-cs"/>
              </a:rPr>
              <a:t> &amp; Installation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714380"/>
          </a:xfrm>
        </p:spPr>
        <p:txBody>
          <a:bodyPr/>
          <a:lstStyle/>
          <a:p>
            <a:r>
              <a:rPr lang="en-IN" dirty="0" smtClean="0"/>
              <a:t>one abstract method.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a:t>
            </a:r>
            <a:r>
              <a:rPr kumimoji="0" lang="en-IN" sz="2400" b="1" i="0" u="none" strike="noStrike" kern="1200" cap="none" spc="0" normalizeH="0" baseline="0" noProof="0" dirty="0" smtClean="0">
                <a:ln>
                  <a:noFill/>
                </a:ln>
                <a:solidFill>
                  <a:schemeClr val="tx2"/>
                </a:solidFill>
                <a:effectLst/>
                <a:uLnTx/>
                <a:uFillTx/>
                <a:latin typeface="+mj-lt"/>
                <a:ea typeface="+mn-ea"/>
                <a:cs typeface="+mn-cs"/>
              </a:rPr>
              <a:t>Functional Interface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8" name="Content Placeholder 2"/>
          <p:cNvSpPr txBox="1"/>
          <p:nvPr/>
        </p:nvSpPr>
        <p:spPr>
          <a:xfrm>
            <a:off x="642910" y="2285992"/>
            <a:ext cx="7467600" cy="135732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any number of default and static methods.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4"/>
          <a:srcRect/>
          <a:stretch>
            <a:fillRect/>
          </a:stretch>
        </p:blipFill>
        <p:spPr bwMode="auto">
          <a:xfrm>
            <a:off x="1071538" y="2933700"/>
            <a:ext cx="6591300" cy="3924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73</TotalTime>
  <Words>1987</Words>
  <Application>WPS Presentation</Application>
  <PresentationFormat>On-screen Show (4:3)</PresentationFormat>
  <Paragraphs>316</Paragraphs>
  <Slides>58</Slides>
  <Notes>56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Presentation on DJANGO</vt:lpstr>
      <vt:lpstr>Content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133</cp:revision>
  <dcterms:created xsi:type="dcterms:W3CDTF">2019-11-24T15:51:55Z</dcterms:created>
  <dcterms:modified xsi:type="dcterms:W3CDTF">2019-11-24T13:13:07Z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