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58" r:id="rId3"/>
    <p:sldId id="259" r:id="rId4"/>
    <p:sldId id="260" r:id="rId5"/>
    <p:sldId id="274" r:id="rId6"/>
    <p:sldId id="261" r:id="rId7"/>
    <p:sldId id="272" r:id="rId8"/>
    <p:sldId id="267" r:id="rId9"/>
    <p:sldId id="264" r:id="rId10"/>
    <p:sldId id="266" r:id="rId11"/>
    <p:sldId id="273" r:id="rId12"/>
    <p:sldId id="268" r:id="rId13"/>
    <p:sldId id="269" r:id="rId14"/>
    <p:sldId id="270" r:id="rId15"/>
    <p:sldId id="271"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2" r:id="rId35"/>
    <p:sldId id="296" r:id="rId36"/>
    <p:sldId id="297" r:id="rId37"/>
    <p:sldId id="298" r:id="rId38"/>
    <p:sldId id="302" r:id="rId39"/>
    <p:sldId id="303" r:id="rId40"/>
    <p:sldId id="299" r:id="rId41"/>
    <p:sldId id="300" r:id="rId42"/>
    <p:sldId id="301" r:id="rId43"/>
    <p:sldId id="304" r:id="rId44"/>
    <p:sldId id="305" r:id="rId45"/>
    <p:sldId id="307" r:id="rId46"/>
    <p:sldId id="306" r:id="rId47"/>
    <p:sldId id="308" r:id="rId48"/>
    <p:sldId id="309" r:id="rId49"/>
    <p:sldId id="311" r:id="rId50"/>
    <p:sldId id="312" r:id="rId51"/>
    <p:sldId id="314" r:id="rId52"/>
    <p:sldId id="313" r:id="rId53"/>
    <p:sldId id="315" r:id="rId54"/>
    <p:sldId id="316" r:id="rId55"/>
    <p:sldId id="317" r:id="rId56"/>
    <p:sldId id="318" r:id="rId57"/>
    <p:sldId id="319" r:id="rId58"/>
    <p:sldId id="29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78" autoAdjust="0"/>
  </p:normalViewPr>
  <p:slideViewPr>
    <p:cSldViewPr>
      <p:cViewPr varScale="1">
        <p:scale>
          <a:sx n="56" d="100"/>
          <a:sy n="56" d="100"/>
        </p:scale>
        <p:origin x="-17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D9390-B864-4D94-946A-1CDF9042C2B3}" type="datetimeFigureOut">
              <a:rPr lang="en-US" smtClean="0"/>
              <a:pPr/>
              <a:t>3/17/2019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E82F7-D095-4187-BAC0-4F47C38C6CE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dirty="0" smtClean="0"/>
              <a:t> The function which doesn’t have the name, return type and access modifiers.</a:t>
            </a:r>
          </a:p>
          <a:p>
            <a:pPr marL="285750" indent="-285750">
              <a:buFont typeface="+mj-lt"/>
              <a:buAutoNum type="romanLcPeriod"/>
            </a:pPr>
            <a:r>
              <a:rPr lang="en-IN" dirty="0" smtClean="0"/>
              <a:t>Also known as anonymous functions or closures.</a:t>
            </a:r>
          </a:p>
          <a:p>
            <a:pPr>
              <a:buFont typeface="Arial" pitchFamily="34" charset="0"/>
              <a:buChar cha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r>
              <a:rPr lang="en-IN" dirty="0" smtClean="0"/>
              <a:t>Default methods also known as defender methods or virtual extension methods.</a:t>
            </a: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Usually we can specify type of parameter. If the compiler expects the type based on the context then we can remove type also.     </a:t>
            </a:r>
            <a:endParaRPr kumimoji="0" lang="en-IN" sz="12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r>
              <a:rPr lang="en-IN" sz="1200" b="0" i="0" kern="1200" dirty="0" smtClean="0">
                <a:solidFill>
                  <a:schemeClr val="tx1"/>
                </a:solidFill>
                <a:latin typeface="+mn-lt"/>
                <a:ea typeface="+mn-ea"/>
                <a:cs typeface="+mn-cs"/>
              </a:rPr>
              <a:t>To add new methods to the already </a:t>
            </a:r>
            <a:r>
              <a:rPr lang="en-IN" sz="1200" b="0" i="0" u="sng" kern="1200" dirty="0" smtClean="0">
                <a:solidFill>
                  <a:schemeClr val="tx1"/>
                </a:solidFill>
                <a:latin typeface="+mn-lt"/>
                <a:ea typeface="+mn-ea"/>
                <a:cs typeface="+mn-cs"/>
              </a:rPr>
              <a:t>existing</a:t>
            </a:r>
            <a:r>
              <a:rPr lang="en-IN" sz="1200" b="0" i="0" kern="1200" dirty="0" smtClean="0">
                <a:solidFill>
                  <a:schemeClr val="tx1"/>
                </a:solidFill>
                <a:latin typeface="+mn-lt"/>
                <a:ea typeface="+mn-ea"/>
                <a:cs typeface="+mn-cs"/>
              </a:rPr>
              <a:t> interface , without affecting the implementation classes.</a:t>
            </a:r>
          </a:p>
          <a:p>
            <a:pPr marL="285750" indent="-285750">
              <a:buFont typeface="+mj-lt"/>
              <a:buAutoNum type="romanLcPeriod"/>
            </a:pPr>
            <a:r>
              <a:rPr lang="en-IN" dirty="0" smtClean="0"/>
              <a:t>Interface default methods are by-default available to all implementation classes. Based on requirement implementation class can use these default methods directly or can override.</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Object class methods are by-default available to every Java </a:t>
            </a:r>
            <a:r>
              <a:rPr lang="en-IN" dirty="0" err="1" smtClean="0"/>
              <a:t>class.hence</a:t>
            </a:r>
            <a:r>
              <a:rPr lang="en-IN" dirty="0" smtClean="0"/>
              <a:t> it’s not required to bring through default methods.</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Two interfaces can contain default method with same signature then there may be a chance of ambiguity problem (diamond problem) to the implementation class.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To 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mtClean="0"/>
              <a:t>To </a:t>
            </a:r>
            <a:r>
              <a:rPr lang="en-IN" dirty="0" smtClean="0"/>
              <a:t>overcome this problem compulsory we should override default method in the implementation class otherwise we get compile time error.</a:t>
            </a:r>
          </a:p>
        </p:txBody>
      </p:sp>
      <p:sp>
        <p:nvSpPr>
          <p:cNvPr id="4" name="Slide Number Placeholder 3"/>
          <p:cNvSpPr>
            <a:spLocks noGrp="1"/>
          </p:cNvSpPr>
          <p:nvPr>
            <p:ph type="sldNum" sz="quarter" idx="10"/>
          </p:nvPr>
        </p:nvSpPr>
        <p:spPr/>
        <p:txBody>
          <a:bodyPr/>
          <a:lstStyle/>
          <a:p>
            <a:fld id="{651E82F7-D095-4187-BAC0-4F47C38C6CEE}"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Usually we can specify type of parameter. If the compiler expects the type based on the context then we can remove type also.     </a:t>
            </a:r>
            <a:endParaRPr kumimoji="0" lang="en-IN" sz="12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multiple parameters present then these parameters should be separated with comma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Similar to method body lambda expression body also can contain multiple statements. If more than one statements present then we have to enclose inside within curly braces. If one statement present then curly braces are optional.</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lambda expression return something then we can remove return keyword also.</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zero number of parameters available then we have to use empty parameter [ like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 predicate is a function with a single argument and returns </a:t>
            </a:r>
            <a:r>
              <a:rPr lang="en-IN" dirty="0" err="1" smtClean="0"/>
              <a:t>boolean</a:t>
            </a:r>
            <a:r>
              <a:rPr lang="en-IN" dirty="0" smtClean="0"/>
              <a:t> value.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exactly same as logical AND ,OR complement operators.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Functions are exactly same as predicates except that functions can return any type of result but function should (can) return only one value and that value can be any type as per our requirement.</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Function interface present in </a:t>
            </a:r>
            <a:r>
              <a:rPr lang="en-IN" dirty="0" err="1" smtClean="0"/>
              <a:t>Java.util.function</a:t>
            </a:r>
            <a:r>
              <a:rPr lang="en-IN" dirty="0" smtClean="0"/>
              <a:t> package.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contains only one method.</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To process objects of the collection, in 1.8 version Streams concept introduced.</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Stream is an interface</a:t>
            </a:r>
            <a:r>
              <a:rPr kumimoji="0" lang="en-IN" sz="1200" b="0" i="0" u="none" strike="noStrike" kern="1200" cap="none" spc="0" normalizeH="0" baseline="0" noProof="0" dirty="0" smtClean="0">
                <a:ln>
                  <a:noFill/>
                </a:ln>
                <a:solidFill>
                  <a:schemeClr val="tx1"/>
                </a:solidFill>
                <a:effectLst/>
                <a:uLnTx/>
                <a:uFillTx/>
                <a:latin typeface="+mn-lt"/>
                <a:ea typeface="+mn-ea"/>
                <a:cs typeface="+mn-cs"/>
              </a:rPr>
              <a:t>.</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We can configure either by using filter mechanism or by using map mechanism.</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This method return the number of element present in stream.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mtClean="0"/>
              <a:t>sorted(Comparator c) : customized sorting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multiple parameters present then these parameters should be separated with comma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Similar to method body lambda expression body also can contain multiple statements. If more than one statements present then we have to enclose inside within curly braces. If one statement present then curly braces are optional.</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lambda expression return something then we can remove return keyword also.</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zero number of parameters available then we have to use empty parameter [ like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This method return the number of element present in stream.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sorted(Comparator c) : customized sorting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This method Won’t return anything.</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It take lambda exp as argument and apply that exp to each element present inside stream. </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This method Won’t return anything.</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sz="1200" dirty="0" smtClean="0"/>
              <a:t>It take lambda exp as argument </a:t>
            </a:r>
            <a:r>
              <a:rPr lang="en-IN" sz="1200" smtClean="0"/>
              <a:t>and apply </a:t>
            </a:r>
            <a:r>
              <a:rPr lang="en-IN" sz="1200" dirty="0" smtClean="0"/>
              <a:t>that exp to each element present inside stream. </a:t>
            </a:r>
            <a:endParaRPr lang="en-IN" sz="120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tabLst/>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58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Once we write lambda expression we can call that expression just like a method, for this functional interfaces are required.</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If an interface contain only one abstract method, such type of interfaces are called functional interfaces and the method is called functional method or single abstract method (SAM).</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Inside functional interface in addition to single Abstract method (SAM) we write any number of default and static methods.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In Java 8, Sun Micro System introduced @Functional Interface annotation to specify that the interface is Functional Interface.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Inside Functional Interface we can take only one abstract method, if we take more than one abstract method then compiler raise an error message that is called we will get compilation error.</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In Java 8, Sun Micro System introduced @Functional Interface annotation to specify that the interface is Functional Interface.</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IN" dirty="0" smtClean="0"/>
              <a:t>Inside Functional Interface we can take only one abstract method, if we take more than one abstract method then compiler raise an error message that is called we will get compilation error.</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5B1945-5027-41D2-B534-AF246455263D}" type="datetimeFigureOut">
              <a:rPr lang="en-US" smtClean="0"/>
              <a:pPr/>
              <a:t>3/17/2019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959B96-D575-4B32-AC6A-80B0CD05B0F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pPr/>
              <a:t>3/17/2019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pPr/>
              <a:t>3/17/2019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5B1945-5027-41D2-B534-AF246455263D}" type="datetimeFigureOut">
              <a:rPr lang="en-US" smtClean="0"/>
              <a:pPr/>
              <a:t>3/17/2019</a:t>
            </a:fld>
            <a:endParaRPr lang="en-IN"/>
          </a:p>
        </p:txBody>
      </p:sp>
      <p:sp>
        <p:nvSpPr>
          <p:cNvPr id="9" name="Slide Number Placeholder 8"/>
          <p:cNvSpPr>
            <a:spLocks noGrp="1"/>
          </p:cNvSpPr>
          <p:nvPr>
            <p:ph type="sldNum" sz="quarter" idx="15"/>
          </p:nvPr>
        </p:nvSpPr>
        <p:spPr/>
        <p:txBody>
          <a:bodyPr rtlCol="0"/>
          <a:lstStyle/>
          <a:p>
            <a:fld id="{FA959B96-D575-4B32-AC6A-80B0CD05B0FB}"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5B1945-5027-41D2-B534-AF246455263D}" type="datetimeFigureOut">
              <a:rPr lang="en-US" smtClean="0"/>
              <a:pPr/>
              <a:t>3/17/2019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959B96-D575-4B32-AC6A-80B0CD05B0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5B1945-5027-41D2-B534-AF246455263D}" type="datetimeFigureOut">
              <a:rPr lang="en-US" smtClean="0"/>
              <a:pPr/>
              <a:t>3/17/2019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59B96-D575-4B32-AC6A-80B0CD05B0FB}"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5B1945-5027-41D2-B534-AF246455263D}" type="datetimeFigureOut">
              <a:rPr lang="en-US" smtClean="0"/>
              <a:pPr/>
              <a:t>3/17/2019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59B96-D575-4B32-AC6A-80B0CD05B0FB}"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5B1945-5027-41D2-B534-AF246455263D}" type="datetimeFigureOut">
              <a:rPr lang="en-US" smtClean="0"/>
              <a:pPr/>
              <a:t>3/17/2019</a:t>
            </a:fld>
            <a:endParaRPr lang="en-IN"/>
          </a:p>
        </p:txBody>
      </p:sp>
      <p:sp>
        <p:nvSpPr>
          <p:cNvPr id="7" name="Slide Number Placeholder 6"/>
          <p:cNvSpPr>
            <a:spLocks noGrp="1"/>
          </p:cNvSpPr>
          <p:nvPr>
            <p:ph type="sldNum" sz="quarter" idx="11"/>
          </p:nvPr>
        </p:nvSpPr>
        <p:spPr/>
        <p:txBody>
          <a:bodyPr rtlCol="0"/>
          <a:lstStyle/>
          <a:p>
            <a:fld id="{FA959B96-D575-4B32-AC6A-80B0CD05B0FB}"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B1945-5027-41D2-B534-AF246455263D}" type="datetimeFigureOut">
              <a:rPr lang="en-US" smtClean="0"/>
              <a:pPr/>
              <a:t>3/17/2019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59B96-D575-4B32-AC6A-80B0CD05B0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5B1945-5027-41D2-B534-AF246455263D}" type="datetimeFigureOut">
              <a:rPr lang="en-US" smtClean="0"/>
              <a:pPr/>
              <a:t>3/17/2019</a:t>
            </a:fld>
            <a:endParaRPr lang="en-IN"/>
          </a:p>
        </p:txBody>
      </p:sp>
      <p:sp>
        <p:nvSpPr>
          <p:cNvPr id="22" name="Slide Number Placeholder 21"/>
          <p:cNvSpPr>
            <a:spLocks noGrp="1"/>
          </p:cNvSpPr>
          <p:nvPr>
            <p:ph type="sldNum" sz="quarter" idx="15"/>
          </p:nvPr>
        </p:nvSpPr>
        <p:spPr/>
        <p:txBody>
          <a:bodyPr rtlCol="0"/>
          <a:lstStyle/>
          <a:p>
            <a:fld id="{FA959B96-D575-4B32-AC6A-80B0CD05B0FB}"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5B1945-5027-41D2-B534-AF246455263D}" type="datetimeFigureOut">
              <a:rPr lang="en-US" smtClean="0"/>
              <a:pPr/>
              <a:t>3/17/2019</a:t>
            </a:fld>
            <a:endParaRPr lang="en-IN"/>
          </a:p>
        </p:txBody>
      </p:sp>
      <p:sp>
        <p:nvSpPr>
          <p:cNvPr id="18" name="Slide Number Placeholder 17"/>
          <p:cNvSpPr>
            <a:spLocks noGrp="1"/>
          </p:cNvSpPr>
          <p:nvPr>
            <p:ph type="sldNum" sz="quarter" idx="11"/>
          </p:nvPr>
        </p:nvSpPr>
        <p:spPr/>
        <p:txBody>
          <a:bodyPr rtlCol="0"/>
          <a:lstStyle/>
          <a:p>
            <a:fld id="{FA959B96-D575-4B32-AC6A-80B0CD05B0FB}"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5B1945-5027-41D2-B534-AF246455263D}" type="datetimeFigureOut">
              <a:rPr lang="en-US" smtClean="0"/>
              <a:pPr/>
              <a:t>3/17/2019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959B96-D575-4B32-AC6A-80B0CD05B0F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7.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000108"/>
            <a:ext cx="8215338" cy="1894362"/>
          </a:xfrm>
        </p:spPr>
        <p:txBody>
          <a:bodyPr/>
          <a:lstStyle/>
          <a:p>
            <a:r>
              <a:rPr lang="en-IN" dirty="0" smtClean="0"/>
              <a:t>Presentation on java 8 new  features</a:t>
            </a:r>
            <a:endParaRPr lang="en-IN" dirty="0"/>
          </a:p>
        </p:txBody>
      </p:sp>
      <p:sp>
        <p:nvSpPr>
          <p:cNvPr id="3" name="Subtitle 2"/>
          <p:cNvSpPr>
            <a:spLocks noGrp="1"/>
          </p:cNvSpPr>
          <p:nvPr>
            <p:ph type="subTitle" idx="1"/>
          </p:nvPr>
        </p:nvSpPr>
        <p:spPr>
          <a:xfrm>
            <a:off x="4429124" y="3571876"/>
            <a:ext cx="4100530" cy="1371600"/>
          </a:xfrm>
        </p:spPr>
        <p:txBody>
          <a:bodyPr/>
          <a:lstStyle/>
          <a:p>
            <a:r>
              <a:rPr lang="en-IN" dirty="0" smtClean="0"/>
              <a:t>Prepared By : Mayank Jain</a:t>
            </a:r>
            <a:endParaRPr lang="en-IN" dirty="0"/>
          </a:p>
        </p:txBody>
      </p:sp>
      <p:pic>
        <p:nvPicPr>
          <p:cNvPr id="4" name="Picture 3" descr="download.png"/>
          <p:cNvPicPr>
            <a:picLocks noChangeAspect="1"/>
          </p:cNvPicPr>
          <p:nvPr/>
        </p:nvPicPr>
        <p:blipFill>
          <a:blip r:embed="rId2"/>
          <a:stretch>
            <a:fillRect/>
          </a:stretch>
        </p:blipFill>
        <p:spPr>
          <a:xfrm>
            <a:off x="7572396" y="0"/>
            <a:ext cx="1357322" cy="1357322"/>
          </a:xfrm>
          <a:prstGeom prst="rect">
            <a:avLst/>
          </a:prstGeom>
        </p:spPr>
      </p:pic>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a:t>
            </a:r>
            <a:r>
              <a:rPr lang="en-IN" dirty="0" err="1" smtClean="0"/>
              <a:t>FunctionalInterface</a:t>
            </a:r>
            <a:r>
              <a:rPr lang="en-IN" dirty="0" smtClean="0"/>
              <a:t> annotation</a:t>
            </a:r>
          </a:p>
          <a:p>
            <a:r>
              <a:rPr lang="en-IN" dirty="0" smtClean="0"/>
              <a:t>Exactly one abstract method.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7" name="Picture 3"/>
          <p:cNvPicPr>
            <a:picLocks noChangeAspect="1" noChangeArrowheads="1"/>
          </p:cNvPicPr>
          <p:nvPr/>
        </p:nvPicPr>
        <p:blipFill>
          <a:blip r:embed="rId4"/>
          <a:srcRect/>
          <a:stretch>
            <a:fillRect/>
          </a:stretch>
        </p:blipFill>
        <p:spPr bwMode="auto">
          <a:xfrm>
            <a:off x="642910" y="2571744"/>
            <a:ext cx="5867400" cy="18383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785786" y="4286256"/>
            <a:ext cx="5991225" cy="1838325"/>
          </a:xfrm>
          <a:prstGeom prst="rect">
            <a:avLst/>
          </a:prstGeom>
          <a:noFill/>
          <a:ln w="9525">
            <a:noFill/>
            <a:miter lim="800000"/>
            <a:headEnd/>
            <a:tailEnd/>
          </a:ln>
          <a:effectLst/>
        </p:spPr>
      </p:pic>
      <p:pic>
        <p:nvPicPr>
          <p:cNvPr id="9" name="Picture 6"/>
          <p:cNvPicPr>
            <a:picLocks noChangeAspect="1" noChangeArrowheads="1"/>
          </p:cNvPicPr>
          <p:nvPr/>
        </p:nvPicPr>
        <p:blipFill>
          <a:blip r:embed="rId6"/>
          <a:srcRect/>
          <a:stretch>
            <a:fillRect/>
          </a:stretch>
        </p:blipFill>
        <p:spPr bwMode="auto">
          <a:xfrm>
            <a:off x="1142976" y="6072206"/>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928662" y="3786190"/>
            <a:ext cx="6057900" cy="1571625"/>
          </a:xfrm>
          <a:prstGeom prst="rect">
            <a:avLst/>
          </a:prstGeom>
          <a:noFill/>
          <a:ln w="9525">
            <a:noFill/>
            <a:miter lim="800000"/>
            <a:headEnd/>
            <a:tailEnd/>
          </a:ln>
          <a:effectLst/>
        </p:spPr>
      </p:pic>
      <p:pic>
        <p:nvPicPr>
          <p:cNvPr id="12" name="Picture 2"/>
          <p:cNvPicPr>
            <a:picLocks noChangeAspect="1" noChangeArrowheads="1"/>
          </p:cNvPicPr>
          <p:nvPr/>
        </p:nvPicPr>
        <p:blipFill>
          <a:blip r:embed="rId5"/>
          <a:srcRect/>
          <a:stretch>
            <a:fillRect/>
          </a:stretch>
        </p:blipFill>
        <p:spPr bwMode="auto">
          <a:xfrm>
            <a:off x="1071538" y="1928802"/>
            <a:ext cx="5829300" cy="1504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571604" y="5643578"/>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(Add 2 Number’s).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4" name="Picture 2"/>
          <p:cNvPicPr>
            <a:picLocks noChangeAspect="1" noChangeArrowheads="1"/>
          </p:cNvPicPr>
          <p:nvPr/>
        </p:nvPicPr>
        <p:blipFill>
          <a:blip r:embed="rId4"/>
          <a:srcRect/>
          <a:stretch>
            <a:fillRect/>
          </a:stretch>
        </p:blipFill>
        <p:spPr bwMode="auto">
          <a:xfrm>
            <a:off x="500034" y="2552700"/>
            <a:ext cx="6781800" cy="4305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642910" y="2643182"/>
            <a:ext cx="6638925" cy="34956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(Thread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1071538" y="2285992"/>
            <a:ext cx="5572125"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 (Thread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1000100" y="2357430"/>
            <a:ext cx="5848350" cy="414340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(Comparator concept).</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285720" y="2571744"/>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500034" y="2071678"/>
            <a:ext cx="7686675" cy="3352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5" name="Picture 3"/>
          <p:cNvPicPr>
            <a:picLocks noChangeAspect="1" noChangeArrowheads="1"/>
          </p:cNvPicPr>
          <p:nvPr/>
        </p:nvPicPr>
        <p:blipFill>
          <a:blip r:embed="rId4"/>
          <a:srcRect/>
          <a:stretch>
            <a:fillRect/>
          </a:stretch>
        </p:blipFill>
        <p:spPr bwMode="auto">
          <a:xfrm>
            <a:off x="428597" y="1428736"/>
            <a:ext cx="7572428" cy="504826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sp>
        <p:nvSpPr>
          <p:cNvPr id="5" name="Content Placeholder 2"/>
          <p:cNvSpPr>
            <a:spLocks noGrp="1"/>
          </p:cNvSpPr>
          <p:nvPr>
            <p:ph sz="quarter" idx="1"/>
          </p:nvPr>
        </p:nvSpPr>
        <p:spPr>
          <a:xfrm>
            <a:off x="571472" y="1643050"/>
            <a:ext cx="7467600" cy="1214446"/>
          </a:xfrm>
        </p:spPr>
        <p:txBody>
          <a:bodyPr>
            <a:normAutofit/>
          </a:bodyPr>
          <a:lstStyle/>
          <a:p>
            <a:r>
              <a:rPr lang="en-IN" dirty="0" smtClean="0"/>
              <a:t>With Lambda Expression (Comparator concept).</a:t>
            </a:r>
          </a:p>
          <a:p>
            <a:endParaRPr lang="en-IN" dirty="0" smtClean="0"/>
          </a:p>
        </p:txBody>
      </p:sp>
      <p:pic>
        <p:nvPicPr>
          <p:cNvPr id="7" name="Picture 2"/>
          <p:cNvPicPr>
            <a:picLocks noChangeAspect="1" noChangeArrowheads="1"/>
          </p:cNvPicPr>
          <p:nvPr/>
        </p:nvPicPr>
        <p:blipFill>
          <a:blip r:embed="rId4"/>
          <a:srcRect/>
          <a:stretch>
            <a:fillRect/>
          </a:stretch>
        </p:blipFill>
        <p:spPr bwMode="auto">
          <a:xfrm>
            <a:off x="214282" y="2285992"/>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14290"/>
            <a:ext cx="5610212" cy="1143000"/>
          </a:xfrm>
        </p:spPr>
        <p:txBody>
          <a:bodyPr/>
          <a:lstStyle/>
          <a:p>
            <a:pPr algn="ctr"/>
            <a:r>
              <a:rPr lang="en-IN" b="1" dirty="0" smtClean="0"/>
              <a:t>Content</a:t>
            </a:r>
            <a:endParaRPr lang="en-IN" b="1" dirty="0"/>
          </a:p>
        </p:txBody>
      </p:sp>
      <p:sp>
        <p:nvSpPr>
          <p:cNvPr id="3" name="Content Placeholder 2"/>
          <p:cNvSpPr>
            <a:spLocks noGrp="1"/>
          </p:cNvSpPr>
          <p:nvPr>
            <p:ph sz="quarter" idx="1"/>
          </p:nvPr>
        </p:nvSpPr>
        <p:spPr>
          <a:xfrm>
            <a:off x="571472" y="1643050"/>
            <a:ext cx="7467600" cy="4786346"/>
          </a:xfrm>
        </p:spPr>
        <p:txBody>
          <a:bodyPr/>
          <a:lstStyle/>
          <a:p>
            <a:r>
              <a:rPr lang="en-IN" dirty="0" smtClean="0"/>
              <a:t>Lambda Expression</a:t>
            </a:r>
          </a:p>
          <a:p>
            <a:r>
              <a:rPr lang="en-IN" dirty="0" smtClean="0"/>
              <a:t>Functional Interfaces</a:t>
            </a:r>
          </a:p>
          <a:p>
            <a:r>
              <a:rPr lang="en-IN" dirty="0" smtClean="0"/>
              <a:t>Default methods</a:t>
            </a:r>
          </a:p>
          <a:p>
            <a:r>
              <a:rPr lang="en-IN" dirty="0" smtClean="0"/>
              <a:t>Predicates</a:t>
            </a:r>
          </a:p>
          <a:p>
            <a:r>
              <a:rPr lang="en-IN" dirty="0" smtClean="0"/>
              <a:t>Functions</a:t>
            </a:r>
          </a:p>
          <a:p>
            <a:r>
              <a:rPr lang="en-IN" dirty="0" smtClean="0"/>
              <a:t>Double colon operator (::)</a:t>
            </a:r>
          </a:p>
          <a:p>
            <a:r>
              <a:rPr lang="en-IN" dirty="0" smtClean="0"/>
              <a:t>Stream API</a:t>
            </a:r>
          </a:p>
          <a:p>
            <a:r>
              <a:rPr lang="en-IN" dirty="0" smtClean="0"/>
              <a:t>Date and Time API</a:t>
            </a:r>
            <a:endParaRPr lang="en-IN" dirty="0"/>
          </a:p>
        </p:txBody>
      </p:sp>
      <p:pic>
        <p:nvPicPr>
          <p:cNvPr id="4" name="Content Placeholder 3" descr="download.png"/>
          <p:cNvPicPr>
            <a:picLocks noChangeAspect="1"/>
          </p:cNvPicPr>
          <p:nvPr/>
        </p:nvPicPr>
        <p:blipFill>
          <a:blip r:embed="rId2"/>
          <a:stretch>
            <a:fillRect/>
          </a:stretch>
        </p:blipFill>
        <p:spPr>
          <a:xfrm>
            <a:off x="142844" y="0"/>
            <a:ext cx="1214414" cy="1214414"/>
          </a:xfrm>
          <a:prstGeom prst="rect">
            <a:avLst/>
          </a:prstGeom>
        </p:spPr>
      </p:pic>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285750" y="1428736"/>
            <a:ext cx="7786712" cy="501492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Until java7 version.</a:t>
            </a:r>
          </a:p>
          <a:p>
            <a:r>
              <a:rPr lang="en-IN" dirty="0" smtClean="0"/>
              <a:t>But from 1.8 version onwards can declare default methods also.</a:t>
            </a:r>
          </a:p>
          <a:p>
            <a:r>
              <a:rPr lang="en-IN" dirty="0" smtClean="0"/>
              <a:t>“default” keyword.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 name="Picture 2"/>
          <p:cNvPicPr>
            <a:picLocks noChangeAspect="1" noChangeArrowheads="1"/>
          </p:cNvPicPr>
          <p:nvPr/>
        </p:nvPicPr>
        <p:blipFill>
          <a:blip r:embed="rId4"/>
          <a:srcRect/>
          <a:stretch>
            <a:fillRect/>
          </a:stretch>
        </p:blipFill>
        <p:spPr bwMode="auto">
          <a:xfrm>
            <a:off x="1071538" y="3714752"/>
            <a:ext cx="4791075" cy="23336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add new methods to the already existing interface.</a:t>
            </a:r>
          </a:p>
          <a:p>
            <a:r>
              <a:rPr lang="en-IN" dirty="0" smtClean="0"/>
              <a:t>default methods are by-default available.</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500034" y="2962256"/>
            <a:ext cx="6953250" cy="389574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can’t override object class methods as default methods.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3075" name="Picture 3"/>
          <p:cNvPicPr>
            <a:picLocks noChangeAspect="1" noChangeArrowheads="1"/>
          </p:cNvPicPr>
          <p:nvPr/>
        </p:nvPicPr>
        <p:blipFill>
          <a:blip r:embed="rId4"/>
          <a:srcRect/>
          <a:stretch>
            <a:fillRect/>
          </a:stretch>
        </p:blipFill>
        <p:spPr bwMode="auto">
          <a:xfrm>
            <a:off x="1428728" y="2857496"/>
            <a:ext cx="5214974" cy="321471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9" name="Picture 2" descr="C:\Users\Admin\Desktop\interview preparation\download.png"/>
          <p:cNvPicPr>
            <a:picLocks noChangeAspect="1" noChangeArrowheads="1"/>
          </p:cNvPicPr>
          <p:nvPr/>
        </p:nvPicPr>
        <p:blipFill>
          <a:blip r:embed="rId4"/>
          <a:srcRect/>
          <a:stretch>
            <a:fillRect/>
          </a:stretch>
        </p:blipFill>
        <p:spPr bwMode="auto">
          <a:xfrm>
            <a:off x="1357290" y="1928802"/>
            <a:ext cx="5929354" cy="40719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000132"/>
          </a:xfrm>
        </p:spPr>
        <p:txBody>
          <a:bodyPr>
            <a:normAutofit/>
          </a:bodyPr>
          <a:lstStyle/>
          <a:p>
            <a:r>
              <a:rPr lang="en-IN" b="1" dirty="0" smtClean="0"/>
              <a:t>Compile Time Error in case of multiple inheritance  </a:t>
            </a:r>
            <a:r>
              <a:rPr lang="en-IN" dirty="0" smtClean="0"/>
              <a:t>(ambiguity problem).</a:t>
            </a:r>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4098" name="Picture 2"/>
          <p:cNvPicPr>
            <a:picLocks noChangeAspect="1" noChangeArrowheads="1"/>
          </p:cNvPicPr>
          <p:nvPr/>
        </p:nvPicPr>
        <p:blipFill>
          <a:blip r:embed="rId4"/>
          <a:srcRect/>
          <a:stretch>
            <a:fillRect/>
          </a:stretch>
        </p:blipFill>
        <p:spPr bwMode="auto">
          <a:xfrm>
            <a:off x="1214414" y="2643182"/>
            <a:ext cx="5238750" cy="37719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1027" name="Picture 3"/>
          <p:cNvPicPr>
            <a:picLocks noChangeAspect="1" noChangeArrowheads="1"/>
          </p:cNvPicPr>
          <p:nvPr/>
        </p:nvPicPr>
        <p:blipFill>
          <a:blip r:embed="rId4"/>
          <a:srcRect/>
          <a:stretch>
            <a:fillRect/>
          </a:stretch>
        </p:blipFill>
        <p:spPr bwMode="auto">
          <a:xfrm>
            <a:off x="214282" y="1500174"/>
            <a:ext cx="8401050" cy="38481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571472" y="1047750"/>
            <a:ext cx="7458075" cy="58102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smtClean="0">
                <a:solidFill>
                  <a:schemeClr val="tx2"/>
                </a:solidFill>
              </a:rPr>
              <a:t>Default </a:t>
            </a:r>
            <a:r>
              <a:rPr lang="en-IN" sz="2400" b="1" dirty="0" smtClean="0">
                <a:solidFill>
                  <a:schemeClr val="tx2"/>
                </a:solidFill>
              </a:rPr>
              <a:t>Methods.</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714348" y="1066800"/>
            <a:ext cx="7315200" cy="57912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From 1.8 version onwards can declare static methods also.</a:t>
            </a:r>
          </a:p>
          <a:p>
            <a:r>
              <a:rPr lang="en-IN" dirty="0" smtClean="0"/>
              <a:t>To define utility functions.</a:t>
            </a:r>
          </a:p>
          <a:p>
            <a:r>
              <a:rPr lang="en-IN" dirty="0" smtClean="0"/>
              <a:t>by-default not available to the implementation classes.</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7170" name="Picture 2"/>
          <p:cNvPicPr>
            <a:picLocks noChangeAspect="1" noChangeArrowheads="1"/>
          </p:cNvPicPr>
          <p:nvPr/>
        </p:nvPicPr>
        <p:blipFill>
          <a:blip r:embed="rId4"/>
          <a:srcRect/>
          <a:stretch>
            <a:fillRect/>
          </a:stretch>
        </p:blipFill>
        <p:spPr bwMode="auto">
          <a:xfrm>
            <a:off x="500034" y="3857628"/>
            <a:ext cx="7353300" cy="2786106"/>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4786346"/>
          </a:xfrm>
        </p:spPr>
        <p:txBody>
          <a:bodyPr/>
          <a:lstStyle/>
          <a:p>
            <a:r>
              <a:rPr lang="en-IN" dirty="0" smtClean="0"/>
              <a:t>Lambda Expression is just an anonymous (nameless) function.</a:t>
            </a:r>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What</a:t>
            </a:r>
            <a:r>
              <a:rPr kumimoji="0" lang="en-IN" sz="2400" b="1" i="0" u="none" strike="noStrike" kern="1200" cap="none" spc="0" normalizeH="0" noProof="0" dirty="0" smtClean="0">
                <a:ln>
                  <a:noFill/>
                </a:ln>
                <a:solidFill>
                  <a:schemeClr val="tx2"/>
                </a:solidFill>
                <a:effectLst/>
                <a:uLnTx/>
                <a:uFillTx/>
                <a:latin typeface="+mj-lt"/>
                <a:ea typeface="+mn-ea"/>
                <a:cs typeface="+mn-cs"/>
              </a:rPr>
              <a:t> is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9218" name="Picture 2"/>
          <p:cNvPicPr>
            <a:picLocks noChangeAspect="1" noChangeArrowheads="1"/>
          </p:cNvPicPr>
          <p:nvPr/>
        </p:nvPicPr>
        <p:blipFill>
          <a:blip r:embed="rId4"/>
          <a:srcRect/>
          <a:stretch>
            <a:fillRect/>
          </a:stretch>
        </p:blipFill>
        <p:spPr bwMode="auto">
          <a:xfrm>
            <a:off x="571472" y="2643182"/>
            <a:ext cx="4276725" cy="21431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5"/>
          <a:srcRect/>
          <a:stretch>
            <a:fillRect/>
          </a:stretch>
        </p:blipFill>
        <p:spPr bwMode="auto">
          <a:xfrm>
            <a:off x="428596" y="5214950"/>
            <a:ext cx="5229225" cy="781050"/>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write main() method inside interface.</a:t>
            </a:r>
          </a:p>
          <a:p>
            <a:endParaRPr lang="en-IN" dirty="0" smtClean="0"/>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8194" name="Picture 2"/>
          <p:cNvPicPr>
            <a:picLocks noChangeAspect="1" noChangeArrowheads="1"/>
          </p:cNvPicPr>
          <p:nvPr/>
        </p:nvPicPr>
        <p:blipFill>
          <a:blip r:embed="rId4"/>
          <a:srcRect/>
          <a:stretch>
            <a:fillRect/>
          </a:stretch>
        </p:blipFill>
        <p:spPr bwMode="auto">
          <a:xfrm>
            <a:off x="714348" y="2524125"/>
            <a:ext cx="5819775"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sp>
        <p:nvSpPr>
          <p:cNvPr id="9" name="Content Placeholder 2"/>
          <p:cNvSpPr>
            <a:spLocks noGrp="1"/>
          </p:cNvSpPr>
          <p:nvPr>
            <p:ph sz="quarter" idx="1"/>
          </p:nvPr>
        </p:nvSpPr>
        <p:spPr>
          <a:xfrm>
            <a:off x="285720" y="1071546"/>
            <a:ext cx="8429684" cy="3500462"/>
          </a:xfrm>
        </p:spPr>
        <p:txBody>
          <a:bodyPr>
            <a:normAutofit/>
          </a:bodyPr>
          <a:lstStyle/>
          <a:p>
            <a:pPr algn="ctr">
              <a:buNone/>
            </a:pPr>
            <a:r>
              <a:rPr lang="en-IN" b="1" dirty="0" smtClean="0"/>
              <a:t>Interface with default method ! = abstract class</a:t>
            </a:r>
          </a:p>
          <a:p>
            <a:endParaRPr lang="en-IN" dirty="0" smtClean="0"/>
          </a:p>
        </p:txBody>
      </p:sp>
    </p:spTree>
  </p:cSld>
  <p:clrMapOvr>
    <a:masterClrMapping/>
  </p:clrMapOvr>
  <p:transition>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10242" name="Picture 2"/>
          <p:cNvPicPr>
            <a:picLocks noChangeAspect="1" noChangeArrowheads="1"/>
          </p:cNvPicPr>
          <p:nvPr/>
        </p:nvPicPr>
        <p:blipFill>
          <a:blip r:embed="rId4"/>
          <a:srcRect/>
          <a:stretch>
            <a:fillRect/>
          </a:stretch>
        </p:blipFill>
        <p:spPr bwMode="auto">
          <a:xfrm>
            <a:off x="1000100" y="1571612"/>
            <a:ext cx="7143800"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pic>
        <p:nvPicPr>
          <p:cNvPr id="12290" name="Picture 2"/>
          <p:cNvPicPr>
            <a:picLocks noChangeAspect="1" noChangeArrowheads="1"/>
          </p:cNvPicPr>
          <p:nvPr/>
        </p:nvPicPr>
        <p:blipFill>
          <a:blip r:embed="rId5"/>
          <a:srcRect/>
          <a:stretch>
            <a:fillRect/>
          </a:stretch>
        </p:blipFill>
        <p:spPr bwMode="auto">
          <a:xfrm>
            <a:off x="785786" y="1142984"/>
            <a:ext cx="7067550" cy="257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11267" name="Picture 3"/>
          <p:cNvPicPr>
            <a:picLocks noChangeAspect="1" noChangeArrowheads="1"/>
          </p:cNvPicPr>
          <p:nvPr/>
        </p:nvPicPr>
        <p:blipFill>
          <a:blip r:embed="rId4"/>
          <a:srcRect/>
          <a:stretch>
            <a:fillRect/>
          </a:stretch>
        </p:blipFill>
        <p:spPr bwMode="auto">
          <a:xfrm>
            <a:off x="876300" y="1500174"/>
            <a:ext cx="7391400" cy="421484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With a single argument and returns </a:t>
            </a:r>
            <a:r>
              <a:rPr lang="en-IN" dirty="0" err="1" smtClean="0"/>
              <a:t>boolean</a:t>
            </a:r>
            <a:r>
              <a:rPr lang="en-IN" dirty="0" smtClean="0"/>
              <a:t> value.</a:t>
            </a:r>
          </a:p>
          <a:p>
            <a:r>
              <a:rPr lang="en-IN" dirty="0" smtClean="0"/>
              <a:t>present in </a:t>
            </a:r>
            <a:r>
              <a:rPr lang="en-IN" dirty="0" err="1" smtClean="0"/>
              <a:t>Java.util.function</a:t>
            </a:r>
            <a:r>
              <a:rPr lang="en-IN" dirty="0" smtClean="0"/>
              <a:t> package.</a:t>
            </a:r>
          </a:p>
          <a:p>
            <a:r>
              <a:rPr lang="en-IN" dirty="0" smtClean="0"/>
              <a:t>contains only one method.</a:t>
            </a:r>
          </a:p>
          <a:p>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1026" name="Picture 2"/>
          <p:cNvPicPr>
            <a:picLocks noChangeAspect="1" noChangeArrowheads="1"/>
          </p:cNvPicPr>
          <p:nvPr/>
        </p:nvPicPr>
        <p:blipFill>
          <a:blip r:embed="rId4"/>
          <a:srcRect/>
          <a:stretch>
            <a:fillRect/>
          </a:stretch>
        </p:blipFill>
        <p:spPr bwMode="auto">
          <a:xfrm>
            <a:off x="1000100" y="4143380"/>
            <a:ext cx="4305300" cy="1019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1000100" y="2357430"/>
            <a:ext cx="5400675" cy="3743325"/>
          </a:xfrm>
          <a:prstGeom prst="rect">
            <a:avLst/>
          </a:prstGeom>
          <a:noFill/>
          <a:ln w="9525">
            <a:noFill/>
            <a:miter lim="800000"/>
            <a:headEnd/>
            <a:tailEnd/>
          </a:ln>
          <a:effectLst/>
        </p:spPr>
      </p:pic>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number is greater than 10 using </a:t>
            </a:r>
            <a:r>
              <a:rPr lang="en-IN" b="1" dirty="0" smtClean="0"/>
              <a:t>predicate</a:t>
            </a:r>
            <a:r>
              <a:rPr lang="en-IN" dirty="0" smtClean="0"/>
              <a:t>.</a:t>
            </a:r>
          </a:p>
          <a:p>
            <a:endParaRPr lang="en-IN" dirty="0" smtClean="0"/>
          </a:p>
          <a:p>
            <a:endParaRPr lang="en-IN" dirty="0" smtClean="0"/>
          </a:p>
          <a:p>
            <a:endParaRPr lang="en-IN"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string starts with character ‘M’ or not using </a:t>
            </a:r>
            <a:r>
              <a:rPr lang="en-IN" b="1" dirty="0" smtClean="0"/>
              <a:t>predicate</a:t>
            </a:r>
            <a:r>
              <a:rPr lang="en-IN" dirty="0" smtClean="0"/>
              <a:t>.</a:t>
            </a:r>
          </a:p>
          <a:p>
            <a:endParaRPr lang="en-IN" dirty="0" smtClean="0"/>
          </a:p>
          <a:p>
            <a:endParaRPr lang="en-IN" dirty="0" smtClean="0"/>
          </a:p>
          <a:p>
            <a:endParaRPr lang="en-IN" dirty="0" smtClean="0"/>
          </a:p>
          <a:p>
            <a:endParaRPr lang="en-IN" dirty="0" smtClean="0"/>
          </a:p>
        </p:txBody>
      </p:sp>
      <p:pic>
        <p:nvPicPr>
          <p:cNvPr id="3074" name="Picture 2"/>
          <p:cNvPicPr>
            <a:picLocks noChangeAspect="1" noChangeArrowheads="1"/>
          </p:cNvPicPr>
          <p:nvPr/>
        </p:nvPicPr>
        <p:blipFill>
          <a:blip r:embed="rId4"/>
          <a:srcRect/>
          <a:stretch>
            <a:fillRect/>
          </a:stretch>
        </p:blipFill>
        <p:spPr bwMode="auto">
          <a:xfrm>
            <a:off x="642910" y="2333625"/>
            <a:ext cx="7029450" cy="45243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user credential valid or not.</a:t>
            </a:r>
          </a:p>
          <a:p>
            <a:endParaRPr lang="en-IN" dirty="0" smtClean="0"/>
          </a:p>
          <a:p>
            <a:endParaRPr lang="en-IN" dirty="0" smtClean="0"/>
          </a:p>
          <a:p>
            <a:endParaRPr lang="en-IN" dirty="0" smtClean="0"/>
          </a:p>
          <a:p>
            <a:endParaRPr lang="en-IN" dirty="0" smtClean="0"/>
          </a:p>
        </p:txBody>
      </p:sp>
      <p:pic>
        <p:nvPicPr>
          <p:cNvPr id="1026" name="Picture 2"/>
          <p:cNvPicPr>
            <a:picLocks noChangeAspect="1" noChangeArrowheads="1"/>
          </p:cNvPicPr>
          <p:nvPr/>
        </p:nvPicPr>
        <p:blipFill>
          <a:blip r:embed="rId4"/>
          <a:srcRect/>
          <a:stretch>
            <a:fillRect/>
          </a:stretch>
        </p:blipFill>
        <p:spPr bwMode="auto">
          <a:xfrm>
            <a:off x="714348" y="2357430"/>
            <a:ext cx="5643602" cy="328614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214282" y="1200150"/>
            <a:ext cx="7905774" cy="56578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357454"/>
          </a:xfrm>
        </p:spPr>
        <p:txBody>
          <a:bodyPr/>
          <a:lstStyle/>
          <a:p>
            <a:r>
              <a:rPr lang="en-IN" dirty="0" smtClean="0"/>
              <a:t>zero or more number of parameters (arguments).</a:t>
            </a:r>
          </a:p>
          <a:p>
            <a:pPr>
              <a:buNone/>
            </a:pPr>
            <a:r>
              <a:rPr lang="en-IN" dirty="0" smtClean="0"/>
              <a:t>     </a:t>
            </a:r>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2051" name="Picture 3"/>
          <p:cNvPicPr>
            <a:picLocks noChangeAspect="1" noChangeArrowheads="1"/>
          </p:cNvPicPr>
          <p:nvPr/>
        </p:nvPicPr>
        <p:blipFill>
          <a:blip r:embed="rId4"/>
          <a:srcRect/>
          <a:stretch>
            <a:fillRect/>
          </a:stretch>
        </p:blipFill>
        <p:spPr bwMode="auto">
          <a:xfrm>
            <a:off x="1071538" y="2428868"/>
            <a:ext cx="2571750" cy="1028700"/>
          </a:xfrm>
          <a:prstGeom prst="rect">
            <a:avLst/>
          </a:prstGeom>
          <a:noFill/>
          <a:ln w="9525">
            <a:noFill/>
            <a:miter lim="800000"/>
            <a:headEnd/>
            <a:tailEnd/>
          </a:ln>
          <a:effectLst/>
        </p:spPr>
      </p:pic>
      <p:sp>
        <p:nvSpPr>
          <p:cNvPr id="9" name="Content Placeholder 2"/>
          <p:cNvSpPr txBox="1">
            <a:spLocks/>
          </p:cNvSpPr>
          <p:nvPr/>
        </p:nvSpPr>
        <p:spPr>
          <a:xfrm>
            <a:off x="571472" y="3857628"/>
            <a:ext cx="7467600" cy="2571768"/>
          </a:xfrm>
          <a:prstGeom prst="rect">
            <a:avLst/>
          </a:prstGeom>
        </p:spPr>
        <p:txBody>
          <a:bodyPr vert="horz">
            <a:normAutofit/>
          </a:bodyPr>
          <a:lstStyle/>
          <a:p>
            <a:pPr marL="274320" lvl="0" indent="-274320">
              <a:spcBef>
                <a:spcPts val="600"/>
              </a:spcBef>
              <a:buClr>
                <a:schemeClr val="accent1"/>
              </a:buClr>
              <a:buSzPct val="70000"/>
              <a:buFont typeface="Wingdings"/>
              <a:buChar char=""/>
            </a:pPr>
            <a:r>
              <a:rPr lang="en-IN" sz="2400" dirty="0" smtClean="0"/>
              <a:t>Expects the type based on the context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2" name="Picture 4"/>
          <p:cNvPicPr>
            <a:picLocks noChangeAspect="1" noChangeArrowheads="1"/>
          </p:cNvPicPr>
          <p:nvPr/>
        </p:nvPicPr>
        <p:blipFill>
          <a:blip r:embed="rId5"/>
          <a:srcRect/>
          <a:stretch>
            <a:fillRect/>
          </a:stretch>
        </p:blipFill>
        <p:spPr bwMode="auto">
          <a:xfrm>
            <a:off x="1571604" y="4572008"/>
            <a:ext cx="3209925" cy="1123950"/>
          </a:xfrm>
          <a:prstGeom prst="rect">
            <a:avLst/>
          </a:prstGeom>
          <a:noFill/>
          <a:ln w="9525">
            <a:noFill/>
            <a:miter lim="800000"/>
            <a:headEnd/>
            <a:tailEnd/>
          </a:ln>
          <a:effectLst/>
        </p:spPr>
      </p:pic>
      <p:pic>
        <p:nvPicPr>
          <p:cNvPr id="8" name="Picture 7"/>
          <p:cNvPicPr>
            <a:picLocks noChangeAspect="1" noChangeArrowheads="1"/>
          </p:cNvPicPr>
          <p:nvPr/>
        </p:nvPicPr>
        <p:blipFill>
          <a:blip r:embed="rId6"/>
          <a:srcRect/>
          <a:stretch>
            <a:fillRect/>
          </a:stretch>
        </p:blipFill>
        <p:spPr bwMode="auto">
          <a:xfrm>
            <a:off x="4643438" y="4572008"/>
            <a:ext cx="2305050" cy="1495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7"/>
          <a:srcRect/>
          <a:stretch>
            <a:fillRect/>
          </a:stretch>
        </p:blipFill>
        <p:spPr bwMode="auto">
          <a:xfrm>
            <a:off x="3714744" y="2428868"/>
            <a:ext cx="3924300" cy="10382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It’s possible to join predicates into a single predicate.</a:t>
            </a:r>
          </a:p>
          <a:p>
            <a:endParaRPr lang="en-IN" dirty="0" smtClean="0"/>
          </a:p>
          <a:p>
            <a:endParaRPr lang="en-IN" dirty="0" smtClean="0"/>
          </a:p>
          <a:p>
            <a:endParaRPr lang="en-IN" dirty="0" smtClean="0"/>
          </a:p>
          <a:p>
            <a:endParaRPr lang="en-IN" dirty="0" smtClean="0"/>
          </a:p>
        </p:txBody>
      </p:sp>
      <p:sp>
        <p:nvSpPr>
          <p:cNvPr id="8" name="Content Placeholder 2"/>
          <p:cNvSpPr txBox="1">
            <a:spLocks/>
          </p:cNvSpPr>
          <p:nvPr/>
        </p:nvSpPr>
        <p:spPr>
          <a:xfrm>
            <a:off x="1357290" y="2500306"/>
            <a:ext cx="2357454" cy="1285884"/>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Char char="v"/>
              <a:tabLst/>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and()</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Char char="v"/>
              <a:tabLst/>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or()</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Char char="v"/>
              <a:tabLst/>
              <a:defRPr/>
            </a:pPr>
            <a:r>
              <a:rPr lang="en-IN" sz="3300" b="1" dirty="0" smtClean="0">
                <a:solidFill>
                  <a:srgbClr val="002060"/>
                </a:solidFill>
              </a:rPr>
              <a:t>negate()</a:t>
            </a:r>
            <a:endParaRPr kumimoji="0" lang="en-IN" sz="3300" b="1" i="0" u="none" strike="noStrike" kern="1200" cap="none" spc="0" normalizeH="0" baseline="0" noProof="0" dirty="0" smtClean="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2"/>
          <p:cNvSpPr txBox="1">
            <a:spLocks/>
          </p:cNvSpPr>
          <p:nvPr/>
        </p:nvSpPr>
        <p:spPr>
          <a:xfrm>
            <a:off x="500034" y="4143380"/>
            <a:ext cx="7467600" cy="100013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exactly same as logical AND ,OR and complement operators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5122" name="Picture 2"/>
          <p:cNvPicPr>
            <a:picLocks noChangeAspect="1" noChangeArrowheads="1"/>
          </p:cNvPicPr>
          <p:nvPr/>
        </p:nvPicPr>
        <p:blipFill>
          <a:blip r:embed="rId4"/>
          <a:srcRect/>
          <a:stretch>
            <a:fillRect/>
          </a:stretch>
        </p:blipFill>
        <p:spPr bwMode="auto">
          <a:xfrm>
            <a:off x="285720" y="1142984"/>
            <a:ext cx="7829550" cy="52482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6146" name="Picture 2"/>
          <p:cNvPicPr>
            <a:picLocks noChangeAspect="1" noChangeArrowheads="1"/>
          </p:cNvPicPr>
          <p:nvPr/>
        </p:nvPicPr>
        <p:blipFill>
          <a:blip r:embed="rId4"/>
          <a:srcRect/>
          <a:stretch>
            <a:fillRect/>
          </a:stretch>
        </p:blipFill>
        <p:spPr bwMode="auto">
          <a:xfrm>
            <a:off x="785786" y="1142984"/>
            <a:ext cx="6800850" cy="51816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fontScale="32500" lnSpcReduction="20000"/>
          </a:bodyPr>
          <a:lstStyle/>
          <a:p>
            <a:r>
              <a:rPr lang="en-IN" sz="7400" dirty="0" smtClean="0"/>
              <a:t>Functions can return any type of result.</a:t>
            </a:r>
          </a:p>
          <a:p>
            <a:r>
              <a:rPr lang="en-IN" sz="7400" dirty="0" smtClean="0"/>
              <a:t>Present in </a:t>
            </a:r>
            <a:r>
              <a:rPr lang="en-IN" sz="7400" dirty="0" err="1" smtClean="0"/>
              <a:t>Java.util.function</a:t>
            </a:r>
            <a:r>
              <a:rPr lang="en-IN" sz="7400" dirty="0" smtClean="0"/>
              <a:t> package.</a:t>
            </a:r>
          </a:p>
          <a:p>
            <a:r>
              <a:rPr lang="en-IN" sz="7400" dirty="0" smtClean="0"/>
              <a:t>It is also a predefined functional interface.</a:t>
            </a:r>
          </a:p>
          <a:p>
            <a:r>
              <a:rPr lang="en-IN" sz="7400" dirty="0" smtClean="0"/>
              <a:t>contains only one method.</a:t>
            </a:r>
          </a:p>
          <a:p>
            <a:endParaRPr lang="en-IN" dirty="0" smtClean="0"/>
          </a:p>
          <a:p>
            <a:endParaRPr lang="en-IN" dirty="0" smtClean="0"/>
          </a:p>
          <a:p>
            <a:endParaRPr lang="en-IN" dirty="0" smtClean="0"/>
          </a:p>
        </p:txBody>
      </p:sp>
      <p:pic>
        <p:nvPicPr>
          <p:cNvPr id="1028" name="Picture 4"/>
          <p:cNvPicPr>
            <a:picLocks noChangeAspect="1" noChangeArrowheads="1"/>
          </p:cNvPicPr>
          <p:nvPr/>
        </p:nvPicPr>
        <p:blipFill>
          <a:blip r:embed="rId4"/>
          <a:srcRect/>
          <a:stretch>
            <a:fillRect/>
          </a:stretch>
        </p:blipFill>
        <p:spPr bwMode="auto">
          <a:xfrm>
            <a:off x="1357290" y="3571876"/>
            <a:ext cx="4133850" cy="13620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785794"/>
            <a:ext cx="7467600" cy="1357322"/>
          </a:xfrm>
        </p:spPr>
        <p:txBody>
          <a:bodyPr>
            <a:normAutofit/>
          </a:bodyPr>
          <a:lstStyle/>
          <a:p>
            <a:r>
              <a:rPr lang="en-IN" dirty="0" smtClean="0"/>
              <a:t>Programme to find out length of String</a:t>
            </a:r>
            <a:r>
              <a:rPr lang="en-IN" sz="7400" dirty="0" smtClean="0"/>
              <a:t>.</a:t>
            </a:r>
          </a:p>
          <a:p>
            <a:endParaRPr lang="en-IN" dirty="0" smtClean="0"/>
          </a:p>
          <a:p>
            <a:endParaRPr lang="en-IN" dirty="0" smtClean="0"/>
          </a:p>
          <a:p>
            <a:endParaRPr lang="en-IN" dirty="0" smtClean="0"/>
          </a:p>
        </p:txBody>
      </p:sp>
      <p:pic>
        <p:nvPicPr>
          <p:cNvPr id="2052" name="Picture 4"/>
          <p:cNvPicPr>
            <a:picLocks noChangeAspect="1" noChangeArrowheads="1"/>
          </p:cNvPicPr>
          <p:nvPr/>
        </p:nvPicPr>
        <p:blipFill>
          <a:blip r:embed="rId4"/>
          <a:srcRect/>
          <a:stretch>
            <a:fillRect/>
          </a:stretch>
        </p:blipFill>
        <p:spPr bwMode="auto">
          <a:xfrm>
            <a:off x="428596" y="2143116"/>
            <a:ext cx="7500958" cy="38290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4"/>
          <a:srcRect/>
          <a:stretch>
            <a:fillRect/>
          </a:stretch>
        </p:blipFill>
        <p:spPr bwMode="auto">
          <a:xfrm>
            <a:off x="1000100" y="1857364"/>
            <a:ext cx="6572296" cy="4643470"/>
          </a:xfrm>
          <a:prstGeom prst="rect">
            <a:avLst/>
          </a:prstGeom>
          <a:noFill/>
        </p:spPr>
      </p:pic>
      <p:sp>
        <p:nvSpPr>
          <p:cNvPr id="5"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Difference B/W Predicate &amp; Function</a:t>
            </a:r>
            <a:endParaRPr lang="en-IN" sz="2400" b="1" dirty="0">
              <a:solidFill>
                <a:schemeClr val="tx2"/>
              </a:solidFill>
            </a:endParaRPr>
          </a:p>
        </p:txBody>
      </p:sp>
    </p:spTree>
  </p:cSld>
  <p:clrMapOvr>
    <a:masterClrMapping/>
  </p:clrMapOvr>
  <p:transition>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7" name="Content Placeholder 2"/>
          <p:cNvSpPr>
            <a:spLocks noGrp="1"/>
          </p:cNvSpPr>
          <p:nvPr>
            <p:ph sz="quarter" idx="1"/>
          </p:nvPr>
        </p:nvSpPr>
        <p:spPr>
          <a:xfrm>
            <a:off x="428596" y="785794"/>
            <a:ext cx="7467600" cy="1357322"/>
          </a:xfrm>
        </p:spPr>
        <p:txBody>
          <a:bodyPr>
            <a:normAutofit/>
          </a:bodyPr>
          <a:lstStyle/>
          <a:p>
            <a:pPr>
              <a:buNone/>
            </a:pPr>
            <a:endParaRPr lang="en-IN" sz="7400" dirty="0" smtClean="0"/>
          </a:p>
          <a:p>
            <a:endParaRPr lang="en-IN" dirty="0" smtClean="0"/>
          </a:p>
          <a:p>
            <a:endParaRPr lang="en-IN" dirty="0" smtClean="0"/>
          </a:p>
          <a:p>
            <a:endParaRPr lang="en-IN" dirty="0" smtClean="0"/>
          </a:p>
        </p:txBody>
      </p:sp>
      <p:graphicFrame>
        <p:nvGraphicFramePr>
          <p:cNvPr id="8" name="Table 7"/>
          <p:cNvGraphicFramePr>
            <a:graphicFrameLocks noGrp="1"/>
          </p:cNvGraphicFramePr>
          <p:nvPr/>
        </p:nvGraphicFramePr>
        <p:xfrm>
          <a:off x="428596" y="1397000"/>
          <a:ext cx="7643866" cy="3959654"/>
        </p:xfrm>
        <a:graphic>
          <a:graphicData uri="http://schemas.openxmlformats.org/drawingml/2006/table">
            <a:tbl>
              <a:tblPr firstRow="1" bandRow="1">
                <a:tableStyleId>{69C7853C-536D-4A76-A0AE-DD22124D55A5}</a:tableStyleId>
              </a:tblPr>
              <a:tblGrid>
                <a:gridCol w="3821933"/>
                <a:gridCol w="3821933"/>
              </a:tblGrid>
              <a:tr h="791107">
                <a:tc>
                  <a:txBody>
                    <a:bodyPr/>
                    <a:lstStyle/>
                    <a:p>
                      <a:pPr algn="ctr"/>
                      <a:r>
                        <a:rPr lang="en-IN" sz="2400" dirty="0" smtClean="0"/>
                        <a:t>Predicate</a:t>
                      </a:r>
                      <a:endParaRPr lang="en-IN" sz="2400" dirty="0"/>
                    </a:p>
                  </a:txBody>
                  <a:tcPr/>
                </a:tc>
                <a:tc>
                  <a:txBody>
                    <a:bodyPr/>
                    <a:lstStyle/>
                    <a:p>
                      <a:pPr algn="ctr"/>
                      <a:r>
                        <a:rPr lang="en-IN" sz="2400" dirty="0" smtClean="0"/>
                        <a:t>Function</a:t>
                      </a:r>
                      <a:endParaRPr lang="en-IN" sz="2400" dirty="0"/>
                    </a:p>
                  </a:txBody>
                  <a:tcPr/>
                </a:tc>
              </a:tr>
              <a:tr h="791107">
                <a:tc>
                  <a:txBody>
                    <a:bodyPr/>
                    <a:lstStyle/>
                    <a:p>
                      <a:r>
                        <a:rPr lang="en-IN" dirty="0" smtClean="0"/>
                        <a:t>To implement conditional checks</a:t>
                      </a:r>
                    </a:p>
                    <a:p>
                      <a:r>
                        <a:rPr lang="en-IN" dirty="0" smtClean="0"/>
                        <a:t>We should go for predicate.</a:t>
                      </a:r>
                      <a:endParaRPr lang="en-IN" dirty="0"/>
                    </a:p>
                  </a:txBody>
                  <a:tcPr/>
                </a:tc>
                <a:tc>
                  <a:txBody>
                    <a:bodyPr/>
                    <a:lstStyle/>
                    <a:p>
                      <a:r>
                        <a:rPr lang="en-IN" dirty="0" smtClean="0"/>
                        <a:t>To perform certain operation And to return some result we Should go for function.</a:t>
                      </a:r>
                      <a:endParaRPr lang="en-IN" dirty="0"/>
                    </a:p>
                  </a:txBody>
                  <a:tcPr/>
                </a:tc>
              </a:tr>
              <a:tr h="791107">
                <a:tc>
                  <a:txBody>
                    <a:bodyPr/>
                    <a:lstStyle/>
                    <a:p>
                      <a:r>
                        <a:rPr lang="en-IN" dirty="0" smtClean="0"/>
                        <a:t>Predicate can take one type</a:t>
                      </a:r>
                    </a:p>
                    <a:p>
                      <a:r>
                        <a:rPr lang="en-IN" dirty="0" smtClean="0"/>
                        <a:t>Parameter which represents</a:t>
                      </a:r>
                    </a:p>
                    <a:p>
                      <a:r>
                        <a:rPr lang="en-IN" dirty="0" smtClean="0"/>
                        <a:t>Input argument type.</a:t>
                      </a:r>
                    </a:p>
                    <a:p>
                      <a:r>
                        <a:rPr lang="en-IN" dirty="0" smtClean="0"/>
                        <a:t>Predicate&lt;T&gt;</a:t>
                      </a:r>
                      <a:endParaRPr lang="en-IN" dirty="0"/>
                    </a:p>
                  </a:txBody>
                  <a:tcPr/>
                </a:tc>
                <a:tc>
                  <a:txBody>
                    <a:bodyPr/>
                    <a:lstStyle/>
                    <a:p>
                      <a:r>
                        <a:rPr lang="en-IN" dirty="0" smtClean="0"/>
                        <a:t>Function can take 2 type Parameters. First one represent Input argument type and Second one represent return Type.</a:t>
                      </a:r>
                    </a:p>
                    <a:p>
                      <a:r>
                        <a:rPr lang="en-IN" dirty="0" smtClean="0"/>
                        <a:t>Function&lt;T,R&gt;</a:t>
                      </a:r>
                      <a:endParaRPr lang="en-IN" dirty="0"/>
                    </a:p>
                  </a:txBody>
                  <a:tcPr/>
                </a:tc>
              </a:tr>
              <a:tr h="791107">
                <a:tc>
                  <a:txBody>
                    <a:bodyPr/>
                    <a:lstStyle/>
                    <a:p>
                      <a:r>
                        <a:rPr lang="en-IN" dirty="0" smtClean="0"/>
                        <a:t>Predicate can return only</a:t>
                      </a:r>
                    </a:p>
                    <a:p>
                      <a:r>
                        <a:rPr lang="en-IN" dirty="0" err="1" smtClean="0"/>
                        <a:t>boolean</a:t>
                      </a:r>
                      <a:r>
                        <a:rPr lang="en-IN" dirty="0" smtClean="0"/>
                        <a:t> value.</a:t>
                      </a:r>
                      <a:endParaRPr lang="en-IN" dirty="0"/>
                    </a:p>
                  </a:txBody>
                  <a:tcPr/>
                </a:tc>
                <a:tc>
                  <a:txBody>
                    <a:bodyPr/>
                    <a:lstStyle/>
                    <a:p>
                      <a:r>
                        <a:rPr lang="en-IN" dirty="0" smtClean="0"/>
                        <a:t>Function can return any type of value.</a:t>
                      </a:r>
                      <a:endParaRPr lang="en-IN" dirty="0"/>
                    </a:p>
                  </a:txBody>
                  <a:tcPr/>
                </a:tc>
              </a:tr>
            </a:tbl>
          </a:graphicData>
        </a:graphic>
      </p:graphicFrame>
    </p:spTree>
  </p:cSld>
  <p:clrMapOvr>
    <a:masterClrMapping/>
  </p:clrMapOvr>
  <p:transition>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Stream </a:t>
            </a:r>
            <a:r>
              <a:rPr lang="en-IN" sz="2400" b="1" dirty="0" err="1" smtClean="0">
                <a:solidFill>
                  <a:schemeClr val="tx2"/>
                </a:solidFill>
              </a:rPr>
              <a:t>Api</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Process objects of the collection.</a:t>
            </a:r>
          </a:p>
          <a:p>
            <a:r>
              <a:rPr lang="en-IN" dirty="0" smtClean="0"/>
              <a:t>Present in </a:t>
            </a:r>
            <a:r>
              <a:rPr lang="en-IN" dirty="0" err="1" smtClean="0"/>
              <a:t>java.util</a:t>
            </a:r>
            <a:r>
              <a:rPr lang="en-IN" dirty="0" smtClean="0"/>
              <a:t> package.</a:t>
            </a:r>
          </a:p>
          <a:p>
            <a:r>
              <a:rPr lang="en-IN" dirty="0" smtClean="0"/>
              <a:t>Stream is an interface.</a:t>
            </a:r>
          </a:p>
          <a:p>
            <a:r>
              <a:rPr lang="en-IN" dirty="0" smtClean="0"/>
              <a:t>We can process the objects in the following 2 phases.</a:t>
            </a:r>
          </a:p>
          <a:p>
            <a:endParaRPr lang="en-IN" dirty="0" smtClean="0"/>
          </a:p>
        </p:txBody>
      </p:sp>
      <p:sp>
        <p:nvSpPr>
          <p:cNvPr id="8" name="Content Placeholder 2"/>
          <p:cNvSpPr txBox="1">
            <a:spLocks/>
          </p:cNvSpPr>
          <p:nvPr/>
        </p:nvSpPr>
        <p:spPr>
          <a:xfrm>
            <a:off x="1000100" y="3786190"/>
            <a:ext cx="7467600" cy="642942"/>
          </a:xfrm>
          <a:prstGeom prst="rect">
            <a:avLst/>
          </a:prstGeom>
        </p:spPr>
        <p:txBody>
          <a:bodyPr vert="horz">
            <a:normAutofit/>
          </a:bodyPr>
          <a:lstStyle/>
          <a:p>
            <a:pPr marL="274320" lvl="0" indent="-274320">
              <a:spcBef>
                <a:spcPts val="600"/>
              </a:spcBef>
              <a:buClr>
                <a:schemeClr val="accent1"/>
              </a:buClr>
              <a:buSzPct val="70000"/>
              <a:buFont typeface="Wingdings" pitchFamily="2" charset="2"/>
              <a:buChar char="Ø"/>
            </a:pPr>
            <a:r>
              <a:rPr lang="en-IN" sz="2400" b="1" dirty="0" smtClean="0"/>
              <a:t>Configuration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1000100" y="4429132"/>
            <a:ext cx="7467600" cy="642942"/>
          </a:xfrm>
          <a:prstGeom prst="rect">
            <a:avLst/>
          </a:prstGeom>
        </p:spPr>
        <p:txBody>
          <a:bodyPr vert="horz">
            <a:normAutofit/>
          </a:bodyPr>
          <a:lstStyle/>
          <a:p>
            <a:pPr marL="274320" lvl="0" indent="-274320">
              <a:spcBef>
                <a:spcPts val="600"/>
              </a:spcBef>
              <a:buClr>
                <a:schemeClr val="accent1"/>
              </a:buClr>
              <a:buSzPct val="70000"/>
              <a:buFont typeface="Wingdings" pitchFamily="2" charset="2"/>
              <a:buChar char="Ø"/>
            </a:pPr>
            <a:r>
              <a:rPr lang="en-IN" sz="2400" b="1" dirty="0" smtClean="0"/>
              <a:t>Processing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Configuration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Filter mechanism or </a:t>
            </a:r>
            <a:r>
              <a:rPr lang="en-IN" dirty="0" smtClean="0"/>
              <a:t>Map </a:t>
            </a:r>
            <a:r>
              <a:rPr lang="en-IN" dirty="0" smtClean="0"/>
              <a:t>mechanism.</a:t>
            </a:r>
          </a:p>
          <a:p>
            <a:endParaRPr lang="en-IN" dirty="0" smtClean="0"/>
          </a:p>
          <a:p>
            <a:endParaRPr lang="en-IN" dirty="0" smtClean="0"/>
          </a:p>
        </p:txBody>
      </p:sp>
      <p:sp>
        <p:nvSpPr>
          <p:cNvPr id="8" name="Content Placeholder 2"/>
          <p:cNvSpPr txBox="1">
            <a:spLocks/>
          </p:cNvSpPr>
          <p:nvPr/>
        </p:nvSpPr>
        <p:spPr>
          <a:xfrm>
            <a:off x="642910" y="4000504"/>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Map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4"/>
          <a:srcRect/>
          <a:stretch>
            <a:fillRect/>
          </a:stretch>
        </p:blipFill>
        <p:spPr bwMode="auto">
          <a:xfrm>
            <a:off x="571472" y="4714884"/>
            <a:ext cx="7886700" cy="723900"/>
          </a:xfrm>
          <a:prstGeom prst="rect">
            <a:avLst/>
          </a:prstGeom>
          <a:noFill/>
          <a:ln w="9525">
            <a:noFill/>
            <a:miter lim="800000"/>
            <a:headEnd/>
            <a:tailEnd/>
          </a:ln>
          <a:effectLst/>
        </p:spPr>
      </p:pic>
      <p:sp>
        <p:nvSpPr>
          <p:cNvPr id="9" name="Content Placeholder 2"/>
          <p:cNvSpPr txBox="1">
            <a:spLocks/>
          </p:cNvSpPr>
          <p:nvPr/>
        </p:nvSpPr>
        <p:spPr>
          <a:xfrm>
            <a:off x="642910" y="1928802"/>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Filter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5"/>
          <a:srcRect/>
          <a:stretch>
            <a:fillRect/>
          </a:stretch>
        </p:blipFill>
        <p:spPr bwMode="auto">
          <a:xfrm>
            <a:off x="428596" y="2643182"/>
            <a:ext cx="8067675" cy="685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7" name="Content Placeholder 2"/>
          <p:cNvSpPr>
            <a:spLocks noGrp="1"/>
          </p:cNvSpPr>
          <p:nvPr>
            <p:ph sz="quarter" idx="1"/>
          </p:nvPr>
        </p:nvSpPr>
        <p:spPr>
          <a:xfrm>
            <a:off x="428596" y="2143116"/>
            <a:ext cx="7467600" cy="2214578"/>
          </a:xfrm>
        </p:spPr>
        <p:txBody>
          <a:bodyPr>
            <a:normAutofit/>
          </a:bodyPr>
          <a:lstStyle/>
          <a:p>
            <a:r>
              <a:rPr lang="en-IN" dirty="0" smtClean="0"/>
              <a:t>Collects </a:t>
            </a:r>
            <a:r>
              <a:rPr lang="en-IN" dirty="0" smtClean="0"/>
              <a:t>the element from the </a:t>
            </a:r>
            <a:r>
              <a:rPr lang="en-IN" dirty="0" smtClean="0"/>
              <a:t>stream .</a:t>
            </a:r>
          </a:p>
          <a:p>
            <a:r>
              <a:rPr lang="en-IN" dirty="0" smtClean="0"/>
              <a:t>Adding </a:t>
            </a:r>
            <a:r>
              <a:rPr lang="en-IN" dirty="0" smtClean="0"/>
              <a:t>to the specified </a:t>
            </a:r>
            <a:r>
              <a:rPr lang="en-IN" dirty="0" smtClean="0"/>
              <a:t>Collection.</a:t>
            </a:r>
            <a:endParaRPr lang="en-IN" dirty="0" smtClean="0"/>
          </a:p>
          <a:p>
            <a:endParaRPr lang="en-IN" dirty="0" smtClean="0"/>
          </a:p>
          <a:p>
            <a:endParaRPr lang="en-IN" dirty="0" smtClean="0"/>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2050" name="Picture 2"/>
          <p:cNvPicPr>
            <a:picLocks noChangeAspect="1" noChangeArrowheads="1"/>
          </p:cNvPicPr>
          <p:nvPr/>
        </p:nvPicPr>
        <p:blipFill>
          <a:blip r:embed="rId4"/>
          <a:srcRect/>
          <a:stretch>
            <a:fillRect/>
          </a:stretch>
        </p:blipFill>
        <p:spPr bwMode="auto">
          <a:xfrm>
            <a:off x="642911" y="3098622"/>
            <a:ext cx="6715172" cy="375937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1" name="Picture 2"/>
          <p:cNvPicPr>
            <a:picLocks noChangeAspect="1" noChangeArrowheads="1"/>
          </p:cNvPicPr>
          <p:nvPr/>
        </p:nvPicPr>
        <p:blipFill>
          <a:blip r:embed="rId4"/>
          <a:srcRect/>
          <a:stretch>
            <a:fillRect/>
          </a:stretch>
        </p:blipFill>
        <p:spPr bwMode="auto">
          <a:xfrm>
            <a:off x="857224" y="2214554"/>
            <a:ext cx="6686550" cy="338139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3074" name="Picture 2"/>
          <p:cNvPicPr>
            <a:picLocks noChangeAspect="1" noChangeArrowheads="1"/>
          </p:cNvPicPr>
          <p:nvPr/>
        </p:nvPicPr>
        <p:blipFill>
          <a:blip r:embed="rId4"/>
          <a:srcRect/>
          <a:stretch>
            <a:fillRect/>
          </a:stretch>
        </p:blipFill>
        <p:spPr bwMode="auto">
          <a:xfrm>
            <a:off x="214282" y="2143116"/>
            <a:ext cx="7858180" cy="440542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r>
              <a:rPr lang="en-IN" dirty="0" smtClean="0"/>
              <a:t>Sort elements present inside stream.</a:t>
            </a:r>
          </a:p>
          <a:p>
            <a:r>
              <a:rPr lang="en-IN" dirty="0" smtClean="0"/>
              <a:t>We can apply sorting using 2 ways.</a:t>
            </a:r>
          </a:p>
          <a:p>
            <a:r>
              <a:rPr lang="en-IN" dirty="0" smtClean="0"/>
              <a:t>s</a:t>
            </a:r>
            <a:r>
              <a:rPr lang="en-IN" dirty="0" smtClean="0"/>
              <a:t>orted() : Default natural sorting</a:t>
            </a:r>
          </a:p>
          <a:p>
            <a:endParaRPr lang="en-IN" dirty="0" smtClean="0"/>
          </a:p>
          <a:p>
            <a:endParaRPr lang="en-IN" dirty="0" smtClean="0"/>
          </a:p>
        </p:txBody>
      </p:sp>
      <p:pic>
        <p:nvPicPr>
          <p:cNvPr id="4103" name="Picture 7"/>
          <p:cNvPicPr>
            <a:picLocks noChangeAspect="1" noChangeArrowheads="1"/>
          </p:cNvPicPr>
          <p:nvPr/>
        </p:nvPicPr>
        <p:blipFill>
          <a:blip r:embed="rId4"/>
          <a:srcRect/>
          <a:stretch>
            <a:fillRect/>
          </a:stretch>
        </p:blipFill>
        <p:spPr bwMode="auto">
          <a:xfrm>
            <a:off x="428596" y="3428999"/>
            <a:ext cx="7215237" cy="319176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endParaRPr lang="en-IN" dirty="0" smtClean="0"/>
          </a:p>
          <a:p>
            <a:endParaRPr lang="en-IN" dirty="0" smtClean="0"/>
          </a:p>
        </p:txBody>
      </p:sp>
      <p:sp>
        <p:nvSpPr>
          <p:cNvPr id="15" name="Content Placeholder 2"/>
          <p:cNvSpPr txBox="1">
            <a:spLocks/>
          </p:cNvSpPr>
          <p:nvPr/>
        </p:nvSpPr>
        <p:spPr>
          <a:xfrm>
            <a:off x="580996" y="2152640"/>
            <a:ext cx="7467600" cy="776294"/>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sorted(Comparator c) : customized sorting </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104" name="Picture 8"/>
          <p:cNvPicPr>
            <a:picLocks noChangeAspect="1" noChangeArrowheads="1"/>
          </p:cNvPicPr>
          <p:nvPr/>
        </p:nvPicPr>
        <p:blipFill>
          <a:blip r:embed="rId4"/>
          <a:srcRect/>
          <a:stretch>
            <a:fillRect/>
          </a:stretch>
        </p:blipFill>
        <p:spPr bwMode="auto">
          <a:xfrm>
            <a:off x="571472" y="2714620"/>
            <a:ext cx="7286644" cy="38576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sp>
        <p:nvSpPr>
          <p:cNvPr id="9" name="Content Placeholder 2"/>
          <p:cNvSpPr txBox="1">
            <a:spLocks/>
          </p:cNvSpPr>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Return minimum and maximum value. </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4"/>
          <a:srcRect/>
          <a:stretch>
            <a:fillRect/>
          </a:stretch>
        </p:blipFill>
        <p:spPr bwMode="auto">
          <a:xfrm>
            <a:off x="1357290" y="3143248"/>
            <a:ext cx="3162300" cy="18097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6147" name="Picture 3"/>
          <p:cNvPicPr>
            <a:picLocks noChangeAspect="1" noChangeArrowheads="1"/>
          </p:cNvPicPr>
          <p:nvPr/>
        </p:nvPicPr>
        <p:blipFill>
          <a:blip r:embed="rId4"/>
          <a:srcRect/>
          <a:stretch>
            <a:fillRect/>
          </a:stretch>
        </p:blipFill>
        <p:spPr bwMode="auto">
          <a:xfrm>
            <a:off x="500034" y="2214554"/>
            <a:ext cx="7429520"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7171" name="Picture 3"/>
          <p:cNvPicPr>
            <a:picLocks noChangeAspect="1" noChangeArrowheads="1"/>
          </p:cNvPicPr>
          <p:nvPr/>
        </p:nvPicPr>
        <p:blipFill>
          <a:blip r:embed="rId4"/>
          <a:srcRect/>
          <a:stretch>
            <a:fillRect/>
          </a:stretch>
        </p:blipFill>
        <p:spPr bwMode="auto">
          <a:xfrm>
            <a:off x="571472" y="2000240"/>
            <a:ext cx="7229494" cy="45053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a:t>
            </a:r>
            <a:r>
              <a:rPr lang="en-IN" sz="2400" b="1" dirty="0" smtClean="0">
                <a:solidFill>
                  <a:schemeClr val="tx2"/>
                </a:solidFill>
              </a:rPr>
              <a:t>method</a:t>
            </a:r>
            <a:endParaRPr lang="en-IN" sz="2400" b="1" dirty="0">
              <a:solidFill>
                <a:schemeClr val="tx2"/>
              </a:solidFill>
            </a:endParaRPr>
          </a:p>
        </p:txBody>
      </p:sp>
      <p:sp>
        <p:nvSpPr>
          <p:cNvPr id="7" name="Content Placeholder 2"/>
          <p:cNvSpPr txBox="1">
            <a:spLocks/>
          </p:cNvSpPr>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Won’t return anything.</a:t>
            </a:r>
          </a:p>
          <a:p>
            <a:pPr marL="274320" indent="-274320">
              <a:spcBef>
                <a:spcPts val="600"/>
              </a:spcBef>
              <a:buClr>
                <a:schemeClr val="accent1"/>
              </a:buClr>
              <a:buSzPct val="70000"/>
              <a:buFont typeface="Wingdings"/>
              <a:buChar char=""/>
            </a:pPr>
            <a:r>
              <a:rPr lang="en-IN" sz="2400" dirty="0" smtClean="0"/>
              <a:t>Take lambda exp as argument.</a:t>
            </a:r>
          </a:p>
          <a:p>
            <a:pPr marL="274320" indent="-274320">
              <a:spcBef>
                <a:spcPts val="600"/>
              </a:spcBef>
              <a:buClr>
                <a:schemeClr val="accent1"/>
              </a:buClr>
              <a:buSzPct val="70000"/>
              <a:buFont typeface="Wingdings"/>
              <a:buChar char=""/>
            </a:pPr>
            <a:r>
              <a:rPr lang="en-IN" sz="2400" dirty="0" smtClean="0"/>
              <a:t>Apply that exp to each element present inside stream. </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a:spLocks/>
          </p:cNvSpPr>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a:t>
            </a:r>
            <a:r>
              <a:rPr lang="en-IN" sz="2400" b="1" dirty="0" smtClean="0">
                <a:solidFill>
                  <a:schemeClr val="tx2"/>
                </a:solidFill>
              </a:rPr>
              <a:t>method</a:t>
            </a:r>
            <a:endParaRPr lang="en-IN" sz="2400" b="1" dirty="0">
              <a:solidFill>
                <a:schemeClr val="tx2"/>
              </a:solidFill>
            </a:endParaRPr>
          </a:p>
        </p:txBody>
      </p:sp>
      <p:pic>
        <p:nvPicPr>
          <p:cNvPr id="8194" name="Picture 2"/>
          <p:cNvPicPr>
            <a:picLocks noChangeAspect="1" noChangeArrowheads="1"/>
          </p:cNvPicPr>
          <p:nvPr/>
        </p:nvPicPr>
        <p:blipFill>
          <a:blip r:embed="rId4"/>
          <a:srcRect/>
          <a:stretch>
            <a:fillRect/>
          </a:stretch>
        </p:blipFill>
        <p:spPr bwMode="auto">
          <a:xfrm>
            <a:off x="285720" y="2071678"/>
            <a:ext cx="7786710" cy="457203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pic>
        <p:nvPicPr>
          <p:cNvPr id="5" name="Picture 2" descr="C:\Users\Admin\Desktop\interview preparation\images.jpg"/>
          <p:cNvPicPr>
            <a:picLocks noChangeAspect="1" noChangeArrowheads="1"/>
          </p:cNvPicPr>
          <p:nvPr/>
        </p:nvPicPr>
        <p:blipFill>
          <a:blip r:embed="rId4"/>
          <a:srcRect/>
          <a:stretch>
            <a:fillRect/>
          </a:stretch>
        </p:blipFill>
        <p:spPr bwMode="auto">
          <a:xfrm>
            <a:off x="642910" y="1142984"/>
            <a:ext cx="7500990" cy="53207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857520"/>
          </a:xfrm>
        </p:spPr>
        <p:txBody>
          <a:bodyPr>
            <a:normAutofit/>
          </a:bodyPr>
          <a:lstStyle/>
          <a:p>
            <a:r>
              <a:rPr lang="en-IN" dirty="0" smtClean="0"/>
              <a:t>Separated with comma (,).</a:t>
            </a:r>
          </a:p>
          <a:p>
            <a:r>
              <a:rPr lang="en-IN" dirty="0" smtClean="0"/>
              <a:t>Body also can contain multiple statements.</a:t>
            </a:r>
          </a:p>
          <a:p>
            <a:r>
              <a:rPr lang="en-IN" dirty="0" smtClean="0"/>
              <a:t>Can remove return keyword.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8194" name="Picture 2"/>
          <p:cNvPicPr>
            <a:picLocks noChangeAspect="1" noChangeArrowheads="1"/>
          </p:cNvPicPr>
          <p:nvPr/>
        </p:nvPicPr>
        <p:blipFill>
          <a:blip r:embed="rId4"/>
          <a:srcRect/>
          <a:stretch>
            <a:fillRect/>
          </a:stretch>
        </p:blipFill>
        <p:spPr bwMode="auto">
          <a:xfrm>
            <a:off x="571472" y="3214686"/>
            <a:ext cx="6686550" cy="3381390"/>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11" name="Content Placeholder 2"/>
          <p:cNvSpPr txBox="1">
            <a:spLocks/>
          </p:cNvSpPr>
          <p:nvPr/>
        </p:nvSpPr>
        <p:spPr>
          <a:xfrm>
            <a:off x="428596" y="1643050"/>
            <a:ext cx="7467600" cy="2500330"/>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Empty parameter [ like ()].</a:t>
            </a:r>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r>
              <a:rPr lang="en-IN" sz="2400" dirty="0" smtClean="0"/>
              <a:t>Act as a type parameter.</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170" name="Picture 2"/>
          <p:cNvPicPr>
            <a:picLocks noChangeAspect="1" noChangeArrowheads="1"/>
          </p:cNvPicPr>
          <p:nvPr/>
        </p:nvPicPr>
        <p:blipFill>
          <a:blip r:embed="rId4"/>
          <a:srcRect/>
          <a:stretch>
            <a:fillRect/>
          </a:stretch>
        </p:blipFill>
        <p:spPr bwMode="auto">
          <a:xfrm>
            <a:off x="642910" y="4143380"/>
            <a:ext cx="6343650" cy="2486046"/>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714348" y="2214554"/>
            <a:ext cx="6076950" cy="1143008"/>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857520"/>
          </a:xfrm>
        </p:spPr>
        <p:txBody>
          <a:bodyPr>
            <a:normAutofit/>
          </a:bodyPr>
          <a:lstStyle/>
          <a:p>
            <a:r>
              <a:rPr lang="en-IN" dirty="0" smtClean="0"/>
              <a:t>Invoke Lambda Expression.</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tabLst/>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Functional</a:t>
            </a:r>
            <a:r>
              <a:rPr kumimoji="0" lang="en-IN" sz="2400" b="1" i="0" u="none" strike="noStrike" kern="1200" cap="none" spc="0" normalizeH="0" noProof="0" dirty="0" smtClean="0">
                <a:ln>
                  <a:noFill/>
                </a:ln>
                <a:solidFill>
                  <a:schemeClr val="tx2"/>
                </a:solidFill>
                <a:effectLst/>
                <a:uLnTx/>
                <a:uFillTx/>
                <a:latin typeface="+mj-lt"/>
                <a:ea typeface="+mn-ea"/>
                <a:cs typeface="+mn-cs"/>
              </a:rPr>
              <a:t> Interface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027" name="Picture 3"/>
          <p:cNvPicPr>
            <a:picLocks noChangeAspect="1" noChangeArrowheads="1"/>
          </p:cNvPicPr>
          <p:nvPr/>
        </p:nvPicPr>
        <p:blipFill>
          <a:blip r:embed="rId4"/>
          <a:srcRect/>
          <a:stretch>
            <a:fillRect/>
          </a:stretch>
        </p:blipFill>
        <p:spPr bwMode="auto">
          <a:xfrm>
            <a:off x="642910" y="2500306"/>
            <a:ext cx="7258050" cy="3924300"/>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714380"/>
          </a:xfrm>
        </p:spPr>
        <p:txBody>
          <a:bodyPr/>
          <a:lstStyle/>
          <a:p>
            <a:r>
              <a:rPr lang="en-IN" dirty="0" smtClean="0"/>
              <a:t>one abstract method.</a:t>
            </a:r>
          </a:p>
          <a:p>
            <a:endParaRPr lang="en-IN" dirty="0" smtClean="0"/>
          </a:p>
        </p:txBody>
      </p:sp>
      <p:pic>
        <p:nvPicPr>
          <p:cNvPr id="4" name="Content Placeholder 3" descr="download.png"/>
          <p:cNvPicPr>
            <a:picLocks noChangeAspect="1"/>
          </p:cNvPicPr>
          <p:nvPr/>
        </p:nvPicPr>
        <p:blipFill>
          <a:blip r:embed="rId3"/>
          <a:stretch>
            <a:fillRect/>
          </a:stretch>
        </p:blipFill>
        <p:spPr>
          <a:xfrm>
            <a:off x="142844" y="0"/>
            <a:ext cx="1214414" cy="1214414"/>
          </a:xfrm>
          <a:prstGeom prst="rect">
            <a:avLst/>
          </a:prstGeom>
        </p:spPr>
      </p:pic>
      <p:sp>
        <p:nvSpPr>
          <p:cNvPr id="6" name="Content Placeholder 2"/>
          <p:cNvSpPr txBox="1">
            <a:spLocks/>
          </p:cNvSpPr>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a:t>
            </a:r>
            <a:r>
              <a:rPr kumimoji="0" lang="en-IN" sz="2400" b="1" i="0" u="none" strike="noStrike" kern="1200" cap="none" spc="0" normalizeH="0" baseline="0" noProof="0" dirty="0" smtClean="0">
                <a:ln>
                  <a:noFill/>
                </a:ln>
                <a:solidFill>
                  <a:schemeClr val="tx2"/>
                </a:solidFill>
                <a:effectLst/>
                <a:uLnTx/>
                <a:uFillTx/>
                <a:latin typeface="+mj-lt"/>
                <a:ea typeface="+mn-ea"/>
                <a:cs typeface="+mn-cs"/>
              </a:rPr>
              <a:t>Functional Interface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8" name="Content Placeholder 2"/>
          <p:cNvSpPr txBox="1">
            <a:spLocks/>
          </p:cNvSpPr>
          <p:nvPr/>
        </p:nvSpPr>
        <p:spPr>
          <a:xfrm>
            <a:off x="642910" y="2285992"/>
            <a:ext cx="7467600" cy="135732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any number of default and static methods.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4"/>
          <a:srcRect/>
          <a:stretch>
            <a:fillRect/>
          </a:stretch>
        </p:blipFill>
        <p:spPr bwMode="auto">
          <a:xfrm>
            <a:off x="1071538" y="2933700"/>
            <a:ext cx="6591300" cy="3924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1131</TotalTime>
  <Words>1885</Words>
  <Application>Microsoft Office PowerPoint</Application>
  <PresentationFormat>On-screen Show (4:3)</PresentationFormat>
  <Paragraphs>313</Paragraphs>
  <Slides>58</Slides>
  <Notes>56</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Presentation on java 8 new  features</vt:lpstr>
      <vt:lpstr>Content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119</cp:revision>
  <dcterms:created xsi:type="dcterms:W3CDTF">2019-01-19T18:06:05Z</dcterms:created>
  <dcterms:modified xsi:type="dcterms:W3CDTF">2019-03-17T19:07:02Z</dcterms:modified>
</cp:coreProperties>
</file>