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0" r:id="rId7"/>
    <p:sldId id="261" r:id="rId8"/>
    <p:sldId id="285" r:id="rId9"/>
    <p:sldId id="286" r:id="rId10"/>
    <p:sldId id="288" r:id="rId11"/>
    <p:sldId id="282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7778" autoAdjust="0"/>
  </p:normalViewPr>
  <p:slideViewPr>
    <p:cSldViewPr>
      <p:cViewPr varScale="1">
        <p:scale>
          <a:sx n="68" d="100"/>
          <a:sy n="68" d="100"/>
        </p:scale>
        <p:origin x="19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D9390-B864-4D94-946A-1CDF9042C2B3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8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82F7-D095-4187-BAC0-4F47C38C6C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959B96-D575-4B32-AC6A-80B0CD05B0FB}" type="slidenum">
              <a:rPr lang="en-IN" smtClean="0"/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5B1945-5027-41D2-B534-AF246455263D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959B96-D575-4B32-AC6A-80B0CD05B0F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00108"/>
            <a:ext cx="8215338" cy="1894362"/>
          </a:xfrm>
        </p:spPr>
        <p:txBody>
          <a:bodyPr/>
          <a:lstStyle/>
          <a:p>
            <a:r>
              <a:rPr lang="en-IN" dirty="0"/>
              <a:t>Presentation on </a:t>
            </a:r>
            <a:r>
              <a:rPr lang="en-IN" dirty="0" err="1"/>
              <a:t>MongoTemplate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3571876"/>
            <a:ext cx="4100530" cy="1371600"/>
          </a:xfrm>
        </p:spPr>
        <p:txBody>
          <a:bodyPr/>
          <a:lstStyle/>
          <a:p>
            <a:r>
              <a:rPr lang="en-IN" dirty="0"/>
              <a:t>Prepared By : Mayank Jain</a:t>
            </a:r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2396" y="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Companies Using MongoDB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6411"/>
            <a:ext cx="6588428" cy="4662511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Mongo DB GUI Tools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171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214422"/>
            <a:ext cx="240982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857496"/>
            <a:ext cx="2686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4714884"/>
            <a:ext cx="2105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4286256"/>
            <a:ext cx="15001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196752" y="1340768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CREATE.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6" y="1988840"/>
            <a:ext cx="7385104" cy="388188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828600" y="1196752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Examples of Create operation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200800" cy="505464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READ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7" y="1592881"/>
            <a:ext cx="7308304" cy="5016164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READ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0808"/>
            <a:ext cx="6819677" cy="431255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6" y="2498869"/>
            <a:ext cx="7200800" cy="1877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6" y="4684444"/>
            <a:ext cx="5724128" cy="17323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3773" y="1791041"/>
            <a:ext cx="439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db.persons.find</a:t>
            </a:r>
            <a:r>
              <a:rPr lang="en-IN" dirty="0"/>
              <a:t>({"gender":{$</a:t>
            </a:r>
            <a:r>
              <a:rPr lang="en-IN" dirty="0" err="1"/>
              <a:t>eq</a:t>
            </a:r>
            <a:r>
              <a:rPr lang="en-IN" dirty="0"/>
              <a:t>:"male"}})</a:t>
            </a:r>
            <a:endParaRPr lang="en-IN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15551"/>
            <a:ext cx="6948264" cy="3050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892" y="207124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db.persons.find</a:t>
            </a:r>
            <a:r>
              <a:rPr lang="en-IN" b="1" dirty="0"/>
              <a:t>({$and:[{"</a:t>
            </a:r>
            <a:r>
              <a:rPr lang="en-IN" b="1" dirty="0" err="1"/>
              <a:t>gender":"male</a:t>
            </a:r>
            <a:r>
              <a:rPr lang="en-IN" b="1" dirty="0"/>
              <a:t>"},{"location.state":"</a:t>
            </a:r>
            <a:r>
              <a:rPr lang="en-IN" b="1" dirty="0" err="1"/>
              <a:t>carlow</a:t>
            </a:r>
            <a:r>
              <a:rPr lang="en-IN" b="1" dirty="0"/>
              <a:t>"}]})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178891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xample's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095817"/>
            <a:ext cx="7581937" cy="2921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824" y="2136440"/>
            <a:ext cx="874963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db.userinfo.find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({"hobbies":{</a:t>
            </a:r>
            <a:r>
              <a:rPr lang="" altLang="en-IN" sz="1600" b="1" dirty="0">
                <a:solidFill>
                  <a:srgbClr val="FF0000"/>
                </a:solidFill>
              </a:rPr>
              <a:t>$</a:t>
            </a:r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elemMatch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:{"</a:t>
            </a:r>
            <a:r>
              <a:rPr lang="en-IN" sz="1600" b="1" dirty="0" err="1">
                <a:solidFill>
                  <a:schemeClr val="accent6">
                    <a:lumMod val="50000"/>
                  </a:schemeClr>
                </a:solidFill>
              </a:rPr>
              <a:t>title":"Movies","frequency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":{$gt:7}}}})</a:t>
            </a:r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1476672" y="1196107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Projection, Sort, Limit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5" y="3267225"/>
            <a:ext cx="7452320" cy="2713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592" y="1810356"/>
            <a:ext cx="583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db.movies.find</a:t>
            </a:r>
            <a:r>
              <a:rPr lang="en-IN" dirty="0"/>
              <a:t>({"</a:t>
            </a:r>
            <a:r>
              <a:rPr lang="en-IN" dirty="0" err="1"/>
              <a:t>status":"Ended</a:t>
            </a:r>
            <a:r>
              <a:rPr lang="en-IN" dirty="0"/>
              <a:t>"})</a:t>
            </a:r>
            <a:endParaRPr lang="en-IN" dirty="0"/>
          </a:p>
          <a:p>
            <a:r>
              <a:rPr lang="en-IN" dirty="0"/>
              <a:t>   .projection({_id:0,name:1,type:1,runtime:1})</a:t>
            </a:r>
            <a:endParaRPr lang="en-IN" dirty="0"/>
          </a:p>
          <a:p>
            <a:r>
              <a:rPr lang="en-IN" dirty="0"/>
              <a:t>   .sort({name:-1})</a:t>
            </a:r>
            <a:endParaRPr lang="en-IN" dirty="0"/>
          </a:p>
          <a:p>
            <a:r>
              <a:rPr lang="en-IN" dirty="0"/>
              <a:t>   .limit(100)</a:t>
            </a:r>
            <a:endParaRPr lang="en-IN" dirty="0"/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14290"/>
            <a:ext cx="5610212" cy="1143000"/>
          </a:xfrm>
        </p:spPr>
        <p:txBody>
          <a:bodyPr/>
          <a:lstStyle/>
          <a:p>
            <a:pPr algn="ctr"/>
            <a:r>
              <a:rPr lang="en-IN" b="1" dirty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071654"/>
            <a:ext cx="7467600" cy="4786346"/>
          </a:xfrm>
        </p:spPr>
        <p:txBody>
          <a:bodyPr/>
          <a:lstStyle/>
          <a:p>
            <a:r>
              <a:rPr lang="en-IN" dirty="0"/>
              <a:t>Mongo DB Introduction </a:t>
            </a:r>
            <a:endParaRPr lang="en-IN" dirty="0"/>
          </a:p>
          <a:p>
            <a:r>
              <a:rPr lang="en-IN" dirty="0"/>
              <a:t>Mongo DB Vs MySql</a:t>
            </a:r>
            <a:endParaRPr lang="en-IN" dirty="0"/>
          </a:p>
          <a:p>
            <a:r>
              <a:rPr lang="en-IN" dirty="0"/>
              <a:t>Data Modelling (Schema)</a:t>
            </a:r>
            <a:endParaRPr lang="en-IN" dirty="0"/>
          </a:p>
          <a:p>
            <a:r>
              <a:rPr lang="en-IN" dirty="0"/>
              <a:t>Companies Using MongoDB</a:t>
            </a:r>
            <a:endParaRPr lang="en-IN" dirty="0"/>
          </a:p>
          <a:p>
            <a:r>
              <a:rPr lang="en-IN" dirty="0"/>
              <a:t>Mongo DB GUI Tools</a:t>
            </a:r>
            <a:endParaRPr lang="en-IN" dirty="0"/>
          </a:p>
          <a:p>
            <a:r>
              <a:rPr lang="en-IN" dirty="0"/>
              <a:t>CRUD Operation</a:t>
            </a:r>
            <a:endParaRPr lang="en-IN" dirty="0"/>
          </a:p>
          <a:p>
            <a:r>
              <a:rPr lang="en-IN" dirty="0"/>
              <a:t>Aggregation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85" y="1565275"/>
            <a:ext cx="234315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2295525"/>
            <a:ext cx="454279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325" y="4062730"/>
            <a:ext cx="2247900" cy="21050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2734310"/>
            <a:ext cx="7273290" cy="39046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5135" y="2000250"/>
            <a:ext cx="82537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db.userinfo.updateOne({"_id":ObjectId("5e5d6083e7fe6da6584b963e")},{$set:{"age":25}})</a:t>
            </a:r>
            <a:endParaRPr lang="en-US" sz="1400"/>
          </a:p>
        </p:txBody>
      </p:sp>
    </p:spTree>
  </p:cSld>
  <p:clrMapOvr>
    <a:masterClrMapping/>
  </p:clrMapOvr>
  <p:transition>
    <p:wheel spokes="8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192145"/>
            <a:ext cx="7347585" cy="3180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2300" y="2000250"/>
            <a:ext cx="8399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db.userinfo.updateMany({"age":{$gte:25}},{$addToSet:{"country":"USA"}})</a:t>
            </a:r>
            <a:endParaRPr lang="en-US" sz="160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4150" y="2000250"/>
            <a:ext cx="87763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db.userinfo.updateMany({"age":{$gte:25}},{$addToSet:{"country":{$each:["USA","INDIA"]}}})</a:t>
            </a:r>
            <a:endParaRPr lang="en-US" sz="1400"/>
          </a:p>
          <a:p>
            <a:r>
              <a:rPr lang="en-US" sz="1400"/>
              <a:t>  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3035300"/>
            <a:ext cx="7139940" cy="322834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0190" y="2000250"/>
            <a:ext cx="88309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db.userinfo.updateOne({"firstName":"maria"},{$push:{"country":{$each:["Germany"]}}})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3261360"/>
            <a:ext cx="7555865" cy="321881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3134995"/>
            <a:ext cx="6737985" cy="32378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62890" y="1831975"/>
            <a:ext cx="82746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db.userinfo.updateMany({"age":{$gte:25}},{$unset:{"country":"USA"}})</a:t>
            </a:r>
            <a:endParaRPr lang="en-US" sz="1600"/>
          </a:p>
        </p:txBody>
      </p:sp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85140" y="1876425"/>
            <a:ext cx="817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db.userinfo.updateMany({"age":{$gte:19}},{$rename:{"firstName":"userName"},$inc:{"age":5}})</a:t>
            </a:r>
            <a:endParaRPr lang="en-US" sz="1600"/>
          </a:p>
          <a:p>
            <a:r>
              <a:rPr lang="en-US" sz="1600"/>
              <a:t>  </a:t>
            </a:r>
            <a:endParaRPr 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198495"/>
            <a:ext cx="7759700" cy="305689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" altLang="en-IN" b="1" dirty="0">
                <a:solidFill>
                  <a:schemeClr val="accent1">
                    <a:lumMod val="50000"/>
                  </a:schemeClr>
                </a:solidFill>
              </a:rPr>
              <a:t>DELE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59025"/>
            <a:ext cx="4580890" cy="17621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b="1" dirty="0">
                <a:solidFill>
                  <a:schemeClr val="accent1">
                    <a:lumMod val="50000"/>
                  </a:schemeClr>
                </a:solidFill>
              </a:rPr>
              <a:t>DELE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990215"/>
            <a:ext cx="6703695" cy="25425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6095" y="1933575"/>
            <a:ext cx="79546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db.passengers.deleteOne({"_id":ObjectId("5e4bbcac927c6c6334e35dec")})</a:t>
            </a:r>
            <a:endParaRPr lang="en-US" sz="1600"/>
          </a:p>
        </p:txBody>
      </p:sp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CRUD Operations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500378" y="121441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b="1" dirty="0">
                <a:solidFill>
                  <a:schemeClr val="accent1">
                    <a:lumMod val="50000"/>
                  </a:schemeClr>
                </a:solidFill>
              </a:rPr>
              <a:t>DELE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6095" y="1933575"/>
            <a:ext cx="7954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db.passengers.deleteMany({"age":{$lt:60}})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3500120"/>
            <a:ext cx="6510020" cy="274256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7467600" cy="4786346"/>
          </a:xfrm>
        </p:spPr>
        <p:txBody>
          <a:bodyPr/>
          <a:lstStyle/>
          <a:p>
            <a:r>
              <a:rPr lang="en-IN" dirty="0"/>
              <a:t>Document-oriented NoSQL database.</a:t>
            </a:r>
            <a:endParaRPr lang="en-IN" dirty="0"/>
          </a:p>
          <a:p>
            <a:r>
              <a:rPr lang="en-IN" dirty="0"/>
              <a:t>Used for high volume data storage.</a:t>
            </a:r>
            <a:endParaRPr lang="en-IN" dirty="0"/>
          </a:p>
          <a:p>
            <a:r>
              <a:rPr lang="en-IN" dirty="0"/>
              <a:t>It is an open-source, cross-platform database.</a:t>
            </a:r>
            <a:endParaRPr lang="en-IN" dirty="0"/>
          </a:p>
          <a:p>
            <a:r>
              <a:rPr lang="en-US" dirty="0"/>
              <a:t>Provides, high performance, high availability, and easy scalability.</a:t>
            </a:r>
            <a:endParaRPr lang="en-US" dirty="0"/>
          </a:p>
          <a:p>
            <a:r>
              <a:rPr lang="en-IN" dirty="0"/>
              <a:t>Written in C++.</a:t>
            </a:r>
            <a:endParaRPr lang="en-IN" dirty="0"/>
          </a:p>
          <a:p>
            <a:r>
              <a:rPr lang="en-US" dirty="0"/>
              <a:t>Founded in 2007 by Dwight Merriman, Eliot Horowitz and Kevin Ryan – the team behind DoubleClick.</a:t>
            </a:r>
            <a:endParaRPr lang="en-US" dirty="0"/>
          </a:p>
          <a:p>
            <a:r>
              <a:rPr lang="en-US" dirty="0" err="1"/>
              <a:t>Schemaless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Mongo DB Introduction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" altLang="en-IN" sz="2400" b="1" dirty="0">
                <a:solidFill>
                  <a:schemeClr val="tx2"/>
                </a:solidFill>
              </a:rPr>
              <a:t>AGGREGATION</a:t>
            </a:r>
            <a:endParaRPr lang="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94002" y="2120570"/>
            <a:ext cx="7467600" cy="4786346"/>
          </a:xfrm>
        </p:spPr>
        <p:txBody>
          <a:bodyPr/>
          <a:p>
            <a:pPr>
              <a:buFont typeface="Wingdings" charset="0"/>
              <a:buChar char=""/>
            </a:pPr>
            <a:r>
              <a:rPr lang="" sz="2000" dirty="0"/>
              <a:t>If you want to show your data using graphical way then aggregation comes in a picture.</a:t>
            </a:r>
            <a:endParaRPr lang="" sz="2000" dirty="0"/>
          </a:p>
          <a:p>
            <a:pPr>
              <a:buFont typeface="Wingdings" charset="0"/>
              <a:buChar char=""/>
            </a:pPr>
            <a:r>
              <a:rPr lang="" sz="2000" dirty="0"/>
              <a:t>Aggregation in MongoDB is an operation used to process the data that returns the computed results.</a:t>
            </a:r>
            <a:endParaRPr lang="" sz="2000" dirty="0"/>
          </a:p>
          <a:p>
            <a:pPr>
              <a:buFont typeface="Wingdings" charset="0"/>
              <a:buChar char=""/>
            </a:pPr>
            <a:r>
              <a:rPr lang="" sz="2000" dirty="0"/>
              <a:t>Aggregation basically groups the data from multiple documents and operates in many ways on those grouped data in order to return one combined result.</a:t>
            </a:r>
            <a:endParaRPr lang="" sz="2000" dirty="0"/>
          </a:p>
          <a:p>
            <a:pPr>
              <a:buFont typeface="Wingdings" charset="0"/>
              <a:buChar char=""/>
            </a:pPr>
            <a:r>
              <a:rPr lang="" sz="2000" dirty="0"/>
              <a:t>It processes documents and return computed results and can perform a variety of operations on the grouped data to return a single result.</a:t>
            </a:r>
            <a:endParaRPr lang="" sz="2000" dirty="0"/>
          </a:p>
        </p:txBody>
      </p: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1220470"/>
            <a:ext cx="7065645" cy="515239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5" y="1214755"/>
            <a:ext cx="6374765" cy="494284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106170"/>
            <a:ext cx="7129145" cy="526669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1997075"/>
            <a:ext cx="7327900" cy="315214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244473" y="1093129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" altLang="en-IN" b="1" dirty="0">
                <a:solidFill>
                  <a:schemeClr val="accent1">
                    <a:lumMod val="50000"/>
                  </a:schemeClr>
                </a:solidFill>
              </a:rPr>
              <a:t>Example:1</a:t>
            </a:r>
            <a:endParaRPr lang="" alt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2813685"/>
            <a:ext cx="5944870" cy="37826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195" y="1411605"/>
            <a:ext cx="8300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db.contacts.aggregate([{</a:t>
            </a:r>
            <a:endParaRPr lang="en-US" sz="1200"/>
          </a:p>
          <a:p>
            <a:r>
              <a:rPr lang="en-US" sz="1200"/>
              <a:t>    $match:{"dob.age":{$lte:21}}},{$project:{</a:t>
            </a:r>
            <a:endParaRPr lang="en-US" sz="1200"/>
          </a:p>
          <a:p>
            <a:r>
              <a:rPr lang="en-US" sz="1200"/>
              <a:t>     emailId:"$email",phoneNo:"$phone",firstName:"$name.first",fullName:{$concat:["$name.first"," ","$name.last"]},userName:"$login.username",gender:1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/>
              <a:t>])</a:t>
            </a:r>
            <a:endParaRPr lang="en-US" sz="1200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244473" y="1093129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" alt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4665" y="1878965"/>
            <a:ext cx="727773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db.contacts.aggregate([{</a:t>
            </a:r>
            <a:endParaRPr lang="en-US" sz="1400"/>
          </a:p>
          <a:p>
            <a:r>
              <a:rPr lang="en-US" sz="1400"/>
              <a:t>    $match:{"dob.age":{$lte:21}}</a:t>
            </a:r>
            <a:endParaRPr lang="en-US" sz="1400"/>
          </a:p>
          <a:p>
            <a:r>
              <a:rPr lang="en-US" sz="1400"/>
              <a:t>},{</a:t>
            </a:r>
            <a:endParaRPr lang="en-US" sz="1400"/>
          </a:p>
          <a:p>
            <a:r>
              <a:rPr lang="en-US" sz="1400"/>
              <a:t>    $project:{</a:t>
            </a:r>
            <a:endParaRPr lang="en-US" sz="1400"/>
          </a:p>
          <a:p>
            <a:r>
              <a:rPr lang="en-US" sz="1400"/>
              <a:t>        male:{$cond:{if:{$eq:["$gender","male"]},then:1,else:0}},</a:t>
            </a:r>
            <a:endParaRPr lang="en-US" sz="1400"/>
          </a:p>
          <a:p>
            <a:r>
              <a:rPr lang="en-US" sz="1400"/>
              <a:t>        female:{$cond:{if:{$eq:["$gender","female"]},then:1,else:0}}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},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$group:{</a:t>
            </a:r>
            <a:endParaRPr lang="en-US" sz="1400"/>
          </a:p>
          <a:p>
            <a:r>
              <a:rPr lang="en-US" sz="1400"/>
              <a:t>        _id:null,</a:t>
            </a:r>
            <a:endParaRPr lang="en-US" sz="1400"/>
          </a:p>
          <a:p>
            <a:r>
              <a:rPr lang="en-US" sz="1400"/>
              <a:t>        male:{$sum:"$male"},</a:t>
            </a:r>
            <a:endParaRPr lang="en-US" sz="1400"/>
          </a:p>
          <a:p>
            <a:r>
              <a:rPr lang="en-US" sz="1400"/>
              <a:t>        female:{$sum:"$female"},</a:t>
            </a:r>
            <a:endParaRPr lang="en-US" sz="1400"/>
          </a:p>
          <a:p>
            <a:r>
              <a:rPr lang="en-US" sz="1400"/>
              <a:t>        total:{$sum:1}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    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endParaRPr lang="en-US" sz="1400"/>
          </a:p>
          <a:p>
            <a:r>
              <a:rPr lang="en-US" sz="1400"/>
              <a:t>])</a:t>
            </a:r>
            <a:endParaRPr lang="en-US" sz="1400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sz="2400" b="1" dirty="0">
                <a:solidFill>
                  <a:schemeClr val="tx2"/>
                </a:solidFill>
              </a:rPr>
              <a:t>AGGREGATION</a:t>
            </a:r>
            <a:endParaRPr lang="en-US" alt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/>
          <p:nvPr/>
        </p:nvSpPr>
        <p:spPr>
          <a:xfrm>
            <a:off x="-2244473" y="1093129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IN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494155"/>
            <a:ext cx="7593965" cy="487870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857496"/>
            <a:ext cx="7467600" cy="1143000"/>
          </a:xfrm>
        </p:spPr>
        <p:txBody>
          <a:bodyPr>
            <a:noAutofit/>
          </a:bodyPr>
          <a:lstStyle/>
          <a:p>
            <a:r>
              <a:rPr lang="en-IN" sz="8000" dirty="0"/>
              <a:t>Thanks....</a:t>
            </a:r>
            <a:endParaRPr lang="en-IN" sz="8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82867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VS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MySql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69294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33" y="1146305"/>
            <a:ext cx="6792375" cy="458304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85" y="1214414"/>
            <a:ext cx="519814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1" y="1890689"/>
            <a:ext cx="7134317" cy="4088423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Schema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39750" y="1224280"/>
            <a:ext cx="76790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80604020202020204" pitchFamily="34" charset="0"/>
              </a:rPr>
              <a:t>Some considerations while designing Schema in MongoDB</a:t>
            </a:r>
            <a:endParaRPr lang="en-US" sz="1600" b="1" i="0" dirty="0">
              <a:solidFill>
                <a:srgbClr val="C00000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643050"/>
            <a:ext cx="7467600" cy="4786346"/>
          </a:xfrm>
        </p:spPr>
        <p:txBody>
          <a:bodyPr/>
          <a:lstStyle/>
          <a:p>
            <a:r>
              <a:rPr lang="en-US" sz="2000" dirty="0"/>
              <a:t>Design your schema according to user requirements.</a:t>
            </a:r>
            <a:endParaRPr lang="en-US" sz="2000" dirty="0"/>
          </a:p>
          <a:p>
            <a:r>
              <a:rPr lang="en-US" sz="2000" dirty="0"/>
              <a:t>Combine objects into one document if you will use them together. Otherwise separate them (but make sure there should not be need of joins).</a:t>
            </a:r>
            <a:endParaRPr lang="en-US" sz="2000" dirty="0"/>
          </a:p>
          <a:p>
            <a:r>
              <a:rPr lang="en-US" sz="2000" dirty="0"/>
              <a:t>Do joins while write, not on read.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55766"/>
            <a:ext cx="6984776" cy="25622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1214414" cy="121441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71604" y="428604"/>
            <a:ext cx="6500858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IN" sz="2400" b="1" dirty="0">
                <a:solidFill>
                  <a:schemeClr val="tx2"/>
                </a:solidFill>
              </a:rPr>
              <a:t>Schema</a:t>
            </a:r>
            <a:endParaRPr lang="en-IN" sz="24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072" y="5661248"/>
            <a:ext cx="677672" cy="7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6" y="1086824"/>
            <a:ext cx="7385104" cy="52863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3380</Words>
  <Application>WPS Presentation</Application>
  <PresentationFormat>On-screen Show (4:3)</PresentationFormat>
  <Paragraphs>209</Paragraphs>
  <Slides>38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SimSun</vt:lpstr>
      <vt:lpstr>Wingdings</vt:lpstr>
      <vt:lpstr>Wingdings</vt:lpstr>
      <vt:lpstr>Wingdings 2</vt:lpstr>
      <vt:lpstr>Century Schoolbook</vt:lpstr>
      <vt:lpstr>Gubbi</vt:lpstr>
      <vt:lpstr>DejaVu Sans</vt:lpstr>
      <vt:lpstr>微软雅黑</vt:lpstr>
      <vt:lpstr>Droid Sans Fallback</vt:lpstr>
      <vt:lpstr>Arial Unicode MS</vt:lpstr>
      <vt:lpstr>Calibri</vt:lpstr>
      <vt:lpstr>OpenSymbol</vt:lpstr>
      <vt:lpstr>Wingdings</vt:lpstr>
      <vt:lpstr>Oriel</vt:lpstr>
      <vt:lpstr>Presentation on MongoTemplate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gwl</cp:lastModifiedBy>
  <cp:revision>220</cp:revision>
  <dcterms:created xsi:type="dcterms:W3CDTF">2020-03-09T13:58:05Z</dcterms:created>
  <dcterms:modified xsi:type="dcterms:W3CDTF">2020-03-09T13:58:05Z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