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0" r:id="rId7"/>
    <p:sldId id="274" r:id="rId8"/>
    <p:sldId id="261" r:id="rId9"/>
    <p:sldId id="272" r:id="rId10"/>
    <p:sldId id="267" r:id="rId11"/>
    <p:sldId id="264" r:id="rId12"/>
    <p:sldId id="266" r:id="rId13"/>
    <p:sldId id="273" r:id="rId14"/>
    <p:sldId id="268" r:id="rId15"/>
    <p:sldId id="269" r:id="rId16"/>
    <p:sldId id="270" r:id="rId17"/>
    <p:sldId id="271"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 id="292" r:id="rId37"/>
    <p:sldId id="296" r:id="rId38"/>
    <p:sldId id="297" r:id="rId39"/>
    <p:sldId id="298" r:id="rId40"/>
    <p:sldId id="302" r:id="rId41"/>
    <p:sldId id="303" r:id="rId42"/>
    <p:sldId id="299" r:id="rId43"/>
    <p:sldId id="300" r:id="rId44"/>
    <p:sldId id="301" r:id="rId45"/>
    <p:sldId id="304" r:id="rId46"/>
    <p:sldId id="305" r:id="rId47"/>
    <p:sldId id="307" r:id="rId48"/>
    <p:sldId id="306" r:id="rId49"/>
    <p:sldId id="308" r:id="rId50"/>
    <p:sldId id="309" r:id="rId51"/>
    <p:sldId id="311" r:id="rId52"/>
    <p:sldId id="312" r:id="rId53"/>
    <p:sldId id="314" r:id="rId54"/>
    <p:sldId id="313" r:id="rId55"/>
    <p:sldId id="315" r:id="rId56"/>
    <p:sldId id="316" r:id="rId57"/>
    <p:sldId id="317" r:id="rId58"/>
    <p:sldId id="318" r:id="rId59"/>
    <p:sldId id="319" r:id="rId60"/>
    <p:sldId id="29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ä¸»é¢æ ·å¼ 1 - å¼ºè°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778" autoAdjust="0"/>
  </p:normalViewPr>
  <p:slideViewPr>
    <p:cSldViewPr>
      <p:cViewPr varScale="1">
        <p:scale>
          <a:sx n="56" d="100"/>
          <a:sy n="56" d="100"/>
        </p:scale>
        <p:origin x="-17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6D9390-B864-4D94-946A-1CDF9042C2B3}"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1E82F7-D095-4187-BAC0-4F47C38C6CE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US" dirty="0" smtClean="0">
                <a:sym typeface="+mn-ea"/>
              </a:rPr>
              <a:t> 2003 − Started by</a:t>
            </a:r>
            <a:r>
              <a:rPr lang="en-US" i="1" dirty="0" smtClean="0">
                <a:sym typeface="+mn-ea"/>
              </a:rPr>
              <a:t> </a:t>
            </a:r>
            <a:r>
              <a:rPr lang="en-US" sz="1400" i="1" dirty="0" smtClean="0">
                <a:sym typeface="+mn-ea"/>
              </a:rPr>
              <a:t>Adrian Holovaty and Simon Willison</a:t>
            </a:r>
            <a:r>
              <a:rPr lang="en-US" dirty="0" smtClean="0">
                <a:sym typeface="+mn-ea"/>
              </a:rPr>
              <a:t> as an internal project at the</a:t>
            </a:r>
            <a:r>
              <a:rPr lang="en-US" b="1" dirty="0" smtClean="0">
                <a:sym typeface="+mn-ea"/>
              </a:rPr>
              <a:t> </a:t>
            </a:r>
            <a:r>
              <a:rPr lang="en-US" i="1" dirty="0" smtClean="0">
                <a:sym typeface="+mn-ea"/>
              </a:rPr>
              <a:t>Lawrence Journal-World newspaper</a:t>
            </a:r>
            <a:r>
              <a:rPr lang="en-US" dirty="0" smtClean="0">
                <a:sym typeface="+mn-ea"/>
              </a:rPr>
              <a:t>.</a:t>
            </a:r>
            <a:endParaRPr lang="en-US" dirty="0" smtClean="0">
              <a:sym typeface="+mn-ea"/>
            </a:endParaRPr>
          </a:p>
          <a:p>
            <a:pPr marL="285750" indent="-285750">
              <a:buFont typeface="+mj-lt"/>
              <a:buAutoNum type="romanLcPeriod"/>
            </a:pPr>
            <a:r>
              <a:rPr lang="en-US" dirty="0" smtClean="0">
                <a:sym typeface="+mn-ea"/>
              </a:rPr>
              <a:t>Flexible template language that can be used to generate HTML, CSV, Email or any other format</a:t>
            </a:r>
            <a:r>
              <a:rPr lang="en-US" altLang="en-US" dirty="0" smtClean="0">
                <a:sym typeface="+mn-ea"/>
              </a:rPr>
              <a:t>.</a:t>
            </a:r>
            <a:endParaRPr lang="en-US" altLang="en-US" dirty="0" smtClean="0">
              <a:sym typeface="+mn-ea"/>
            </a:endParaRPr>
          </a:p>
          <a:p>
            <a:pPr marL="285750" indent="-285750">
              <a:buFont typeface="+mj-lt"/>
              <a:buAutoNum type="romanLcPeriod"/>
            </a:pPr>
            <a:r>
              <a:rPr lang="en-US" dirty="0" smtClean="0">
                <a:sym typeface="+mn-ea"/>
              </a:rPr>
              <a:t>Includes ORM that supports many databases – </a:t>
            </a:r>
            <a:r>
              <a:rPr lang="en-US" dirty="0" err="1" smtClean="0">
                <a:sym typeface="+mn-ea"/>
              </a:rPr>
              <a:t>Postgresql</a:t>
            </a:r>
            <a:r>
              <a:rPr lang="en-US" dirty="0" smtClean="0">
                <a:sym typeface="+mn-ea"/>
              </a:rPr>
              <a:t>, MySQL, Oracle, SQLite</a:t>
            </a:r>
            <a:r>
              <a:rPr lang="en-US" altLang="en-US" dirty="0" smtClean="0">
                <a:sym typeface="+mn-ea"/>
              </a:rPr>
              <a:t>.</a:t>
            </a:r>
            <a:endParaRPr lang="en-US" altLang="en-US" dirty="0" smtClean="0">
              <a:sym typeface="+mn-ea"/>
            </a:endParaRPr>
          </a:p>
          <a:p>
            <a:pPr marL="285750" indent="-285750">
              <a:buFont typeface="+mj-lt"/>
              <a:buAutoNum type="romanLcPeriod"/>
            </a:pPr>
            <a:r>
              <a:rPr lang="en-US" dirty="0" smtClean="0">
                <a:sym typeface="+mn-ea"/>
              </a:rPr>
              <a:t>Lots of extras included – middleware,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dirty="0" smtClean="0"/>
          </a:p>
          <a:p>
            <a:pPr marL="285750" indent="-285750">
              <a:buFont typeface="+mj-lt"/>
              <a:buAutoNum type="romanLcPeriod"/>
            </a:pPr>
            <a:endParaRPr lang="en-US" altLang="en-US" dirty="0" smtClean="0">
              <a:sym typeface="+mn-ea"/>
            </a:endParaRPr>
          </a:p>
          <a:p>
            <a:pPr marL="285750" indent="-285750">
              <a:buFont typeface="+mj-lt"/>
              <a:buAutoNum type="romanLcPeriod"/>
            </a:pPr>
            <a:endParaRPr lang="en-IN" dirty="0" smtClean="0"/>
          </a:p>
          <a:p>
            <a:pPr>
              <a:buFont typeface="Arial" panose="02080604020202020204" pitchFamily="34" charset="0"/>
              <a:buChar cha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dirty="0" smtClean="0"/>
              <a:t>Default methods also known as defender methods or virtual extension methods.</a:t>
            </a: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indent="-285750">
              <a:buFont typeface="+mj-lt"/>
              <a:buAutoNum type="romanLcPeriod"/>
            </a:pPr>
            <a:r>
              <a:rPr lang="en-IN" dirty="0"/>
              <a:t>Loosely Coupled − Django helps you to make each element of its stack independent of the others.</a:t>
            </a:r>
            <a:endParaRPr lang="en-IN" dirty="0"/>
          </a:p>
          <a:p>
            <a:pPr marL="285750" indent="-285750">
              <a:buFont typeface="+mj-lt"/>
              <a:buAutoNum type="romanLcPeriod"/>
            </a:pPr>
            <a:r>
              <a:rPr lang="en-IN" dirty="0"/>
              <a:t>Less code so in turn a quick development.</a:t>
            </a:r>
            <a:endParaRPr lang="en-IN" dirty="0"/>
          </a:p>
          <a:p>
            <a:pPr marL="285750" indent="-285750">
              <a:buFont typeface="+mj-lt"/>
              <a:buAutoNum type="romanLcPeriod"/>
            </a:pPr>
            <a:r>
              <a:rPr lang="" altLang="en-IN" dirty="0"/>
              <a:t>Provide Rich Library support so that it encourges fast development</a:t>
            </a:r>
            <a:endParaRPr lang="" altLang="en-IN" dirty="0"/>
          </a:p>
          <a:p>
            <a:pPr marL="285750" indent="-285750">
              <a:buFont typeface="+mj-lt"/>
              <a:buAutoNum type="romanLcPeriod"/>
            </a:pPr>
            <a:r>
              <a:rPr lang="" altLang="en-IN" dirty="0"/>
              <a:t>Don't Repeat Yourself (DRY) − Everything should be developed only in exactly one place instead of repeating it again and again.</a:t>
            </a:r>
            <a:endParaRPr lang="" altLang="en-IN" dirty="0"/>
          </a:p>
          <a:p>
            <a:pPr marL="285750" indent="-285750">
              <a:buFont typeface="+mj-lt"/>
              <a:buAutoNum type="romanLcPeriod"/>
            </a:pPr>
            <a:r>
              <a:rPr lang="" altLang="en-IN" dirty="0"/>
              <a:t>Django strictly maintains a clean design throughout its own code and makes it easy to follow best web-development practices.</a:t>
            </a:r>
            <a:endParaRPr lang="" alt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sz="1200" b="0" i="0" kern="1200" dirty="0" smtClean="0">
                <a:solidFill>
                  <a:schemeClr val="tx1"/>
                </a:solidFill>
                <a:latin typeface="+mn-lt"/>
                <a:ea typeface="+mn-ea"/>
                <a:cs typeface="+mn-cs"/>
              </a:rPr>
              <a:t>To add new methods to the already </a:t>
            </a:r>
            <a:r>
              <a:rPr lang="en-IN" sz="1200" b="0" i="0" u="sng" kern="1200" dirty="0" smtClean="0">
                <a:solidFill>
                  <a:schemeClr val="tx1"/>
                </a:solidFill>
                <a:latin typeface="+mn-lt"/>
                <a:ea typeface="+mn-ea"/>
                <a:cs typeface="+mn-cs"/>
              </a:rPr>
              <a:t>existing</a:t>
            </a:r>
            <a:r>
              <a:rPr lang="en-IN" sz="1200" b="0" i="0" kern="1200" dirty="0" smtClean="0">
                <a:solidFill>
                  <a:schemeClr val="tx1"/>
                </a:solidFill>
                <a:latin typeface="+mn-lt"/>
                <a:ea typeface="+mn-ea"/>
                <a:cs typeface="+mn-cs"/>
              </a:rPr>
              <a:t> interface , without affecting the implementation classes.</a:t>
            </a:r>
            <a:endParaRPr lang="en-IN" sz="1200" b="0" i="0" kern="1200" dirty="0" smtClean="0">
              <a:solidFill>
                <a:schemeClr val="tx1"/>
              </a:solidFill>
              <a:latin typeface="+mn-lt"/>
              <a:ea typeface="+mn-ea"/>
              <a:cs typeface="+mn-cs"/>
            </a:endParaRPr>
          </a:p>
          <a:p>
            <a:pPr marL="285750" indent="-285750">
              <a:buFont typeface="+mj-lt"/>
              <a:buAutoNum type="romanLcPeriod"/>
            </a:pPr>
            <a:r>
              <a:rPr lang="en-IN" dirty="0" smtClean="0"/>
              <a:t>Interface default methods are by-default available to all implementation classes. Based on requirement implementation class can use these default methods directly or can override.</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Object class methods are by-default available to every Java </a:t>
            </a:r>
            <a:r>
              <a:rPr lang="en-IN" dirty="0" err="1" smtClean="0"/>
              <a:t>class.hence</a:t>
            </a:r>
            <a:r>
              <a:rPr lang="en-IN" dirty="0" smtClean="0"/>
              <a:t> it’s not required to bring through default methods.</a:t>
            </a: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To overcome this problem compulsory we should override default method in the implementation class otherwise we get compile time error.</a:t>
            </a: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To </a:t>
            </a:r>
            <a:r>
              <a:rPr lang="en-IN" dirty="0" smtClean="0"/>
              <a:t>overcome this problem compulsory we should override default method in the implementation class otherwise we get compile time error.</a:t>
            </a: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To </a:t>
            </a:r>
            <a:r>
              <a:rPr lang="en-IN" dirty="0" smtClean="0"/>
              <a:t>overcome this problem compulsory we should override default method in the implementation class otherwise we get compile time error.</a:t>
            </a: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Two interfaces can contain default method with same signature then there may be a chance of ambiguity problem (diamond problem) to the implementation class.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To </a:t>
            </a:r>
            <a:r>
              <a:rPr lang="en-IN" dirty="0" smtClean="0"/>
              <a:t>overcome this problem compulsory we should override default method in the implementation class otherwise we get compile time error.</a:t>
            </a: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dirty="0" smtClean="0"/>
              <a:t>From 1.8 version onwards in addition to default methods we can write static methods also inside interface to define utility functions.</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r>
              <a:rPr lang="en-IN" dirty="0" smtClean="0"/>
              <a:t>From 1.8 version onwards in addition to default methods we can write static methods also inside interface to define utility functions.</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Usually we can specify type of parameter. If the compiler expects the type based on the context then we can remove type also.     </a:t>
            </a:r>
            <a:endParaRPr kumimoji="0" lang="en-IN" sz="12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exactly same as logical AND ,OR complement operators.</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exactly same as logical AND ,OR complement operators.</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multiple parameters present then these parameters should be separated with comma (,).</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Similar to method body lambda expression body also can contain multiple statements. If more than one statements present then we have to enclose inside within curly braces. If one statement present then curly braces are optional.</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lambda expression return something then we can remove return keyword also.</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zero number of parameters available then we have to use empty parameter [ like ()].</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 predicate is a function with a single argument and returns </a:t>
            </a:r>
            <a:r>
              <a:rPr lang="en-IN" dirty="0" err="1" smtClean="0"/>
              <a:t>boolean</a:t>
            </a:r>
            <a:r>
              <a:rPr lang="en-IN" dirty="0" smtClean="0"/>
              <a:t> value.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exactly same as logical AND ,OR complement operators.</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Functions are exactly same as predicates except that functions can return any type of result but function should (can) return only one value and that value can be any type as per our requirement.</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Function interface present in </a:t>
            </a:r>
            <a:r>
              <a:rPr lang="en-IN" dirty="0" err="1" smtClean="0"/>
              <a:t>Java.util.function</a:t>
            </a:r>
            <a:r>
              <a:rPr lang="en-IN" dirty="0" smtClean="0"/>
              <a:t> package.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contains only one method.</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To process objects of the collection, in 1.8 version Streams concept introduced.</a:t>
            </a:r>
            <a:endParaRPr lang="en-IN" dirty="0" smtClean="0"/>
          </a:p>
          <a:p>
            <a:pPr marL="285750" marR="0" lvl="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Stream is an interface</a:t>
            </a:r>
            <a:r>
              <a:rPr kumimoji="0" lang="en-IN" sz="12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1200" b="0" i="0" u="none" strike="noStrike" kern="1200" cap="none" spc="0" normalizeH="0" baseline="0" noProof="0" dirty="0" smtClean="0">
              <a:ln>
                <a:noFill/>
              </a:ln>
              <a:solidFill>
                <a:schemeClr val="tx1"/>
              </a:solidFill>
              <a:effectLst/>
              <a:uLnTx/>
              <a:uFillTx/>
              <a:latin typeface="+mn-lt"/>
              <a:ea typeface="+mn-ea"/>
              <a:cs typeface="+mn-cs"/>
            </a:endParaRPr>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We can configure either by using filter mechanism or by using map mechanism.</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collects the element from the Stream and adding to the specified Collection.</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collects the element from the Stream and adding to the specified Collection.</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return the number of element present in stream.</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mtClean="0"/>
              <a:t>sorted(Comparator c) : customized sorting </a:t>
            </a:r>
            <a:endParaRPr lang="en-IN"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a:t>
            </a: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multiple parameters present then these parameters should be separated with comma (,).</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Similar to method body lambda expression body also can contain multiple statements. If more than one statements present then we have to enclose inside within curly braces. If one statement present then curly braces are optional.</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lambda expression return something then we can remove return keyword also.</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zero number of parameters available then we have to use empty parameter [ like ()].</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This method return the number of element present in stream.</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sorted(Comparator c) : customized sorting </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Return minimum and maximum value according to specified comparator.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This method Won’t return anything.</a:t>
            </a:r>
            <a:endParaRPr lang="en-IN" sz="1200"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It take lambda exp as argument and apply that exp to each element present inside stream. </a:t>
            </a:r>
            <a:endParaRPr lang="en-IN" sz="1200"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This method Won’t return anything.</a:t>
            </a:r>
            <a:endParaRPr lang="en-IN" sz="1200"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sz="1200" dirty="0" smtClean="0"/>
              <a:t>It take lambda exp as argument </a:t>
            </a:r>
            <a:r>
              <a:rPr lang="en-IN" sz="1200" smtClean="0"/>
              <a:t>and apply </a:t>
            </a:r>
            <a:r>
              <a:rPr lang="en-IN" sz="1200" dirty="0" smtClean="0"/>
              <a:t>that exp to each element present inside stream. </a:t>
            </a:r>
            <a:endParaRPr lang="en-IN" sz="120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None/>
              <a:defRPr/>
            </a:pPr>
            <a:endParaRPr lang="en-IN" dirty="0" smtClean="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Once we write lambda expression we can call that expression just like a method, for this functional interfaces are required.</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If an interface contain only one abstract method, such type of interfaces are called functional interfaces and the method is called functional method or single abstract method (SAM).</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in addition to single Abstract method (SAM) we write any number of default and static methods.</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 Java 8, Sun Micro System introduced @Functional Interface annotation to specify that the interface is Functional Interface.</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r>
              <a:rPr lang="en-IN" dirty="0" smtClean="0"/>
              <a:t>Inside Functional Interface we can take only one abstract method, if we take more than one abstract method then compiler raise an error message that is called we will get compilation error.</a:t>
            </a:r>
            <a:endParaRPr lang="en-IN" dirty="0" smtClean="0"/>
          </a:p>
          <a:p>
            <a:pPr marL="285750" marR="0" indent="-285750" algn="l" defTabSz="914400" rtl="0" eaLnBrk="1" fontAlgn="auto" latinLnBrk="0" hangingPunct="1">
              <a:lnSpc>
                <a:spcPct val="100000"/>
              </a:lnSpc>
              <a:spcBef>
                <a:spcPts val="0"/>
              </a:spcBef>
              <a:spcAft>
                <a:spcPts val="0"/>
              </a:spcAft>
              <a:buClrTx/>
              <a:buSzTx/>
              <a:buFont typeface="+mj-lt"/>
              <a:buAutoNum type="romanLcPeriod"/>
              <a:defRPr/>
            </a:pPr>
            <a:endParaRPr lang="en-IN" dirty="0" smtClean="0"/>
          </a:p>
          <a:p>
            <a:pPr marL="285750" indent="-285750">
              <a:buFont typeface="+mj-lt"/>
              <a:buAutoNum type="romanLcPeriod"/>
            </a:pPr>
            <a:endParaRPr lang="en-IN" dirty="0"/>
          </a:p>
        </p:txBody>
      </p:sp>
      <p:sp>
        <p:nvSpPr>
          <p:cNvPr id="4" name="Slide Number Placeholder 3"/>
          <p:cNvSpPr>
            <a:spLocks noGrp="1"/>
          </p:cNvSpPr>
          <p:nvPr>
            <p:ph type="sldNum" sz="quarter" idx="10"/>
          </p:nvPr>
        </p:nvSpPr>
        <p:spPr/>
        <p:txBody>
          <a:bodyPr/>
          <a:lstStyle/>
          <a:p>
            <a:fld id="{651E82F7-D095-4187-BAC0-4F47C38C6CE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5B1945-5027-41D2-B534-AF246455263D}" type="datetimeFigureOut">
              <a:rPr lang="en-US" smtClean="0"/>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A959B96-D575-4B32-AC6A-80B0CD05B0FB}"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5B1945-5027-41D2-B534-AF246455263D}" type="datetimeFigureOut">
              <a:rPr lang="en-US" smtClean="0"/>
            </a:fld>
            <a:endParaRPr lang="en-IN"/>
          </a:p>
        </p:txBody>
      </p:sp>
      <p:sp>
        <p:nvSpPr>
          <p:cNvPr id="9" name="Slide Number Placeholder 8"/>
          <p:cNvSpPr>
            <a:spLocks noGrp="1"/>
          </p:cNvSpPr>
          <p:nvPr>
            <p:ph type="sldNum" sz="quarter" idx="15"/>
          </p:nvPr>
        </p:nvSpPr>
        <p:spPr/>
        <p:txBody>
          <a:bodyPr rtlCol="0"/>
          <a:lstStyle/>
          <a:p>
            <a:fld id="{FA959B96-D575-4B32-AC6A-80B0CD05B0FB}" type="slidenum">
              <a:rPr lang="en-IN" smtClean="0"/>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0E5B1945-5027-41D2-B534-AF246455263D}" type="datetimeFigureOut">
              <a:rPr lang="en-US" smtClean="0"/>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A959B96-D575-4B32-AC6A-80B0CD05B0FB}" type="slidenum">
              <a:rPr lang="en-IN" smtClean="0"/>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5B1945-5027-41D2-B534-AF246455263D}" type="datetimeFigureOut">
              <a:rPr lang="en-US"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959B96-D575-4B32-AC6A-80B0CD05B0FB}" type="slidenum">
              <a:rPr lang="en-IN" smtClean="0"/>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5B1945-5027-41D2-B534-AF246455263D}" type="datetimeFigureOut">
              <a:rPr lang="en-US"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959B96-D575-4B32-AC6A-80B0CD05B0FB}" type="slidenum">
              <a:rPr lang="en-IN" smtClean="0"/>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5B1945-5027-41D2-B534-AF246455263D}" type="datetimeFigureOut">
              <a:rPr lang="en-US" smtClean="0"/>
            </a:fld>
            <a:endParaRPr lang="en-IN"/>
          </a:p>
        </p:txBody>
      </p:sp>
      <p:sp>
        <p:nvSpPr>
          <p:cNvPr id="7" name="Slide Number Placeholder 6"/>
          <p:cNvSpPr>
            <a:spLocks noGrp="1"/>
          </p:cNvSpPr>
          <p:nvPr>
            <p:ph type="sldNum" sz="quarter" idx="11"/>
          </p:nvPr>
        </p:nvSpPr>
        <p:spPr/>
        <p:txBody>
          <a:bodyPr rtlCol="0"/>
          <a:lstStyle/>
          <a:p>
            <a:fld id="{FA959B96-D575-4B32-AC6A-80B0CD05B0FB}" type="slidenum">
              <a:rPr lang="en-IN" smtClean="0"/>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B1945-5027-41D2-B534-AF246455263D}" type="datetimeFigureOut">
              <a:rPr lang="en-US"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959B96-D575-4B32-AC6A-80B0CD05B0F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5B1945-5027-41D2-B534-AF246455263D}" type="datetimeFigureOut">
              <a:rPr lang="en-US" smtClean="0"/>
            </a:fld>
            <a:endParaRPr lang="en-IN"/>
          </a:p>
        </p:txBody>
      </p:sp>
      <p:sp>
        <p:nvSpPr>
          <p:cNvPr id="22" name="Slide Number Placeholder 21"/>
          <p:cNvSpPr>
            <a:spLocks noGrp="1"/>
          </p:cNvSpPr>
          <p:nvPr>
            <p:ph type="sldNum" sz="quarter" idx="15"/>
          </p:nvPr>
        </p:nvSpPr>
        <p:spPr/>
        <p:txBody>
          <a:bodyPr rtlCol="0"/>
          <a:lstStyle/>
          <a:p>
            <a:fld id="{FA959B96-D575-4B32-AC6A-80B0CD05B0FB}" type="slidenum">
              <a:rPr lang="en-IN" smtClean="0"/>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5B1945-5027-41D2-B534-AF246455263D}" type="datetimeFigureOut">
              <a:rPr lang="en-US" smtClean="0"/>
            </a:fld>
            <a:endParaRPr lang="en-IN"/>
          </a:p>
        </p:txBody>
      </p:sp>
      <p:sp>
        <p:nvSpPr>
          <p:cNvPr id="18" name="Slide Number Placeholder 17"/>
          <p:cNvSpPr>
            <a:spLocks noGrp="1"/>
          </p:cNvSpPr>
          <p:nvPr>
            <p:ph type="sldNum" sz="quarter" idx="11"/>
          </p:nvPr>
        </p:nvSpPr>
        <p:spPr/>
        <p:txBody>
          <a:bodyPr rtlCol="0"/>
          <a:lstStyle/>
          <a:p>
            <a:fld id="{FA959B96-D575-4B32-AC6A-80B0CD05B0FB}" type="slidenum">
              <a:rPr lang="en-IN" smtClean="0"/>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5B1945-5027-41D2-B534-AF246455263D}" type="datetimeFigureOut">
              <a:rPr lang="en-US" smtClean="0"/>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A959B96-D575-4B32-AC6A-80B0CD05B0F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1.jpe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2.xml"/><Relationship Id="rId2" Type="http://schemas.openxmlformats.org/officeDocument/2006/relationships/image" Target="../media/image31.jpe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54.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5472" y="-17"/>
            <a:ext cx="8215338" cy="1894362"/>
          </a:xfrm>
        </p:spPr>
        <p:txBody>
          <a:bodyPr/>
          <a:lstStyle/>
          <a:p>
            <a:r>
              <a:rPr lang="en-IN" dirty="0" smtClean="0"/>
              <a:t>Presentation on </a:t>
            </a:r>
            <a:r>
              <a:rPr lang="en-US" altLang="en-IN" dirty="0" smtClean="0"/>
              <a:t>DJANGO</a:t>
            </a:r>
            <a:endParaRPr lang="en-US" altLang="en-IN" dirty="0" smtClean="0"/>
          </a:p>
        </p:txBody>
      </p:sp>
      <p:sp>
        <p:nvSpPr>
          <p:cNvPr id="3" name="Subtitle 2"/>
          <p:cNvSpPr>
            <a:spLocks noGrp="1"/>
          </p:cNvSpPr>
          <p:nvPr>
            <p:ph type="subTitle" idx="1"/>
          </p:nvPr>
        </p:nvSpPr>
        <p:spPr>
          <a:xfrm>
            <a:off x="4511039" y="4215131"/>
            <a:ext cx="4100530" cy="1371600"/>
          </a:xfrm>
        </p:spPr>
        <p:txBody>
          <a:bodyPr/>
          <a:lstStyle/>
          <a:p>
            <a:r>
              <a:rPr lang="en-IN" dirty="0" smtClean="0"/>
              <a:t>Prepared By : Mayank Jain</a:t>
            </a:r>
            <a:endParaRPr lang="en-IN" dirty="0"/>
          </a:p>
        </p:txBody>
      </p:sp>
      <p:pic>
        <p:nvPicPr>
          <p:cNvPr id="4" name="Picture 3" descr="download.png"/>
          <p:cNvPicPr>
            <a:picLocks noChangeAspect="1"/>
          </p:cNvPicPr>
          <p:nvPr/>
        </p:nvPicPr>
        <p:blipFill>
          <a:blip r:embed="rId1"/>
          <a:stretch>
            <a:fillRect/>
          </a:stretch>
        </p:blipFill>
        <p:spPr>
          <a:xfrm>
            <a:off x="7572396" y="0"/>
            <a:ext cx="1357322" cy="1357322"/>
          </a:xfrm>
          <a:prstGeom prst="rect">
            <a:avLst/>
          </a:prstGeom>
        </p:spPr>
      </p:pic>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a:t>
            </a:r>
            <a:r>
              <a:rPr lang="en-IN" dirty="0" err="1" smtClean="0"/>
              <a:t>FunctionalInterface</a:t>
            </a:r>
            <a:r>
              <a:rPr lang="en-IN" dirty="0" smtClean="0"/>
              <a:t> annotation</a:t>
            </a:r>
            <a:endParaRPr lang="en-IN" dirty="0" smtClean="0"/>
          </a:p>
          <a:p>
            <a:r>
              <a:rPr lang="en-IN" dirty="0" smtClean="0"/>
              <a:t>Exactly one abstract method.</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7" name="Picture 3"/>
          <p:cNvPicPr>
            <a:picLocks noChangeAspect="1" noChangeArrowheads="1"/>
          </p:cNvPicPr>
          <p:nvPr/>
        </p:nvPicPr>
        <p:blipFill>
          <a:blip r:embed="rId2"/>
          <a:srcRect/>
          <a:stretch>
            <a:fillRect/>
          </a:stretch>
        </p:blipFill>
        <p:spPr bwMode="auto">
          <a:xfrm>
            <a:off x="642910" y="2571744"/>
            <a:ext cx="5867400" cy="18383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785786" y="4286256"/>
            <a:ext cx="5991225" cy="1838325"/>
          </a:xfrm>
          <a:prstGeom prst="rect">
            <a:avLst/>
          </a:prstGeom>
          <a:noFill/>
          <a:ln w="9525">
            <a:noFill/>
            <a:miter lim="800000"/>
            <a:headEnd/>
            <a:tailEnd/>
          </a:ln>
          <a:effectLst/>
        </p:spPr>
      </p:pic>
      <p:pic>
        <p:nvPicPr>
          <p:cNvPr id="9" name="Picture 6"/>
          <p:cNvPicPr>
            <a:picLocks noChangeAspect="1" noChangeArrowheads="1"/>
          </p:cNvPicPr>
          <p:nvPr/>
        </p:nvPicPr>
        <p:blipFill>
          <a:blip r:embed="rId4"/>
          <a:srcRect/>
          <a:stretch>
            <a:fillRect/>
          </a:stretch>
        </p:blipFill>
        <p:spPr bwMode="auto">
          <a:xfrm>
            <a:off x="1142976" y="6072206"/>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Functional Interface</a:t>
            </a:r>
            <a:endParaRPr lang="en-IN" sz="2400" b="1" dirty="0">
              <a:solidFill>
                <a:schemeClr val="tx2"/>
              </a:solidFill>
            </a:endParaRPr>
          </a:p>
        </p:txBody>
      </p:sp>
      <p:pic>
        <p:nvPicPr>
          <p:cNvPr id="1026" name="Picture 2"/>
          <p:cNvPicPr>
            <a:picLocks noChangeAspect="1" noChangeArrowheads="1"/>
          </p:cNvPicPr>
          <p:nvPr/>
        </p:nvPicPr>
        <p:blipFill>
          <a:blip r:embed="rId2"/>
          <a:srcRect/>
          <a:stretch>
            <a:fillRect/>
          </a:stretch>
        </p:blipFill>
        <p:spPr bwMode="auto">
          <a:xfrm>
            <a:off x="928662" y="3786190"/>
            <a:ext cx="6057900" cy="1571625"/>
          </a:xfrm>
          <a:prstGeom prst="rect">
            <a:avLst/>
          </a:prstGeom>
          <a:noFill/>
          <a:ln w="9525">
            <a:noFill/>
            <a:miter lim="800000"/>
            <a:headEnd/>
            <a:tailEnd/>
          </a:ln>
          <a:effectLst/>
        </p:spPr>
      </p:pic>
      <p:pic>
        <p:nvPicPr>
          <p:cNvPr id="12" name="Picture 2"/>
          <p:cNvPicPr>
            <a:picLocks noChangeAspect="1" noChangeArrowheads="1"/>
          </p:cNvPicPr>
          <p:nvPr/>
        </p:nvPicPr>
        <p:blipFill>
          <a:blip r:embed="rId3"/>
          <a:srcRect/>
          <a:stretch>
            <a:fillRect/>
          </a:stretch>
        </p:blipFill>
        <p:spPr bwMode="auto">
          <a:xfrm>
            <a:off x="1071538" y="1928802"/>
            <a:ext cx="5829300" cy="15049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571604" y="5643578"/>
            <a:ext cx="6072230" cy="59307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(Add 2 Number’s).</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4" name="Picture 2"/>
          <p:cNvPicPr>
            <a:picLocks noChangeAspect="1" noChangeArrowheads="1"/>
          </p:cNvPicPr>
          <p:nvPr/>
        </p:nvPicPr>
        <p:blipFill>
          <a:blip r:embed="rId2"/>
          <a:srcRect/>
          <a:stretch>
            <a:fillRect/>
          </a:stretch>
        </p:blipFill>
        <p:spPr bwMode="auto">
          <a:xfrm>
            <a:off x="500034" y="2552700"/>
            <a:ext cx="6781800" cy="4305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 Lambda Expression.</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4098" name="Picture 2"/>
          <p:cNvPicPr>
            <a:picLocks noChangeAspect="1" noChangeArrowheads="1"/>
          </p:cNvPicPr>
          <p:nvPr/>
        </p:nvPicPr>
        <p:blipFill>
          <a:blip r:embed="rId2"/>
          <a:srcRect/>
          <a:stretch>
            <a:fillRect/>
          </a:stretch>
        </p:blipFill>
        <p:spPr bwMode="auto">
          <a:xfrm>
            <a:off x="642910" y="2643182"/>
            <a:ext cx="6638925" cy="34956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(Thread concept).</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5122" name="Picture 2"/>
          <p:cNvPicPr>
            <a:picLocks noChangeAspect="1" noChangeArrowheads="1"/>
          </p:cNvPicPr>
          <p:nvPr/>
        </p:nvPicPr>
        <p:blipFill>
          <a:blip r:embed="rId2"/>
          <a:srcRect/>
          <a:stretch>
            <a:fillRect/>
          </a:stretch>
        </p:blipFill>
        <p:spPr bwMode="auto">
          <a:xfrm>
            <a:off x="1071538" y="2285992"/>
            <a:ext cx="5572125" cy="428628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 Lambda Expression (Thread concept).</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6146" name="Picture 2"/>
          <p:cNvPicPr>
            <a:picLocks noChangeAspect="1" noChangeArrowheads="1"/>
          </p:cNvPicPr>
          <p:nvPr/>
        </p:nvPicPr>
        <p:blipFill>
          <a:blip r:embed="rId2"/>
          <a:srcRect/>
          <a:stretch>
            <a:fillRect/>
          </a:stretch>
        </p:blipFill>
        <p:spPr bwMode="auto">
          <a:xfrm>
            <a:off x="1000100" y="2357430"/>
            <a:ext cx="5848350" cy="414340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Without Lambda Expression (Comparator concept).</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1026" name="Picture 2"/>
          <p:cNvPicPr>
            <a:picLocks noChangeAspect="1" noChangeArrowheads="1"/>
          </p:cNvPicPr>
          <p:nvPr/>
        </p:nvPicPr>
        <p:blipFill>
          <a:blip r:embed="rId2"/>
          <a:srcRect/>
          <a:stretch>
            <a:fillRect/>
          </a:stretch>
        </p:blipFill>
        <p:spPr bwMode="auto">
          <a:xfrm>
            <a:off x="285720" y="2571744"/>
            <a:ext cx="7858180" cy="40005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2050" name="Picture 2"/>
          <p:cNvPicPr>
            <a:picLocks noChangeAspect="1" noChangeArrowheads="1"/>
          </p:cNvPicPr>
          <p:nvPr/>
        </p:nvPicPr>
        <p:blipFill>
          <a:blip r:embed="rId2"/>
          <a:srcRect/>
          <a:stretch>
            <a:fillRect/>
          </a:stretch>
        </p:blipFill>
        <p:spPr bwMode="auto">
          <a:xfrm>
            <a:off x="500034" y="2071678"/>
            <a:ext cx="7686675" cy="33528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3075" name="Picture 3"/>
          <p:cNvPicPr>
            <a:picLocks noChangeAspect="1" noChangeArrowheads="1"/>
          </p:cNvPicPr>
          <p:nvPr/>
        </p:nvPicPr>
        <p:blipFill>
          <a:blip r:embed="rId2"/>
          <a:srcRect/>
          <a:stretch>
            <a:fillRect/>
          </a:stretch>
        </p:blipFill>
        <p:spPr bwMode="auto">
          <a:xfrm>
            <a:off x="428597" y="1428736"/>
            <a:ext cx="7572428" cy="504826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sp>
        <p:nvSpPr>
          <p:cNvPr id="5" name="Content Placeholder 2"/>
          <p:cNvSpPr>
            <a:spLocks noGrp="1"/>
          </p:cNvSpPr>
          <p:nvPr>
            <p:ph sz="quarter" idx="1"/>
          </p:nvPr>
        </p:nvSpPr>
        <p:spPr>
          <a:xfrm>
            <a:off x="571472" y="1643050"/>
            <a:ext cx="7467600" cy="1214446"/>
          </a:xfrm>
        </p:spPr>
        <p:txBody>
          <a:bodyPr>
            <a:normAutofit/>
          </a:bodyPr>
          <a:lstStyle/>
          <a:p>
            <a:r>
              <a:rPr lang="en-IN" dirty="0" smtClean="0"/>
              <a:t>With Lambda Expression (Comparator concept).</a:t>
            </a:r>
            <a:endParaRPr lang="en-IN" dirty="0" smtClean="0"/>
          </a:p>
          <a:p>
            <a:endParaRPr lang="en-IN" dirty="0" smtClean="0"/>
          </a:p>
        </p:txBody>
      </p:sp>
      <p:pic>
        <p:nvPicPr>
          <p:cNvPr id="7" name="Picture 2"/>
          <p:cNvPicPr>
            <a:picLocks noChangeAspect="1" noChangeArrowheads="1"/>
          </p:cNvPicPr>
          <p:nvPr/>
        </p:nvPicPr>
        <p:blipFill>
          <a:blip r:embed="rId2"/>
          <a:srcRect/>
          <a:stretch>
            <a:fillRect/>
          </a:stretch>
        </p:blipFill>
        <p:spPr bwMode="auto">
          <a:xfrm>
            <a:off x="214282" y="2285992"/>
            <a:ext cx="7858180" cy="40005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32" y="214290"/>
            <a:ext cx="5610212" cy="1143000"/>
          </a:xfrm>
        </p:spPr>
        <p:txBody>
          <a:bodyPr/>
          <a:lstStyle/>
          <a:p>
            <a:pPr algn="ctr"/>
            <a:r>
              <a:rPr lang="en-IN" b="1" dirty="0" smtClean="0"/>
              <a:t>Content</a:t>
            </a:r>
            <a:endParaRPr lang="en-IN" b="1" dirty="0"/>
          </a:p>
        </p:txBody>
      </p:sp>
      <p:sp>
        <p:nvSpPr>
          <p:cNvPr id="3" name="Content Placeholder 2"/>
          <p:cNvSpPr>
            <a:spLocks noGrp="1"/>
          </p:cNvSpPr>
          <p:nvPr>
            <p:ph sz="quarter" idx="1"/>
          </p:nvPr>
        </p:nvSpPr>
        <p:spPr>
          <a:xfrm>
            <a:off x="571472" y="1643050"/>
            <a:ext cx="7467600" cy="4786346"/>
          </a:xfrm>
        </p:spPr>
        <p:txBody>
          <a:bodyPr/>
          <a:lstStyle/>
          <a:p>
            <a:r>
              <a:rPr lang="en-US" altLang="en-IN" dirty="0" smtClean="0"/>
              <a:t>Introduction</a:t>
            </a:r>
            <a:endParaRPr lang="en-IN" dirty="0" smtClean="0"/>
          </a:p>
          <a:p>
            <a:r>
              <a:rPr lang="en-IN" dirty="0" smtClean="0"/>
              <a:t>Characteristics of Django</a:t>
            </a:r>
            <a:endParaRPr lang="en-IN" dirty="0" smtClean="0"/>
          </a:p>
          <a:p>
            <a:r>
              <a:rPr lang="en-IN" dirty="0" smtClean="0"/>
              <a:t>Features of Django</a:t>
            </a:r>
            <a:endParaRPr lang="en-IN" dirty="0" smtClean="0"/>
          </a:p>
          <a:p>
            <a:r>
              <a:rPr lang="en-IN" dirty="0" smtClean="0">
                <a:sym typeface="+mn-ea"/>
              </a:rPr>
              <a:t>Companies Using Django</a:t>
            </a:r>
            <a:endParaRPr lang="en-IN" dirty="0" smtClean="0"/>
          </a:p>
          <a:p>
            <a:r>
              <a:rPr lang="en-IN" dirty="0" smtClean="0"/>
              <a:t>Django Architecture</a:t>
            </a:r>
            <a:endParaRPr lang="en-IN" dirty="0" smtClean="0"/>
          </a:p>
          <a:p>
            <a:r>
              <a:rPr lang="en-US" altLang="en-IN" dirty="0" smtClean="0"/>
              <a:t>Installation</a:t>
            </a:r>
            <a:endParaRPr lang="en-IN" dirty="0" smtClean="0"/>
          </a:p>
          <a:p>
            <a:r>
              <a:rPr lang="en-US" altLang="en-IN" dirty="0" smtClean="0"/>
              <a:t>First Programme</a:t>
            </a:r>
            <a:endParaRPr lang="en-IN" dirty="0" smtClean="0"/>
          </a:p>
          <a:p>
            <a:r>
              <a:rPr lang="en-US" altLang="en-IN" dirty="0" smtClean="0"/>
              <a:t>DTL</a:t>
            </a:r>
            <a:endParaRPr lang="en-US" alt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Functional Interface Example’s With Lambda Expression.</a:t>
            </a:r>
            <a:endParaRPr lang="en-IN" sz="2400" b="1" dirty="0">
              <a:solidFill>
                <a:schemeClr val="tx2"/>
              </a:solidFill>
            </a:endParaRPr>
          </a:p>
        </p:txBody>
      </p:sp>
      <p:pic>
        <p:nvPicPr>
          <p:cNvPr id="4098" name="Picture 2"/>
          <p:cNvPicPr>
            <a:picLocks noChangeAspect="1" noChangeArrowheads="1"/>
          </p:cNvPicPr>
          <p:nvPr/>
        </p:nvPicPr>
        <p:blipFill>
          <a:blip r:embed="rId2"/>
          <a:srcRect/>
          <a:stretch>
            <a:fillRect/>
          </a:stretch>
        </p:blipFill>
        <p:spPr bwMode="auto">
          <a:xfrm>
            <a:off x="285750" y="1428736"/>
            <a:ext cx="7786712" cy="5014927"/>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1714512"/>
          </a:xfrm>
        </p:spPr>
        <p:txBody>
          <a:bodyPr>
            <a:normAutofit/>
          </a:bodyPr>
          <a:lstStyle/>
          <a:p>
            <a:r>
              <a:rPr lang="en-IN" dirty="0" smtClean="0"/>
              <a:t>Until java7 version.</a:t>
            </a:r>
            <a:endParaRPr lang="en-IN" dirty="0" smtClean="0"/>
          </a:p>
          <a:p>
            <a:r>
              <a:rPr lang="en-IN" dirty="0" smtClean="0"/>
              <a:t>But from 1.8 version onwards can declare default methods also.</a:t>
            </a:r>
            <a:endParaRPr lang="en-IN" dirty="0" smtClean="0"/>
          </a:p>
          <a:p>
            <a:r>
              <a:rPr lang="en-IN" dirty="0" smtClean="0"/>
              <a:t>“default” keyword.</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2" name="Picture 2"/>
          <p:cNvPicPr>
            <a:picLocks noChangeAspect="1" noChangeArrowheads="1"/>
          </p:cNvPicPr>
          <p:nvPr/>
        </p:nvPicPr>
        <p:blipFill>
          <a:blip r:embed="rId2"/>
          <a:srcRect/>
          <a:stretch>
            <a:fillRect/>
          </a:stretch>
        </p:blipFill>
        <p:spPr bwMode="auto">
          <a:xfrm>
            <a:off x="1071538" y="3714752"/>
            <a:ext cx="4791075" cy="23336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714512"/>
          </a:xfrm>
        </p:spPr>
        <p:txBody>
          <a:bodyPr>
            <a:normAutofit/>
          </a:bodyPr>
          <a:lstStyle/>
          <a:p>
            <a:r>
              <a:rPr lang="en-IN" dirty="0" smtClean="0"/>
              <a:t>add new methods to the already existing interface.</a:t>
            </a:r>
            <a:endParaRPr lang="en-IN" dirty="0" smtClean="0"/>
          </a:p>
          <a:p>
            <a:r>
              <a:rPr lang="en-IN" dirty="0" smtClean="0"/>
              <a:t>default methods are by-default available.</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2050" name="Picture 2"/>
          <p:cNvPicPr>
            <a:picLocks noChangeAspect="1" noChangeArrowheads="1"/>
          </p:cNvPicPr>
          <p:nvPr/>
        </p:nvPicPr>
        <p:blipFill>
          <a:blip r:embed="rId2"/>
          <a:srcRect/>
          <a:stretch>
            <a:fillRect/>
          </a:stretch>
        </p:blipFill>
        <p:spPr bwMode="auto">
          <a:xfrm>
            <a:off x="500034" y="2962256"/>
            <a:ext cx="6953250" cy="389574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714512"/>
          </a:xfrm>
        </p:spPr>
        <p:txBody>
          <a:bodyPr>
            <a:normAutofit/>
          </a:bodyPr>
          <a:lstStyle/>
          <a:p>
            <a:r>
              <a:rPr lang="en-IN" dirty="0" smtClean="0"/>
              <a:t>can’t override object class methods as default methods.</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3075" name="Picture 3"/>
          <p:cNvPicPr>
            <a:picLocks noChangeAspect="1" noChangeArrowheads="1"/>
          </p:cNvPicPr>
          <p:nvPr/>
        </p:nvPicPr>
        <p:blipFill>
          <a:blip r:embed="rId2"/>
          <a:srcRect/>
          <a:stretch>
            <a:fillRect/>
          </a:stretch>
        </p:blipFill>
        <p:spPr bwMode="auto">
          <a:xfrm>
            <a:off x="1428728" y="2857496"/>
            <a:ext cx="5214974" cy="321471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9" name="Picture 2" descr="C:\Users\Admin\Desktop\interview preparation\download.png"/>
          <p:cNvPicPr>
            <a:picLocks noChangeAspect="1" noChangeArrowheads="1"/>
          </p:cNvPicPr>
          <p:nvPr/>
        </p:nvPicPr>
        <p:blipFill>
          <a:blip r:embed="rId2"/>
          <a:srcRect/>
          <a:stretch>
            <a:fillRect/>
          </a:stretch>
        </p:blipFill>
        <p:spPr bwMode="auto">
          <a:xfrm>
            <a:off x="1357290" y="1928802"/>
            <a:ext cx="5929354" cy="40719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500990" cy="1000132"/>
          </a:xfrm>
        </p:spPr>
        <p:txBody>
          <a:bodyPr>
            <a:normAutofit/>
          </a:bodyPr>
          <a:lstStyle/>
          <a:p>
            <a:r>
              <a:rPr lang="en-IN" b="1" dirty="0" smtClean="0"/>
              <a:t>Compile Time Error in case of multiple inheritance  </a:t>
            </a:r>
            <a:r>
              <a:rPr lang="en-IN" dirty="0" smtClean="0"/>
              <a:t>(ambiguity problem).</a:t>
            </a:r>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4098" name="Picture 2"/>
          <p:cNvPicPr>
            <a:picLocks noChangeAspect="1" noChangeArrowheads="1"/>
          </p:cNvPicPr>
          <p:nvPr/>
        </p:nvPicPr>
        <p:blipFill>
          <a:blip r:embed="rId2"/>
          <a:srcRect/>
          <a:stretch>
            <a:fillRect/>
          </a:stretch>
        </p:blipFill>
        <p:spPr bwMode="auto">
          <a:xfrm>
            <a:off x="1214414" y="2643182"/>
            <a:ext cx="5238750" cy="37719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1027" name="Picture 3"/>
          <p:cNvPicPr>
            <a:picLocks noChangeAspect="1" noChangeArrowheads="1"/>
          </p:cNvPicPr>
          <p:nvPr/>
        </p:nvPicPr>
        <p:blipFill>
          <a:blip r:embed="rId2"/>
          <a:srcRect/>
          <a:stretch>
            <a:fillRect/>
          </a:stretch>
        </p:blipFill>
        <p:spPr bwMode="auto">
          <a:xfrm>
            <a:off x="214282" y="1500174"/>
            <a:ext cx="8401050" cy="38481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Default Methods.</a:t>
            </a:r>
            <a:endParaRPr lang="en-IN" sz="2400" b="1" dirty="0">
              <a:solidFill>
                <a:schemeClr val="tx2"/>
              </a:solidFill>
            </a:endParaRPr>
          </a:p>
        </p:txBody>
      </p:sp>
      <p:pic>
        <p:nvPicPr>
          <p:cNvPr id="5122" name="Picture 2"/>
          <p:cNvPicPr>
            <a:picLocks noChangeAspect="1" noChangeArrowheads="1"/>
          </p:cNvPicPr>
          <p:nvPr/>
        </p:nvPicPr>
        <p:blipFill>
          <a:blip r:embed="rId2"/>
          <a:srcRect/>
          <a:stretch>
            <a:fillRect/>
          </a:stretch>
        </p:blipFill>
        <p:spPr bwMode="auto">
          <a:xfrm>
            <a:off x="571472" y="1047750"/>
            <a:ext cx="7458075" cy="58102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smtClean="0">
                <a:solidFill>
                  <a:schemeClr val="tx2"/>
                </a:solidFill>
              </a:rPr>
              <a:t>Default </a:t>
            </a:r>
            <a:r>
              <a:rPr lang="en-IN" sz="2400" b="1" dirty="0" smtClean="0">
                <a:solidFill>
                  <a:schemeClr val="tx2"/>
                </a:solidFill>
              </a:rPr>
              <a:t>Methods.</a:t>
            </a:r>
            <a:endParaRPr lang="en-IN" sz="2400" b="1" dirty="0">
              <a:solidFill>
                <a:schemeClr val="tx2"/>
              </a:solidFill>
            </a:endParaRPr>
          </a:p>
        </p:txBody>
      </p:sp>
      <p:pic>
        <p:nvPicPr>
          <p:cNvPr id="6146" name="Picture 2"/>
          <p:cNvPicPr>
            <a:picLocks noChangeAspect="1" noChangeArrowheads="1"/>
          </p:cNvPicPr>
          <p:nvPr/>
        </p:nvPicPr>
        <p:blipFill>
          <a:blip r:embed="rId2"/>
          <a:srcRect/>
          <a:stretch>
            <a:fillRect/>
          </a:stretch>
        </p:blipFill>
        <p:spPr bwMode="auto">
          <a:xfrm>
            <a:off x="714348" y="1066800"/>
            <a:ext cx="7315200" cy="57912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From 1.8 version onwards can declare static methods also.</a:t>
            </a:r>
            <a:endParaRPr lang="en-IN" dirty="0" smtClean="0"/>
          </a:p>
          <a:p>
            <a:r>
              <a:rPr lang="en-IN" dirty="0" smtClean="0"/>
              <a:t>To define utility functions.</a:t>
            </a:r>
            <a:endParaRPr lang="en-IN" dirty="0" smtClean="0"/>
          </a:p>
          <a:p>
            <a:r>
              <a:rPr lang="en-IN" dirty="0" smtClean="0"/>
              <a:t>by-default not available to the implementation classes.</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Static Methods.</a:t>
            </a:r>
            <a:endParaRPr lang="en-IN" sz="2400" b="1" dirty="0">
              <a:solidFill>
                <a:schemeClr val="tx2"/>
              </a:solidFill>
            </a:endParaRPr>
          </a:p>
        </p:txBody>
      </p:sp>
      <p:pic>
        <p:nvPicPr>
          <p:cNvPr id="7170" name="Picture 2"/>
          <p:cNvPicPr>
            <a:picLocks noChangeAspect="1" noChangeArrowheads="1"/>
          </p:cNvPicPr>
          <p:nvPr/>
        </p:nvPicPr>
        <p:blipFill>
          <a:blip r:embed="rId2"/>
          <a:srcRect/>
          <a:stretch>
            <a:fillRect/>
          </a:stretch>
        </p:blipFill>
        <p:spPr bwMode="auto">
          <a:xfrm>
            <a:off x="500034" y="3857628"/>
            <a:ext cx="7353300" cy="2786106"/>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386510"/>
            <a:ext cx="7467600" cy="4786346"/>
          </a:xfrm>
        </p:spPr>
        <p:txBody>
          <a:bodyPr>
            <a:normAutofit lnSpcReduction="10000"/>
          </a:bodyPr>
          <a:lstStyle/>
          <a:p>
            <a:r>
              <a:rPr lang="en-IN" dirty="0" smtClean="0"/>
              <a:t>Django is a high-level Python web framework that encourages rapid development and clean, pragmatic design. </a:t>
            </a:r>
            <a:endParaRPr lang="en-IN" dirty="0" smtClean="0"/>
          </a:p>
          <a:p>
            <a:r>
              <a:rPr lang="en-IN" dirty="0" smtClean="0"/>
              <a:t>Django makes it easier to build better web apps quickly and with less code.</a:t>
            </a:r>
            <a:endParaRPr lang="en-IN" dirty="0" smtClean="0"/>
          </a:p>
          <a:p>
            <a:r>
              <a:rPr lang="en-US" altLang="en-IN" dirty="0" smtClean="0"/>
              <a:t>R</a:t>
            </a:r>
            <a:r>
              <a:rPr lang="en-IN" dirty="0" smtClean="0"/>
              <a:t>eleased publicly under a BSD license in July 2005. The framework was named after guitarist Django Reinhardt</a:t>
            </a:r>
            <a:r>
              <a:rPr lang="en-US" altLang="en-IN" dirty="0" smtClean="0"/>
              <a:t>.</a:t>
            </a:r>
            <a:endParaRPr lang="en-IN" dirty="0" smtClean="0"/>
          </a:p>
          <a:p>
            <a:r>
              <a:rPr lang="en-US" dirty="0" smtClean="0">
                <a:sym typeface="+mn-ea"/>
              </a:rPr>
              <a:t>Flexible template language</a:t>
            </a:r>
            <a:r>
              <a:rPr lang="en-US" altLang="en-US" dirty="0" smtClean="0">
                <a:sym typeface="+mn-ea"/>
              </a:rPr>
              <a:t>.</a:t>
            </a:r>
            <a:endParaRPr lang="en-IN" altLang="en-US" dirty="0" smtClean="0">
              <a:sym typeface="+mn-ea"/>
            </a:endParaRPr>
          </a:p>
          <a:p>
            <a:r>
              <a:rPr lang="en-US" dirty="0" smtClean="0">
                <a:sym typeface="+mn-ea"/>
              </a:rPr>
              <a:t>Includes ORM that supports many databases</a:t>
            </a:r>
            <a:r>
              <a:rPr lang="en-US" altLang="en-US" dirty="0" smtClean="0">
                <a:sym typeface="+mn-ea"/>
              </a:rPr>
              <a:t>.</a:t>
            </a:r>
            <a:endParaRPr lang="en-US" altLang="en-US" dirty="0" smtClean="0">
              <a:sym typeface="+mn-ea"/>
            </a:endParaRPr>
          </a:p>
          <a:p>
            <a:r>
              <a:rPr lang="en-US" dirty="0" smtClean="0">
                <a:sym typeface="+mn-ea"/>
              </a:rPr>
              <a:t>Lots of extras included – </a:t>
            </a:r>
            <a:r>
              <a:rPr lang="en-US" dirty="0" err="1" smtClean="0">
                <a:sym typeface="+mn-ea"/>
              </a:rPr>
              <a:t>csrf</a:t>
            </a:r>
            <a:r>
              <a:rPr lang="en-US" dirty="0" smtClean="0">
                <a:sym typeface="+mn-ea"/>
              </a:rPr>
              <a:t> protections, sessions, caching, authentication</a:t>
            </a:r>
            <a:r>
              <a:rPr lang="en-US" altLang="en-US" dirty="0" smtClean="0">
                <a:sym typeface="+mn-ea"/>
              </a:rPr>
              <a:t>.</a:t>
            </a:r>
            <a:endParaRPr lang="en-US" altLang="en-US" dirty="0" smtClean="0">
              <a:sym typeface="+mn-ea"/>
            </a:endParaRPr>
          </a:p>
          <a:p>
            <a:endParaRPr lang="en-US" altLang="en-US" dirty="0" smtClean="0">
              <a:sym typeface="+mn-ea"/>
            </a:endParaRPr>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37949" y="427969"/>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US" altLang="en-IN" sz="2400" b="1" i="0" u="none" strike="noStrike" kern="1200" cap="none" spc="0" normalizeH="0" baseline="0" noProof="0" dirty="0">
                <a:ln>
                  <a:noFill/>
                </a:ln>
                <a:solidFill>
                  <a:schemeClr val="tx2"/>
                </a:solidFill>
                <a:effectLst/>
                <a:uLnTx/>
                <a:uFillTx/>
                <a:latin typeface="+mj-lt"/>
                <a:ea typeface="+mn-ea"/>
                <a:cs typeface="+mn-cs"/>
              </a:rPr>
              <a:t>Introduction</a:t>
            </a:r>
            <a:endParaRPr kumimoji="0" lang="en-US" altLang="en-IN" sz="2400" b="1" i="0" u="none" strike="noStrike" kern="1200" cap="none" spc="0" normalizeH="0" baseline="0" noProof="0" dirty="0">
              <a:ln>
                <a:noFill/>
              </a:ln>
              <a:solidFill>
                <a:schemeClr val="tx2"/>
              </a:solidFill>
              <a:effectLst/>
              <a:uLnTx/>
              <a:uFillTx/>
              <a:latin typeface="+mj-lt"/>
              <a:ea typeface="+mn-ea"/>
              <a:cs typeface="+mn-cs"/>
            </a:endParaRPr>
          </a:p>
        </p:txBody>
      </p:sp>
    </p:spTree>
  </p:cSld>
  <p:clrMapOvr>
    <a:masterClrMapping/>
  </p:clrMapOvr>
  <p:transition>
    <p:checke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write main() method inside interface.</a:t>
            </a:r>
            <a:endParaRPr lang="en-IN" dirty="0" smtClean="0"/>
          </a:p>
          <a:p>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Static Methods.</a:t>
            </a:r>
            <a:endParaRPr lang="en-IN" sz="2400" b="1" dirty="0">
              <a:solidFill>
                <a:schemeClr val="tx2"/>
              </a:solidFill>
            </a:endParaRPr>
          </a:p>
        </p:txBody>
      </p:sp>
      <p:pic>
        <p:nvPicPr>
          <p:cNvPr id="8194" name="Picture 2"/>
          <p:cNvPicPr>
            <a:picLocks noChangeAspect="1" noChangeArrowheads="1"/>
          </p:cNvPicPr>
          <p:nvPr/>
        </p:nvPicPr>
        <p:blipFill>
          <a:blip r:embed="rId2"/>
          <a:srcRect/>
          <a:stretch>
            <a:fillRect/>
          </a:stretch>
        </p:blipFill>
        <p:spPr bwMode="auto">
          <a:xfrm>
            <a:off x="714348" y="2524125"/>
            <a:ext cx="5819775" cy="43338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2"/>
          <a:srcRect/>
          <a:stretch>
            <a:fillRect/>
          </a:stretch>
        </p:blipFill>
        <p:spPr bwMode="auto">
          <a:xfrm>
            <a:off x="1000100" y="1857364"/>
            <a:ext cx="6572296" cy="4643470"/>
          </a:xfrm>
          <a:prstGeom prst="rect">
            <a:avLst/>
          </a:prstGeom>
          <a:noFill/>
        </p:spPr>
      </p:pic>
      <p:sp>
        <p:nvSpPr>
          <p:cNvPr id="9" name="Content Placeholder 2"/>
          <p:cNvSpPr>
            <a:spLocks noGrp="1"/>
          </p:cNvSpPr>
          <p:nvPr>
            <p:ph sz="quarter" idx="1"/>
          </p:nvPr>
        </p:nvSpPr>
        <p:spPr>
          <a:xfrm>
            <a:off x="285720" y="1071546"/>
            <a:ext cx="8429684" cy="3500462"/>
          </a:xfrm>
        </p:spPr>
        <p:txBody>
          <a:bodyPr>
            <a:normAutofit/>
          </a:bodyPr>
          <a:lstStyle/>
          <a:p>
            <a:pPr algn="ctr">
              <a:buNone/>
            </a:pPr>
            <a:r>
              <a:rPr lang="en-IN" b="1" dirty="0" smtClean="0"/>
              <a:t>Interface with default method ! = abstract class</a:t>
            </a:r>
            <a:endParaRPr lang="en-IN" b="1" dirty="0" smtClean="0"/>
          </a:p>
          <a:p>
            <a:endParaRPr lang="en-IN" dirty="0" smtClean="0"/>
          </a:p>
        </p:txBody>
      </p:sp>
    </p:spTree>
  </p:cSld>
  <p:clrMapOvr>
    <a:masterClrMapping/>
  </p:clrMapOvr>
  <p:transition>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10242" name="Picture 2"/>
          <p:cNvPicPr>
            <a:picLocks noChangeAspect="1" noChangeArrowheads="1"/>
          </p:cNvPicPr>
          <p:nvPr/>
        </p:nvPicPr>
        <p:blipFill>
          <a:blip r:embed="rId2"/>
          <a:srcRect/>
          <a:stretch>
            <a:fillRect/>
          </a:stretch>
        </p:blipFill>
        <p:spPr bwMode="auto">
          <a:xfrm>
            <a:off x="1000100" y="1571612"/>
            <a:ext cx="7143800" cy="428628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2"/>
          <a:srcRect/>
          <a:stretch>
            <a:fillRect/>
          </a:stretch>
        </p:blipFill>
        <p:spPr bwMode="auto">
          <a:xfrm>
            <a:off x="1000100" y="1857364"/>
            <a:ext cx="6572296" cy="4643470"/>
          </a:xfrm>
          <a:prstGeom prst="rect">
            <a:avLst/>
          </a:prstGeom>
          <a:noFill/>
        </p:spPr>
      </p:pic>
      <p:pic>
        <p:nvPicPr>
          <p:cNvPr id="12290" name="Picture 2"/>
          <p:cNvPicPr>
            <a:picLocks noChangeAspect="1" noChangeArrowheads="1"/>
          </p:cNvPicPr>
          <p:nvPr/>
        </p:nvPicPr>
        <p:blipFill>
          <a:blip r:embed="rId3"/>
          <a:srcRect/>
          <a:stretch>
            <a:fillRect/>
          </a:stretch>
        </p:blipFill>
        <p:spPr bwMode="auto">
          <a:xfrm>
            <a:off x="785786" y="1142984"/>
            <a:ext cx="7067550" cy="2571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11267" name="Picture 3"/>
          <p:cNvPicPr>
            <a:picLocks noChangeAspect="1" noChangeArrowheads="1"/>
          </p:cNvPicPr>
          <p:nvPr/>
        </p:nvPicPr>
        <p:blipFill>
          <a:blip r:embed="rId2"/>
          <a:srcRect/>
          <a:stretch>
            <a:fillRect/>
          </a:stretch>
        </p:blipFill>
        <p:spPr bwMode="auto">
          <a:xfrm>
            <a:off x="876300" y="1500174"/>
            <a:ext cx="7391400" cy="4214842"/>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3500462"/>
          </a:xfrm>
        </p:spPr>
        <p:txBody>
          <a:bodyPr>
            <a:normAutofit/>
          </a:bodyPr>
          <a:lstStyle/>
          <a:p>
            <a:r>
              <a:rPr lang="en-IN" dirty="0" smtClean="0"/>
              <a:t>With a single argument and returns </a:t>
            </a:r>
            <a:r>
              <a:rPr lang="en-IN" dirty="0" err="1" smtClean="0"/>
              <a:t>boolean</a:t>
            </a:r>
            <a:r>
              <a:rPr lang="en-IN" dirty="0" smtClean="0"/>
              <a:t> value.</a:t>
            </a:r>
            <a:endParaRPr lang="en-IN" dirty="0" smtClean="0"/>
          </a:p>
          <a:p>
            <a:r>
              <a:rPr lang="en-IN" dirty="0" smtClean="0"/>
              <a:t>present in </a:t>
            </a:r>
            <a:r>
              <a:rPr lang="en-IN" dirty="0" err="1" smtClean="0"/>
              <a:t>Java.util.function</a:t>
            </a:r>
            <a:r>
              <a:rPr lang="en-IN" dirty="0" smtClean="0"/>
              <a:t> package.</a:t>
            </a:r>
            <a:endParaRPr lang="en-IN" dirty="0" smtClean="0"/>
          </a:p>
          <a:p>
            <a:r>
              <a:rPr lang="en-IN" dirty="0" smtClean="0"/>
              <a:t>contains only one method.</a:t>
            </a:r>
            <a:endParaRPr lang="en-IN" dirty="0" smtClean="0"/>
          </a:p>
          <a:p>
            <a:endParaRPr lang="en-IN" dirty="0" smtClean="0"/>
          </a:p>
          <a:p>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1026" name="Picture 2"/>
          <p:cNvPicPr>
            <a:picLocks noChangeAspect="1" noChangeArrowheads="1"/>
          </p:cNvPicPr>
          <p:nvPr/>
        </p:nvPicPr>
        <p:blipFill>
          <a:blip r:embed="rId2"/>
          <a:srcRect/>
          <a:stretch>
            <a:fillRect/>
          </a:stretch>
        </p:blipFill>
        <p:spPr bwMode="auto">
          <a:xfrm>
            <a:off x="1000100" y="4143380"/>
            <a:ext cx="4305300" cy="10191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2050" name="Picture 2"/>
          <p:cNvPicPr>
            <a:picLocks noChangeAspect="1" noChangeArrowheads="1"/>
          </p:cNvPicPr>
          <p:nvPr/>
        </p:nvPicPr>
        <p:blipFill>
          <a:blip r:embed="rId2"/>
          <a:srcRect/>
          <a:stretch>
            <a:fillRect/>
          </a:stretch>
        </p:blipFill>
        <p:spPr bwMode="auto">
          <a:xfrm>
            <a:off x="1000100" y="2357430"/>
            <a:ext cx="5400675" cy="3743325"/>
          </a:xfrm>
          <a:prstGeom prst="rect">
            <a:avLst/>
          </a:prstGeom>
          <a:noFill/>
          <a:ln w="9525">
            <a:noFill/>
            <a:miter lim="800000"/>
            <a:headEnd/>
            <a:tailEnd/>
          </a:ln>
          <a:effectLst/>
        </p:spPr>
      </p:pic>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any number is greater than 10 using </a:t>
            </a:r>
            <a:r>
              <a:rPr lang="en-IN" b="1" dirty="0" smtClean="0"/>
              <a:t>predicate</a:t>
            </a:r>
            <a:r>
              <a:rPr lang="en-IN" dirty="0" smtClean="0"/>
              <a:t>.</a:t>
            </a:r>
            <a:endParaRPr lang="en-IN" dirty="0" smtClean="0"/>
          </a:p>
          <a:p>
            <a:endParaRPr lang="en-IN" dirty="0" smtClean="0"/>
          </a:p>
          <a:p>
            <a:endParaRPr lang="en-IN" dirty="0" smtClean="0"/>
          </a:p>
          <a:p>
            <a:endParaRPr lang="en-IN" dirty="0" smtClean="0"/>
          </a:p>
          <a:p>
            <a:endParaRPr lang="en-IN" dirty="0" smtClean="0"/>
          </a:p>
        </p:txBody>
      </p:sp>
    </p:spTree>
  </p:cSld>
  <p:clrMapOvr>
    <a:masterClrMapping/>
  </p:clrMapOvr>
  <p:transition>
    <p:wheel spokes="8"/>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any string starts with character ‘M’ or not using </a:t>
            </a:r>
            <a:r>
              <a:rPr lang="en-IN" b="1" dirty="0" smtClean="0"/>
              <a:t>predicate</a:t>
            </a:r>
            <a:r>
              <a:rPr lang="en-IN" dirty="0" smtClean="0"/>
              <a:t>.</a:t>
            </a:r>
            <a:endParaRPr lang="en-IN" dirty="0" smtClean="0"/>
          </a:p>
          <a:p>
            <a:endParaRPr lang="en-IN" dirty="0" smtClean="0"/>
          </a:p>
          <a:p>
            <a:endParaRPr lang="en-IN" dirty="0" smtClean="0"/>
          </a:p>
          <a:p>
            <a:endParaRPr lang="en-IN" dirty="0" smtClean="0"/>
          </a:p>
          <a:p>
            <a:endParaRPr lang="en-IN" dirty="0" smtClean="0"/>
          </a:p>
        </p:txBody>
      </p:sp>
      <p:pic>
        <p:nvPicPr>
          <p:cNvPr id="3074" name="Picture 2"/>
          <p:cNvPicPr>
            <a:picLocks noChangeAspect="1" noChangeArrowheads="1"/>
          </p:cNvPicPr>
          <p:nvPr/>
        </p:nvPicPr>
        <p:blipFill>
          <a:blip r:embed="rId2"/>
          <a:srcRect/>
          <a:stretch>
            <a:fillRect/>
          </a:stretch>
        </p:blipFill>
        <p:spPr bwMode="auto">
          <a:xfrm>
            <a:off x="642910" y="2333625"/>
            <a:ext cx="7029450" cy="45243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Check user credential valid or not.</a:t>
            </a:r>
            <a:endParaRPr lang="en-IN" dirty="0" smtClean="0"/>
          </a:p>
          <a:p>
            <a:endParaRPr lang="en-IN" dirty="0" smtClean="0"/>
          </a:p>
          <a:p>
            <a:endParaRPr lang="en-IN" dirty="0" smtClean="0"/>
          </a:p>
          <a:p>
            <a:endParaRPr lang="en-IN" dirty="0" smtClean="0"/>
          </a:p>
          <a:p>
            <a:endParaRPr lang="en-IN" dirty="0" smtClean="0"/>
          </a:p>
        </p:txBody>
      </p:sp>
      <p:pic>
        <p:nvPicPr>
          <p:cNvPr id="1026" name="Picture 2"/>
          <p:cNvPicPr>
            <a:picLocks noChangeAspect="1" noChangeArrowheads="1"/>
          </p:cNvPicPr>
          <p:nvPr/>
        </p:nvPicPr>
        <p:blipFill>
          <a:blip r:embed="rId2"/>
          <a:srcRect/>
          <a:stretch>
            <a:fillRect/>
          </a:stretch>
        </p:blipFill>
        <p:spPr bwMode="auto">
          <a:xfrm>
            <a:off x="714348" y="2357430"/>
            <a:ext cx="5643602" cy="328614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a:t>
            </a:r>
            <a:endParaRPr lang="en-IN" sz="2400" b="1" dirty="0">
              <a:solidFill>
                <a:schemeClr val="tx2"/>
              </a:solidFill>
            </a:endParaRPr>
          </a:p>
        </p:txBody>
      </p:sp>
      <p:pic>
        <p:nvPicPr>
          <p:cNvPr id="2050" name="Picture 2"/>
          <p:cNvPicPr>
            <a:picLocks noChangeAspect="1" noChangeArrowheads="1"/>
          </p:cNvPicPr>
          <p:nvPr/>
        </p:nvPicPr>
        <p:blipFill>
          <a:blip r:embed="rId2"/>
          <a:srcRect/>
          <a:stretch>
            <a:fillRect/>
          </a:stretch>
        </p:blipFill>
        <p:spPr bwMode="auto">
          <a:xfrm>
            <a:off x="214282" y="1200150"/>
            <a:ext cx="7905774" cy="56578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5127" y="2006270"/>
            <a:ext cx="7467600" cy="2357454"/>
          </a:xfrm>
        </p:spPr>
        <p:txBody>
          <a:bodyPr/>
          <a:lstStyle/>
          <a:p>
            <a:r>
              <a:rPr lang="en-IN" dirty="0" smtClean="0"/>
              <a:t>Loosely Coupled</a:t>
            </a:r>
            <a:endParaRPr lang="en-IN" dirty="0" smtClean="0"/>
          </a:p>
          <a:p>
            <a:r>
              <a:rPr lang="en-IN" dirty="0" smtClean="0"/>
              <a:t>Less code</a:t>
            </a:r>
            <a:endParaRPr lang="en-IN" dirty="0" smtClean="0"/>
          </a:p>
          <a:p>
            <a:r>
              <a:rPr lang="en-IN" dirty="0" smtClean="0"/>
              <a:t>Fast development</a:t>
            </a:r>
            <a:endParaRPr lang="en-IN" dirty="0" smtClean="0"/>
          </a:p>
          <a:p>
            <a:r>
              <a:rPr lang="en-US" altLang="en-IN" dirty="0" smtClean="0"/>
              <a:t>Follow </a:t>
            </a:r>
            <a:r>
              <a:rPr lang="en-IN" dirty="0" smtClean="0"/>
              <a:t>DRY </a:t>
            </a:r>
            <a:r>
              <a:rPr lang="en-US" altLang="en-IN" dirty="0" smtClean="0"/>
              <a:t>Practices</a:t>
            </a:r>
            <a:endParaRPr lang="en-US" altLang="en-IN" dirty="0" smtClean="0"/>
          </a:p>
          <a:p>
            <a:r>
              <a:rPr lang="en-IN" dirty="0" smtClean="0"/>
              <a:t>Clean Design </a:t>
            </a:r>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f</a:t>
            </a:r>
            <a:r>
              <a:rPr kumimoji="0" lang="en-IN" sz="2400" b="1" i="0" u="none" strike="noStrike" kern="1200" cap="none" spc="0" normalizeH="0" noProof="0" dirty="0" smtClean="0">
                <a:ln>
                  <a:noFill/>
                </a:ln>
                <a:solidFill>
                  <a:schemeClr val="tx2"/>
                </a:solidFill>
                <a:effectLst/>
                <a:uLnTx/>
                <a:uFillTx/>
                <a:latin typeface="+mj-lt"/>
                <a:ea typeface="+mn-ea"/>
                <a:cs typeface="+mn-cs"/>
              </a:rPr>
              <a:t> </a:t>
            </a:r>
            <a:r>
              <a:rPr kumimoji="0" lang="en-US" altLang="en-IN" sz="2400" b="1" i="0" u="none" strike="noStrike" kern="1200" cap="none" spc="0" normalizeH="0" noProof="0" dirty="0" smtClean="0">
                <a:ln>
                  <a:noFill/>
                </a:ln>
                <a:solidFill>
                  <a:schemeClr val="tx2"/>
                </a:solidFill>
                <a:effectLst/>
                <a:uLnTx/>
                <a:uFillTx/>
                <a:latin typeface="+mj-lt"/>
                <a:ea typeface="+mn-ea"/>
                <a:cs typeface="+mn-cs"/>
              </a:rPr>
              <a:t>Django</a:t>
            </a:r>
            <a:endParaRPr kumimoji="0" lang="en-US" altLang="en-IN" sz="2400" b="1" i="0" u="none" strike="noStrike" kern="1200" cap="none" spc="0" normalizeH="0" baseline="0" noProof="0" dirty="0" smtClean="0">
              <a:ln>
                <a:noFill/>
              </a:ln>
              <a:solidFill>
                <a:schemeClr val="tx2"/>
              </a:solidFill>
              <a:effectLst/>
              <a:uLnTx/>
              <a:uFillTx/>
              <a:latin typeface="+mj-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sp>
        <p:nvSpPr>
          <p:cNvPr id="9" name="Content Placeholder 2"/>
          <p:cNvSpPr>
            <a:spLocks noGrp="1"/>
          </p:cNvSpPr>
          <p:nvPr>
            <p:ph sz="quarter" idx="1"/>
          </p:nvPr>
        </p:nvSpPr>
        <p:spPr>
          <a:xfrm>
            <a:off x="428596" y="1285860"/>
            <a:ext cx="7467600" cy="1285884"/>
          </a:xfrm>
        </p:spPr>
        <p:txBody>
          <a:bodyPr>
            <a:normAutofit/>
          </a:bodyPr>
          <a:lstStyle/>
          <a:p>
            <a:r>
              <a:rPr lang="en-IN" dirty="0" smtClean="0"/>
              <a:t>It’s possible to join predicates into a single predicate.</a:t>
            </a:r>
            <a:endParaRPr lang="en-IN" dirty="0" smtClean="0"/>
          </a:p>
          <a:p>
            <a:endParaRPr lang="en-IN" dirty="0" smtClean="0"/>
          </a:p>
          <a:p>
            <a:endParaRPr lang="en-IN" dirty="0" smtClean="0"/>
          </a:p>
          <a:p>
            <a:endParaRPr lang="en-IN" dirty="0" smtClean="0"/>
          </a:p>
          <a:p>
            <a:endParaRPr lang="en-IN" dirty="0" smtClean="0"/>
          </a:p>
        </p:txBody>
      </p:sp>
      <p:sp>
        <p:nvSpPr>
          <p:cNvPr id="8" name="Content Placeholder 2"/>
          <p:cNvSpPr txBox="1"/>
          <p:nvPr/>
        </p:nvSpPr>
        <p:spPr>
          <a:xfrm>
            <a:off x="1357290" y="2500306"/>
            <a:ext cx="2357454" cy="1285884"/>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v"/>
              <a:defRPr/>
            </a:pPr>
            <a:r>
              <a:rPr kumimoji="0" lang="en-IN" sz="3300" b="1" i="0" u="none" strike="noStrike" kern="1200" cap="none" spc="0" normalizeH="0" baseline="0" noProof="0" dirty="0" smtClean="0">
                <a:ln>
                  <a:noFill/>
                </a:ln>
                <a:solidFill>
                  <a:srgbClr val="002060"/>
                </a:solidFill>
                <a:effectLst/>
                <a:uLnTx/>
                <a:uFillTx/>
                <a:latin typeface="+mn-lt"/>
                <a:ea typeface="+mn-ea"/>
                <a:cs typeface="+mn-cs"/>
              </a:rPr>
              <a:t>and()</a:t>
            </a:r>
            <a:endParaRPr kumimoji="0" lang="en-IN" sz="3300" b="1" i="0" u="none" strike="noStrike" kern="1200" cap="none" spc="0" normalizeH="0" baseline="0" noProof="0" dirty="0" smtClean="0">
              <a:ln>
                <a:noFill/>
              </a:ln>
              <a:solidFill>
                <a:srgbClr val="00206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v"/>
              <a:defRPr/>
            </a:pPr>
            <a:r>
              <a:rPr kumimoji="0" lang="en-IN" sz="3300" b="1" i="0" u="none" strike="noStrike" kern="1200" cap="none" spc="0" normalizeH="0" baseline="0" noProof="0" dirty="0" smtClean="0">
                <a:ln>
                  <a:noFill/>
                </a:ln>
                <a:solidFill>
                  <a:srgbClr val="002060"/>
                </a:solidFill>
                <a:effectLst/>
                <a:uLnTx/>
                <a:uFillTx/>
                <a:latin typeface="+mn-lt"/>
                <a:ea typeface="+mn-ea"/>
                <a:cs typeface="+mn-cs"/>
              </a:rPr>
              <a:t>or()</a:t>
            </a:r>
            <a:endParaRPr kumimoji="0" lang="en-IN" sz="3300" b="1" i="0" u="none" strike="noStrike" kern="1200" cap="none" spc="0" normalizeH="0" baseline="0" noProof="0" dirty="0" smtClean="0">
              <a:ln>
                <a:noFill/>
              </a:ln>
              <a:solidFill>
                <a:srgbClr val="00206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pitchFamily="2" charset="2"/>
              <a:buChar char="v"/>
              <a:defRPr/>
            </a:pPr>
            <a:r>
              <a:rPr lang="en-IN" sz="3300" b="1" dirty="0" smtClean="0">
                <a:solidFill>
                  <a:srgbClr val="002060"/>
                </a:solidFill>
              </a:rPr>
              <a:t>negate()</a:t>
            </a:r>
            <a:endParaRPr kumimoji="0" lang="en-IN" sz="3300" b="1" i="0" u="none" strike="noStrike" kern="1200" cap="none" spc="0" normalizeH="0" baseline="0" noProof="0" dirty="0" smtClean="0">
              <a:ln>
                <a:noFill/>
              </a:ln>
              <a:solidFill>
                <a:srgbClr val="002060"/>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2"/>
          <p:cNvSpPr txBox="1"/>
          <p:nvPr/>
        </p:nvSpPr>
        <p:spPr>
          <a:xfrm>
            <a:off x="500034" y="4143380"/>
            <a:ext cx="7467600" cy="1000132"/>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exactly same as logical AND ,OR and complement operators</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pic>
        <p:nvPicPr>
          <p:cNvPr id="5122" name="Picture 2"/>
          <p:cNvPicPr>
            <a:picLocks noChangeAspect="1" noChangeArrowheads="1"/>
          </p:cNvPicPr>
          <p:nvPr/>
        </p:nvPicPr>
        <p:blipFill>
          <a:blip r:embed="rId2"/>
          <a:srcRect/>
          <a:stretch>
            <a:fillRect/>
          </a:stretch>
        </p:blipFill>
        <p:spPr bwMode="auto">
          <a:xfrm>
            <a:off x="285720" y="1142984"/>
            <a:ext cx="7829550" cy="52482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Predicate Joining</a:t>
            </a:r>
            <a:endParaRPr lang="en-IN" sz="2400" b="1" dirty="0">
              <a:solidFill>
                <a:schemeClr val="tx2"/>
              </a:solidFill>
            </a:endParaRPr>
          </a:p>
        </p:txBody>
      </p:sp>
      <p:pic>
        <p:nvPicPr>
          <p:cNvPr id="6146" name="Picture 2"/>
          <p:cNvPicPr>
            <a:picLocks noChangeAspect="1" noChangeArrowheads="1"/>
          </p:cNvPicPr>
          <p:nvPr/>
        </p:nvPicPr>
        <p:blipFill>
          <a:blip r:embed="rId2"/>
          <a:srcRect/>
          <a:stretch>
            <a:fillRect/>
          </a:stretch>
        </p:blipFill>
        <p:spPr bwMode="auto">
          <a:xfrm>
            <a:off x="785786" y="1142984"/>
            <a:ext cx="6800850" cy="51816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fontScale="32500" lnSpcReduction="20000"/>
          </a:bodyPr>
          <a:lstStyle/>
          <a:p>
            <a:r>
              <a:rPr lang="en-IN" sz="7400" dirty="0" smtClean="0"/>
              <a:t>Functions can return any type of result.</a:t>
            </a:r>
            <a:endParaRPr lang="en-IN" sz="7400" dirty="0" smtClean="0"/>
          </a:p>
          <a:p>
            <a:r>
              <a:rPr lang="en-IN" sz="7400" dirty="0" smtClean="0"/>
              <a:t>Present in </a:t>
            </a:r>
            <a:r>
              <a:rPr lang="en-IN" sz="7400" dirty="0" err="1" smtClean="0"/>
              <a:t>Java.util.function</a:t>
            </a:r>
            <a:r>
              <a:rPr lang="en-IN" sz="7400" dirty="0" smtClean="0"/>
              <a:t> package.</a:t>
            </a:r>
            <a:endParaRPr lang="en-IN" sz="7400" dirty="0" smtClean="0"/>
          </a:p>
          <a:p>
            <a:r>
              <a:rPr lang="en-IN" sz="7400" dirty="0" smtClean="0"/>
              <a:t>It is also a predefined functional interface.</a:t>
            </a:r>
            <a:endParaRPr lang="en-IN" sz="7400" dirty="0" smtClean="0"/>
          </a:p>
          <a:p>
            <a:r>
              <a:rPr lang="en-IN" sz="7400" dirty="0" smtClean="0"/>
              <a:t>contains only one method.</a:t>
            </a:r>
            <a:endParaRPr lang="en-IN" sz="7400" dirty="0" smtClean="0"/>
          </a:p>
          <a:p>
            <a:endParaRPr lang="en-IN" dirty="0" smtClean="0"/>
          </a:p>
          <a:p>
            <a:endParaRPr lang="en-IN" dirty="0" smtClean="0"/>
          </a:p>
          <a:p>
            <a:endParaRPr lang="en-IN" dirty="0" smtClean="0"/>
          </a:p>
        </p:txBody>
      </p:sp>
      <p:pic>
        <p:nvPicPr>
          <p:cNvPr id="1028" name="Picture 4"/>
          <p:cNvPicPr>
            <a:picLocks noChangeAspect="1" noChangeArrowheads="1"/>
          </p:cNvPicPr>
          <p:nvPr/>
        </p:nvPicPr>
        <p:blipFill>
          <a:blip r:embed="rId2"/>
          <a:srcRect/>
          <a:stretch>
            <a:fillRect/>
          </a:stretch>
        </p:blipFill>
        <p:spPr bwMode="auto">
          <a:xfrm>
            <a:off x="1357290" y="3571876"/>
            <a:ext cx="4133850" cy="13620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Function</a:t>
            </a:r>
            <a:endParaRPr lang="en-IN" sz="2400" b="1" dirty="0">
              <a:solidFill>
                <a:schemeClr val="tx2"/>
              </a:solidFill>
            </a:endParaRPr>
          </a:p>
        </p:txBody>
      </p:sp>
      <p:sp>
        <p:nvSpPr>
          <p:cNvPr id="7" name="Content Placeholder 2"/>
          <p:cNvSpPr>
            <a:spLocks noGrp="1"/>
          </p:cNvSpPr>
          <p:nvPr>
            <p:ph sz="quarter" idx="1"/>
          </p:nvPr>
        </p:nvSpPr>
        <p:spPr>
          <a:xfrm>
            <a:off x="428596" y="785794"/>
            <a:ext cx="7467600" cy="1357322"/>
          </a:xfrm>
        </p:spPr>
        <p:txBody>
          <a:bodyPr>
            <a:normAutofit/>
          </a:bodyPr>
          <a:lstStyle/>
          <a:p>
            <a:r>
              <a:rPr lang="en-IN" dirty="0" smtClean="0"/>
              <a:t>Programme to find out length of String</a:t>
            </a:r>
            <a:r>
              <a:rPr lang="en-IN" sz="7400" dirty="0" smtClean="0"/>
              <a:t>.</a:t>
            </a:r>
            <a:endParaRPr lang="en-IN" sz="7400" dirty="0" smtClean="0"/>
          </a:p>
          <a:p>
            <a:endParaRPr lang="en-IN" dirty="0" smtClean="0"/>
          </a:p>
          <a:p>
            <a:endParaRPr lang="en-IN" dirty="0" smtClean="0"/>
          </a:p>
          <a:p>
            <a:endParaRPr lang="en-IN" dirty="0" smtClean="0"/>
          </a:p>
        </p:txBody>
      </p:sp>
      <p:pic>
        <p:nvPicPr>
          <p:cNvPr id="2052" name="Picture 4"/>
          <p:cNvPicPr>
            <a:picLocks noChangeAspect="1" noChangeArrowheads="1"/>
          </p:cNvPicPr>
          <p:nvPr/>
        </p:nvPicPr>
        <p:blipFill>
          <a:blip r:embed="rId2"/>
          <a:srcRect/>
          <a:stretch>
            <a:fillRect/>
          </a:stretch>
        </p:blipFill>
        <p:spPr bwMode="auto">
          <a:xfrm>
            <a:off x="428596" y="2143116"/>
            <a:ext cx="7500958" cy="38290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9219" name="Picture 3" descr="C:\Users\Admin\Desktop\interview preparation\depositphotos_66980759-stock-illustration-colorful-brainstorming-concept-with-teamwork.jpg"/>
          <p:cNvPicPr>
            <a:picLocks noChangeAspect="1" noChangeArrowheads="1"/>
          </p:cNvPicPr>
          <p:nvPr/>
        </p:nvPicPr>
        <p:blipFill>
          <a:blip r:embed="rId2"/>
          <a:srcRect/>
          <a:stretch>
            <a:fillRect/>
          </a:stretch>
        </p:blipFill>
        <p:spPr bwMode="auto">
          <a:xfrm>
            <a:off x="1000100" y="1857364"/>
            <a:ext cx="6572296" cy="4643470"/>
          </a:xfrm>
          <a:prstGeom prst="rect">
            <a:avLst/>
          </a:prstGeom>
          <a:noFill/>
        </p:spPr>
      </p:pic>
      <p:sp>
        <p:nvSpPr>
          <p:cNvPr id="5"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Difference B/W Predicate &amp; Function</a:t>
            </a:r>
            <a:endParaRPr lang="en-IN" sz="2400" b="1" dirty="0">
              <a:solidFill>
                <a:schemeClr val="tx2"/>
              </a:solidFill>
            </a:endParaRPr>
          </a:p>
        </p:txBody>
      </p:sp>
    </p:spTree>
  </p:cSld>
  <p:clrMapOvr>
    <a:masterClrMapping/>
  </p:clrMapOvr>
  <p:transition>
    <p:wheel spokes="8"/>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7" name="Content Placeholder 2"/>
          <p:cNvSpPr>
            <a:spLocks noGrp="1"/>
          </p:cNvSpPr>
          <p:nvPr>
            <p:ph sz="quarter" idx="1"/>
          </p:nvPr>
        </p:nvSpPr>
        <p:spPr>
          <a:xfrm>
            <a:off x="428596" y="785794"/>
            <a:ext cx="7467600" cy="1357322"/>
          </a:xfrm>
        </p:spPr>
        <p:txBody>
          <a:bodyPr>
            <a:normAutofit/>
          </a:bodyPr>
          <a:lstStyle/>
          <a:p>
            <a:pPr>
              <a:buNone/>
            </a:pPr>
            <a:endParaRPr lang="en-IN" sz="7400" dirty="0" smtClean="0"/>
          </a:p>
          <a:p>
            <a:endParaRPr lang="en-IN" dirty="0" smtClean="0"/>
          </a:p>
          <a:p>
            <a:endParaRPr lang="en-IN" dirty="0" smtClean="0"/>
          </a:p>
          <a:p>
            <a:endParaRPr lang="en-IN" dirty="0" smtClean="0"/>
          </a:p>
        </p:txBody>
      </p:sp>
      <p:graphicFrame>
        <p:nvGraphicFramePr>
          <p:cNvPr id="8" name="Table 7"/>
          <p:cNvGraphicFramePr>
            <a:graphicFrameLocks noGrp="1"/>
          </p:cNvGraphicFramePr>
          <p:nvPr/>
        </p:nvGraphicFramePr>
        <p:xfrm>
          <a:off x="428596" y="1397000"/>
          <a:ext cx="7643866" cy="3959654"/>
        </p:xfrm>
        <a:graphic>
          <a:graphicData uri="http://schemas.openxmlformats.org/drawingml/2006/table">
            <a:tbl>
              <a:tblPr firstRow="1" bandRow="1">
                <a:tableStyleId>{69C7853C-536D-4A76-A0AE-DD22124D55A5}</a:tableStyleId>
              </a:tblPr>
              <a:tblGrid>
                <a:gridCol w="3821933"/>
                <a:gridCol w="3821933"/>
              </a:tblGrid>
              <a:tr h="791107">
                <a:tc>
                  <a:txBody>
                    <a:bodyPr/>
                    <a:lstStyle/>
                    <a:p>
                      <a:pPr algn="ctr"/>
                      <a:r>
                        <a:rPr lang="en-IN" sz="2400" dirty="0" smtClean="0"/>
                        <a:t>Predicate</a:t>
                      </a:r>
                      <a:endParaRPr lang="en-IN" sz="2400" dirty="0"/>
                    </a:p>
                  </a:txBody>
                  <a:tcPr/>
                </a:tc>
                <a:tc>
                  <a:txBody>
                    <a:bodyPr/>
                    <a:lstStyle/>
                    <a:p>
                      <a:pPr algn="ctr"/>
                      <a:r>
                        <a:rPr lang="en-IN" sz="2400" dirty="0" smtClean="0"/>
                        <a:t>Function</a:t>
                      </a:r>
                      <a:endParaRPr lang="en-IN" sz="2400" dirty="0"/>
                    </a:p>
                  </a:txBody>
                  <a:tcPr/>
                </a:tc>
              </a:tr>
              <a:tr h="791107">
                <a:tc>
                  <a:txBody>
                    <a:bodyPr/>
                    <a:lstStyle/>
                    <a:p>
                      <a:r>
                        <a:rPr lang="en-IN" dirty="0" smtClean="0"/>
                        <a:t>To implement conditional checks</a:t>
                      </a:r>
                      <a:endParaRPr lang="en-IN" dirty="0" smtClean="0"/>
                    </a:p>
                    <a:p>
                      <a:r>
                        <a:rPr lang="en-IN" dirty="0" smtClean="0"/>
                        <a:t>We should go for predicate.</a:t>
                      </a:r>
                      <a:endParaRPr lang="en-IN" dirty="0"/>
                    </a:p>
                  </a:txBody>
                  <a:tcPr/>
                </a:tc>
                <a:tc>
                  <a:txBody>
                    <a:bodyPr/>
                    <a:lstStyle/>
                    <a:p>
                      <a:r>
                        <a:rPr lang="en-IN" dirty="0" smtClean="0"/>
                        <a:t>To perform certain operation And to return some result we Should go for function.</a:t>
                      </a:r>
                      <a:endParaRPr lang="en-IN" dirty="0"/>
                    </a:p>
                  </a:txBody>
                  <a:tcPr/>
                </a:tc>
              </a:tr>
              <a:tr h="791107">
                <a:tc>
                  <a:txBody>
                    <a:bodyPr/>
                    <a:lstStyle/>
                    <a:p>
                      <a:r>
                        <a:rPr lang="en-IN" dirty="0" smtClean="0"/>
                        <a:t>Predicate can take one type</a:t>
                      </a:r>
                      <a:endParaRPr lang="en-IN" dirty="0" smtClean="0"/>
                    </a:p>
                    <a:p>
                      <a:r>
                        <a:rPr lang="en-IN" dirty="0" smtClean="0"/>
                        <a:t>Parameter which represents</a:t>
                      </a:r>
                      <a:endParaRPr lang="en-IN" dirty="0" smtClean="0"/>
                    </a:p>
                    <a:p>
                      <a:r>
                        <a:rPr lang="en-IN" dirty="0" smtClean="0"/>
                        <a:t>Input argument type.</a:t>
                      </a:r>
                      <a:endParaRPr lang="en-IN" dirty="0" smtClean="0"/>
                    </a:p>
                    <a:p>
                      <a:r>
                        <a:rPr lang="en-IN" dirty="0" smtClean="0"/>
                        <a:t>Predicate&lt;T&gt;</a:t>
                      </a:r>
                      <a:endParaRPr lang="en-IN" dirty="0"/>
                    </a:p>
                  </a:txBody>
                  <a:tcPr/>
                </a:tc>
                <a:tc>
                  <a:txBody>
                    <a:bodyPr/>
                    <a:lstStyle/>
                    <a:p>
                      <a:r>
                        <a:rPr lang="en-IN" dirty="0" smtClean="0"/>
                        <a:t>Function can take 2 type Parameters. First one represent Input argument type and Second one represent return Type.</a:t>
                      </a:r>
                      <a:endParaRPr lang="en-IN" dirty="0" smtClean="0"/>
                    </a:p>
                    <a:p>
                      <a:r>
                        <a:rPr lang="en-IN" dirty="0" smtClean="0"/>
                        <a:t>Function&lt;T,R&gt;</a:t>
                      </a:r>
                      <a:endParaRPr lang="en-IN" dirty="0"/>
                    </a:p>
                  </a:txBody>
                  <a:tcPr/>
                </a:tc>
              </a:tr>
              <a:tr h="791107">
                <a:tc>
                  <a:txBody>
                    <a:bodyPr/>
                    <a:lstStyle/>
                    <a:p>
                      <a:r>
                        <a:rPr lang="en-IN" dirty="0" smtClean="0"/>
                        <a:t>Predicate can return only</a:t>
                      </a:r>
                      <a:endParaRPr lang="en-IN" dirty="0" smtClean="0"/>
                    </a:p>
                    <a:p>
                      <a:r>
                        <a:rPr lang="en-IN" dirty="0" err="1" smtClean="0"/>
                        <a:t>boolean</a:t>
                      </a:r>
                      <a:r>
                        <a:rPr lang="en-IN" dirty="0" smtClean="0"/>
                        <a:t> value.</a:t>
                      </a:r>
                      <a:endParaRPr lang="en-IN" dirty="0"/>
                    </a:p>
                  </a:txBody>
                  <a:tcPr/>
                </a:tc>
                <a:tc>
                  <a:txBody>
                    <a:bodyPr/>
                    <a:lstStyle/>
                    <a:p>
                      <a:r>
                        <a:rPr lang="en-IN" dirty="0" smtClean="0"/>
                        <a:t>Function can return any type of value.</a:t>
                      </a:r>
                      <a:endParaRPr lang="en-IN" dirty="0"/>
                    </a:p>
                  </a:txBody>
                  <a:tcPr/>
                </a:tc>
              </a:tr>
            </a:tbl>
          </a:graphicData>
        </a:graphic>
      </p:graphicFrame>
    </p:spTree>
  </p:cSld>
  <p:clrMapOvr>
    <a:masterClrMapping/>
  </p:clrMapOvr>
  <p:transition>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Stream </a:t>
            </a:r>
            <a:r>
              <a:rPr lang="en-IN" sz="2400" b="1" dirty="0" err="1" smtClean="0">
                <a:solidFill>
                  <a:schemeClr val="tx2"/>
                </a:solidFill>
              </a:rPr>
              <a:t>Api</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a:bodyPr>
          <a:lstStyle/>
          <a:p>
            <a:r>
              <a:rPr lang="en-IN" dirty="0" smtClean="0"/>
              <a:t>Process objects of the collection.</a:t>
            </a:r>
            <a:endParaRPr lang="en-IN" dirty="0" smtClean="0"/>
          </a:p>
          <a:p>
            <a:r>
              <a:rPr lang="en-IN" dirty="0" smtClean="0"/>
              <a:t>Present in </a:t>
            </a:r>
            <a:r>
              <a:rPr lang="en-IN" dirty="0" err="1" smtClean="0"/>
              <a:t>java.util</a:t>
            </a:r>
            <a:r>
              <a:rPr lang="en-IN" dirty="0" smtClean="0"/>
              <a:t> package.</a:t>
            </a:r>
            <a:endParaRPr lang="en-IN" dirty="0" smtClean="0"/>
          </a:p>
          <a:p>
            <a:r>
              <a:rPr lang="en-IN" dirty="0" smtClean="0"/>
              <a:t>Stream is an interface.</a:t>
            </a:r>
            <a:endParaRPr lang="en-IN" dirty="0" smtClean="0"/>
          </a:p>
          <a:p>
            <a:r>
              <a:rPr lang="en-IN" dirty="0" smtClean="0"/>
              <a:t>We can process the objects in the following 2 phases.</a:t>
            </a:r>
            <a:endParaRPr lang="en-IN" dirty="0" smtClean="0"/>
          </a:p>
          <a:p>
            <a:endParaRPr lang="en-IN" dirty="0" smtClean="0"/>
          </a:p>
        </p:txBody>
      </p:sp>
      <p:sp>
        <p:nvSpPr>
          <p:cNvPr id="8" name="Content Placeholder 2"/>
          <p:cNvSpPr txBox="1"/>
          <p:nvPr/>
        </p:nvSpPr>
        <p:spPr>
          <a:xfrm>
            <a:off x="1000100" y="3786190"/>
            <a:ext cx="7467600" cy="642942"/>
          </a:xfrm>
          <a:prstGeom prst="rect">
            <a:avLst/>
          </a:prstGeom>
        </p:spPr>
        <p:txBody>
          <a:bodyPr vert="horz">
            <a:normAutofit/>
          </a:bodyPr>
          <a:lstStyle/>
          <a:p>
            <a:pPr marL="274320" lvl="0" indent="-274320">
              <a:spcBef>
                <a:spcPts val="600"/>
              </a:spcBef>
              <a:buClr>
                <a:schemeClr val="accent1"/>
              </a:buClr>
              <a:buSzPct val="70000"/>
              <a:buFont typeface="Wingdings" panose="05000000000000000000" pitchFamily="2" charset="2"/>
              <a:buChar char="Ø"/>
            </a:pPr>
            <a:r>
              <a:rPr lang="en-IN" sz="2400" b="1" dirty="0" smtClean="0"/>
              <a:t>Configuration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p:nvPr/>
        </p:nvSpPr>
        <p:spPr>
          <a:xfrm>
            <a:off x="1000100" y="4429132"/>
            <a:ext cx="7467600" cy="642942"/>
          </a:xfrm>
          <a:prstGeom prst="rect">
            <a:avLst/>
          </a:prstGeom>
        </p:spPr>
        <p:txBody>
          <a:bodyPr vert="horz">
            <a:normAutofit/>
          </a:bodyPr>
          <a:lstStyle/>
          <a:p>
            <a:pPr marL="274320" lvl="0" indent="-274320">
              <a:spcBef>
                <a:spcPts val="600"/>
              </a:spcBef>
              <a:buClr>
                <a:schemeClr val="accent1"/>
              </a:buClr>
              <a:buSzPct val="70000"/>
              <a:buFont typeface="Wingdings" panose="05000000000000000000" pitchFamily="2" charset="2"/>
              <a:buChar char="Ø"/>
            </a:pPr>
            <a:r>
              <a:rPr lang="en-IN" sz="2400" b="1" dirty="0" smtClean="0"/>
              <a:t>Processing </a:t>
            </a:r>
            <a:r>
              <a:rPr kumimoji="0" lang="en-IN"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Configuration</a:t>
            </a:r>
            <a:endParaRPr lang="en-IN" sz="2400" b="1" dirty="0">
              <a:solidFill>
                <a:schemeClr val="tx2"/>
              </a:solidFill>
            </a:endParaRPr>
          </a:p>
        </p:txBody>
      </p:sp>
      <p:sp>
        <p:nvSpPr>
          <p:cNvPr id="7" name="Content Placeholder 2"/>
          <p:cNvSpPr>
            <a:spLocks noGrp="1"/>
          </p:cNvSpPr>
          <p:nvPr>
            <p:ph sz="quarter" idx="1"/>
          </p:nvPr>
        </p:nvSpPr>
        <p:spPr>
          <a:xfrm>
            <a:off x="428596" y="1285860"/>
            <a:ext cx="7467600" cy="2214578"/>
          </a:xfrm>
        </p:spPr>
        <p:txBody>
          <a:bodyPr>
            <a:normAutofit/>
          </a:bodyPr>
          <a:lstStyle/>
          <a:p>
            <a:r>
              <a:rPr lang="en-IN" dirty="0" smtClean="0"/>
              <a:t>Filter mechanism or Map mechanism.</a:t>
            </a:r>
            <a:endParaRPr lang="en-IN" dirty="0" smtClean="0"/>
          </a:p>
          <a:p>
            <a:endParaRPr lang="en-IN" dirty="0" smtClean="0"/>
          </a:p>
          <a:p>
            <a:endParaRPr lang="en-IN" dirty="0" smtClean="0"/>
          </a:p>
        </p:txBody>
      </p:sp>
      <p:sp>
        <p:nvSpPr>
          <p:cNvPr id="8" name="Content Placeholder 2"/>
          <p:cNvSpPr txBox="1"/>
          <p:nvPr/>
        </p:nvSpPr>
        <p:spPr>
          <a:xfrm>
            <a:off x="642910" y="4000504"/>
            <a:ext cx="7467600" cy="8572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Map Mechanism </a:t>
            </a:r>
            <a:r>
              <a:rPr lang="en-IN" sz="2400" dirty="0" smtClean="0"/>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571472" y="4714884"/>
            <a:ext cx="7886700" cy="723900"/>
          </a:xfrm>
          <a:prstGeom prst="rect">
            <a:avLst/>
          </a:prstGeom>
          <a:noFill/>
          <a:ln w="9525">
            <a:noFill/>
            <a:miter lim="800000"/>
            <a:headEnd/>
            <a:tailEnd/>
          </a:ln>
          <a:effectLst/>
        </p:spPr>
      </p:pic>
      <p:sp>
        <p:nvSpPr>
          <p:cNvPr id="9" name="Content Placeholder 2"/>
          <p:cNvSpPr txBox="1"/>
          <p:nvPr/>
        </p:nvSpPr>
        <p:spPr>
          <a:xfrm>
            <a:off x="642910" y="1928802"/>
            <a:ext cx="7467600" cy="8572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r>
              <a:rPr kumimoji="0" lang="en-IN" sz="2400" b="0" i="0" u="none" strike="noStrike" kern="1200" cap="none" spc="0" normalizeH="0" baseline="0" noProof="0" dirty="0" smtClean="0">
                <a:ln>
                  <a:noFill/>
                </a:ln>
                <a:solidFill>
                  <a:schemeClr val="tx1"/>
                </a:solidFill>
                <a:effectLst/>
                <a:uLnTx/>
                <a:uFillTx/>
                <a:latin typeface="+mn-lt"/>
                <a:ea typeface="+mn-ea"/>
                <a:cs typeface="+mn-cs"/>
              </a:rPr>
              <a:t>Filter Mechanism </a:t>
            </a:r>
            <a:r>
              <a:rPr lang="en-IN" sz="2400" dirty="0" smtClean="0"/>
              <a:t>:</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028" name="Picture 4"/>
          <p:cNvPicPr>
            <a:picLocks noChangeAspect="1" noChangeArrowheads="1"/>
          </p:cNvPicPr>
          <p:nvPr/>
        </p:nvPicPr>
        <p:blipFill>
          <a:blip r:embed="rId3"/>
          <a:srcRect/>
          <a:stretch>
            <a:fillRect/>
          </a:stretch>
        </p:blipFill>
        <p:spPr bwMode="auto">
          <a:xfrm>
            <a:off x="428596" y="2643182"/>
            <a:ext cx="8067675" cy="6858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7" name="Content Placeholder 2"/>
          <p:cNvSpPr>
            <a:spLocks noGrp="1"/>
          </p:cNvSpPr>
          <p:nvPr>
            <p:ph sz="quarter" idx="1"/>
          </p:nvPr>
        </p:nvSpPr>
        <p:spPr>
          <a:xfrm>
            <a:off x="428596" y="2143116"/>
            <a:ext cx="7467600" cy="2214578"/>
          </a:xfrm>
        </p:spPr>
        <p:txBody>
          <a:bodyPr>
            <a:normAutofit/>
          </a:bodyPr>
          <a:lstStyle/>
          <a:p>
            <a:r>
              <a:rPr lang="en-IN" dirty="0" smtClean="0"/>
              <a:t>Collects the element from the stream .</a:t>
            </a:r>
            <a:endParaRPr lang="en-IN" dirty="0" smtClean="0"/>
          </a:p>
          <a:p>
            <a:r>
              <a:rPr lang="en-IN" dirty="0" smtClean="0"/>
              <a:t>Adding to the specified Collection.</a:t>
            </a:r>
            <a:endParaRPr lang="en-IN" dirty="0" smtClean="0"/>
          </a:p>
          <a:p>
            <a:endParaRPr lang="en-IN" dirty="0" smtClean="0"/>
          </a:p>
          <a:p>
            <a:endParaRPr lang="en-IN" dirty="0" smtClean="0"/>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collect() method</a:t>
            </a:r>
            <a:endParaRPr lang="en-IN" sz="2400" b="1" dirty="0">
              <a:solidFill>
                <a:schemeClr val="tx2"/>
              </a:solidFill>
            </a:endParaRPr>
          </a:p>
        </p:txBody>
      </p:sp>
      <p:pic>
        <p:nvPicPr>
          <p:cNvPr id="2050" name="Picture 2"/>
          <p:cNvPicPr>
            <a:picLocks noChangeAspect="1" noChangeArrowheads="1"/>
          </p:cNvPicPr>
          <p:nvPr/>
        </p:nvPicPr>
        <p:blipFill>
          <a:blip r:embed="rId2"/>
          <a:srcRect/>
          <a:stretch>
            <a:fillRect/>
          </a:stretch>
        </p:blipFill>
        <p:spPr bwMode="auto">
          <a:xfrm>
            <a:off x="642911" y="3098622"/>
            <a:ext cx="6715172" cy="375937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1" name="Picture 2"/>
          <p:cNvPicPr>
            <a:picLocks noChangeAspect="1" noChangeArrowheads="1"/>
          </p:cNvPicPr>
          <p:nvPr/>
        </p:nvPicPr>
        <p:blipFill>
          <a:blip r:embed="rId2"/>
          <a:srcRect/>
          <a:stretch>
            <a:fillRect/>
          </a:stretch>
        </p:blipFill>
        <p:spPr bwMode="auto">
          <a:xfrm>
            <a:off x="857224" y="2214554"/>
            <a:ext cx="6686550" cy="338139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collect() method</a:t>
            </a:r>
            <a:endParaRPr lang="en-IN" sz="2400" b="1" dirty="0">
              <a:solidFill>
                <a:schemeClr val="tx2"/>
              </a:solidFill>
            </a:endParaRPr>
          </a:p>
        </p:txBody>
      </p:sp>
      <p:pic>
        <p:nvPicPr>
          <p:cNvPr id="3074" name="Picture 2"/>
          <p:cNvPicPr>
            <a:picLocks noChangeAspect="1" noChangeArrowheads="1"/>
          </p:cNvPicPr>
          <p:nvPr/>
        </p:nvPicPr>
        <p:blipFill>
          <a:blip r:embed="rId2"/>
          <a:srcRect/>
          <a:stretch>
            <a:fillRect/>
          </a:stretch>
        </p:blipFill>
        <p:spPr bwMode="auto">
          <a:xfrm>
            <a:off x="214282" y="2143116"/>
            <a:ext cx="7858180" cy="4405424"/>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sorted() method</a:t>
            </a:r>
            <a:endParaRPr lang="en-IN" sz="2400" b="1" dirty="0">
              <a:solidFill>
                <a:schemeClr val="tx2"/>
              </a:solidFill>
            </a:endParaRPr>
          </a:p>
        </p:txBody>
      </p:sp>
      <p:sp>
        <p:nvSpPr>
          <p:cNvPr id="7" name="Content Placeholder 2"/>
          <p:cNvSpPr>
            <a:spLocks noGrp="1"/>
          </p:cNvSpPr>
          <p:nvPr>
            <p:ph sz="quarter" idx="1"/>
          </p:nvPr>
        </p:nvSpPr>
        <p:spPr>
          <a:xfrm>
            <a:off x="428596" y="2000240"/>
            <a:ext cx="7467600" cy="2214578"/>
          </a:xfrm>
        </p:spPr>
        <p:txBody>
          <a:bodyPr>
            <a:normAutofit/>
          </a:bodyPr>
          <a:lstStyle/>
          <a:p>
            <a:r>
              <a:rPr lang="en-IN" dirty="0" smtClean="0"/>
              <a:t>Sort elements present inside stream.</a:t>
            </a:r>
            <a:endParaRPr lang="en-IN" dirty="0" smtClean="0"/>
          </a:p>
          <a:p>
            <a:r>
              <a:rPr lang="en-IN" dirty="0" smtClean="0"/>
              <a:t>We can apply sorting using 2 ways.</a:t>
            </a:r>
            <a:endParaRPr lang="en-IN" dirty="0" smtClean="0"/>
          </a:p>
          <a:p>
            <a:r>
              <a:rPr lang="en-IN" dirty="0" smtClean="0"/>
              <a:t>sorted() : Default natural sorting</a:t>
            </a:r>
            <a:endParaRPr lang="en-IN" dirty="0" smtClean="0"/>
          </a:p>
          <a:p>
            <a:endParaRPr lang="en-IN" dirty="0" smtClean="0"/>
          </a:p>
          <a:p>
            <a:endParaRPr lang="en-IN" dirty="0" smtClean="0"/>
          </a:p>
        </p:txBody>
      </p:sp>
      <p:pic>
        <p:nvPicPr>
          <p:cNvPr id="4103" name="Picture 7"/>
          <p:cNvPicPr>
            <a:picLocks noChangeAspect="1" noChangeArrowheads="1"/>
          </p:cNvPicPr>
          <p:nvPr/>
        </p:nvPicPr>
        <p:blipFill>
          <a:blip r:embed="rId2"/>
          <a:srcRect/>
          <a:stretch>
            <a:fillRect/>
          </a:stretch>
        </p:blipFill>
        <p:spPr bwMode="auto">
          <a:xfrm>
            <a:off x="428596" y="3428999"/>
            <a:ext cx="7215237" cy="3191767"/>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sorted() method</a:t>
            </a:r>
            <a:endParaRPr lang="en-IN" sz="2400" b="1" dirty="0">
              <a:solidFill>
                <a:schemeClr val="tx2"/>
              </a:solidFill>
            </a:endParaRPr>
          </a:p>
        </p:txBody>
      </p:sp>
      <p:sp>
        <p:nvSpPr>
          <p:cNvPr id="7" name="Content Placeholder 2"/>
          <p:cNvSpPr>
            <a:spLocks noGrp="1"/>
          </p:cNvSpPr>
          <p:nvPr>
            <p:ph sz="quarter" idx="1"/>
          </p:nvPr>
        </p:nvSpPr>
        <p:spPr>
          <a:xfrm>
            <a:off x="428596" y="2000240"/>
            <a:ext cx="7467600" cy="2214578"/>
          </a:xfrm>
        </p:spPr>
        <p:txBody>
          <a:bodyPr>
            <a:normAutofit/>
          </a:bodyPr>
          <a:lstStyle/>
          <a:p>
            <a:endParaRPr lang="en-IN" dirty="0" smtClean="0"/>
          </a:p>
          <a:p>
            <a:endParaRPr lang="en-IN" dirty="0" smtClean="0"/>
          </a:p>
        </p:txBody>
      </p:sp>
      <p:sp>
        <p:nvSpPr>
          <p:cNvPr id="15" name="Content Placeholder 2"/>
          <p:cNvSpPr txBox="1"/>
          <p:nvPr/>
        </p:nvSpPr>
        <p:spPr>
          <a:xfrm>
            <a:off x="580996" y="2152640"/>
            <a:ext cx="7467600" cy="776294"/>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sorted(Comparator c) : customized sorting </a:t>
            </a:r>
            <a:endParaRPr lang="en-IN"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104" name="Picture 8"/>
          <p:cNvPicPr>
            <a:picLocks noChangeAspect="1" noChangeArrowheads="1"/>
          </p:cNvPicPr>
          <p:nvPr/>
        </p:nvPicPr>
        <p:blipFill>
          <a:blip r:embed="rId2"/>
          <a:srcRect/>
          <a:stretch>
            <a:fillRect/>
          </a:stretch>
        </p:blipFill>
        <p:spPr bwMode="auto">
          <a:xfrm>
            <a:off x="571472" y="2714620"/>
            <a:ext cx="7286644" cy="3857628"/>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sp>
        <p:nvSpPr>
          <p:cNvPr id="9" name="Content Placeholder 2"/>
          <p:cNvSpPr txBox="1"/>
          <p:nvPr/>
        </p:nvSpPr>
        <p:spPr>
          <a:xfrm>
            <a:off x="580996" y="2152640"/>
            <a:ext cx="7467600" cy="2490806"/>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Return minimum and maximum value. </a:t>
            </a:r>
            <a:endParaRPr lang="en-IN"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5122" name="Picture 2"/>
          <p:cNvPicPr>
            <a:picLocks noChangeAspect="1" noChangeArrowheads="1"/>
          </p:cNvPicPr>
          <p:nvPr/>
        </p:nvPicPr>
        <p:blipFill>
          <a:blip r:embed="rId2"/>
          <a:srcRect/>
          <a:stretch>
            <a:fillRect/>
          </a:stretch>
        </p:blipFill>
        <p:spPr bwMode="auto">
          <a:xfrm>
            <a:off x="1357290" y="3143248"/>
            <a:ext cx="3162300" cy="180975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pic>
        <p:nvPicPr>
          <p:cNvPr id="6147" name="Picture 3"/>
          <p:cNvPicPr>
            <a:picLocks noChangeAspect="1" noChangeArrowheads="1"/>
          </p:cNvPicPr>
          <p:nvPr/>
        </p:nvPicPr>
        <p:blipFill>
          <a:blip r:embed="rId2"/>
          <a:srcRect/>
          <a:stretch>
            <a:fillRect/>
          </a:stretch>
        </p:blipFill>
        <p:spPr bwMode="auto">
          <a:xfrm>
            <a:off x="500034" y="2214554"/>
            <a:ext cx="7429520" cy="433387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min() &amp; max() method</a:t>
            </a:r>
            <a:endParaRPr lang="en-IN" sz="2400" b="1" dirty="0">
              <a:solidFill>
                <a:schemeClr val="tx2"/>
              </a:solidFill>
            </a:endParaRPr>
          </a:p>
        </p:txBody>
      </p:sp>
      <p:pic>
        <p:nvPicPr>
          <p:cNvPr id="7171" name="Picture 3"/>
          <p:cNvPicPr>
            <a:picLocks noChangeAspect="1" noChangeArrowheads="1"/>
          </p:cNvPicPr>
          <p:nvPr/>
        </p:nvPicPr>
        <p:blipFill>
          <a:blip r:embed="rId2"/>
          <a:srcRect/>
          <a:stretch>
            <a:fillRect/>
          </a:stretch>
        </p:blipFill>
        <p:spPr bwMode="auto">
          <a:xfrm>
            <a:off x="571472" y="2000240"/>
            <a:ext cx="7229494" cy="4505325"/>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a:t>
            </a:r>
            <a:r>
              <a:rPr lang="en-IN" sz="2400" b="1" dirty="0" err="1" smtClean="0">
                <a:solidFill>
                  <a:schemeClr val="tx2"/>
                </a:solidFill>
              </a:rPr>
              <a:t>forEach</a:t>
            </a:r>
            <a:r>
              <a:rPr lang="en-IN" sz="2400" b="1" dirty="0" smtClean="0">
                <a:solidFill>
                  <a:schemeClr val="tx2"/>
                </a:solidFill>
              </a:rPr>
              <a:t>() method</a:t>
            </a:r>
            <a:endParaRPr lang="en-IN" sz="2400" b="1" dirty="0">
              <a:solidFill>
                <a:schemeClr val="tx2"/>
              </a:solidFill>
            </a:endParaRPr>
          </a:p>
        </p:txBody>
      </p:sp>
      <p:sp>
        <p:nvSpPr>
          <p:cNvPr id="7" name="Content Placeholder 2"/>
          <p:cNvSpPr txBox="1"/>
          <p:nvPr/>
        </p:nvSpPr>
        <p:spPr>
          <a:xfrm>
            <a:off x="580996" y="2152640"/>
            <a:ext cx="7467600" cy="2490806"/>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Won’t return anything.</a:t>
            </a:r>
            <a:endParaRPr lang="en-IN" sz="2400" dirty="0" smtClean="0"/>
          </a:p>
          <a:p>
            <a:pPr marL="274320" indent="-274320">
              <a:spcBef>
                <a:spcPts val="600"/>
              </a:spcBef>
              <a:buClr>
                <a:schemeClr val="accent1"/>
              </a:buClr>
              <a:buSzPct val="70000"/>
              <a:buFont typeface="Wingdings"/>
              <a:buChar char=""/>
            </a:pPr>
            <a:r>
              <a:rPr lang="en-IN" sz="2400" dirty="0" smtClean="0"/>
              <a:t>Take lambda exp as argument.</a:t>
            </a:r>
            <a:endParaRPr lang="en-IN" sz="2400" dirty="0" smtClean="0"/>
          </a:p>
          <a:p>
            <a:pPr marL="274320" indent="-274320">
              <a:spcBef>
                <a:spcPts val="600"/>
              </a:spcBef>
              <a:buClr>
                <a:schemeClr val="accent1"/>
              </a:buClr>
              <a:buSzPct val="70000"/>
              <a:buFont typeface="Wingdings"/>
              <a:buChar char=""/>
            </a:pPr>
            <a:r>
              <a:rPr lang="en-IN" sz="2400" dirty="0" smtClean="0"/>
              <a:t>Apply that exp to each element present inside stream. </a:t>
            </a:r>
            <a:endParaRPr lang="en-IN"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heel spokes="8"/>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a:t>
            </a:r>
            <a:endParaRPr lang="en-IN" sz="2400" b="1" dirty="0">
              <a:solidFill>
                <a:schemeClr val="tx2"/>
              </a:solidFill>
            </a:endParaRPr>
          </a:p>
        </p:txBody>
      </p:sp>
      <p:sp>
        <p:nvSpPr>
          <p:cNvPr id="10" name="Content Placeholder 2"/>
          <p:cNvSpPr txBox="1"/>
          <p:nvPr/>
        </p:nvSpPr>
        <p:spPr>
          <a:xfrm>
            <a:off x="1214414" y="1357298"/>
            <a:ext cx="6500858" cy="785818"/>
          </a:xfrm>
          <a:prstGeom prst="rect">
            <a:avLst/>
          </a:prstGeom>
        </p:spPr>
        <p:txBody>
          <a:bodyPr vert="horz">
            <a:normAutofit/>
          </a:bodyPr>
          <a:lstStyle/>
          <a:p>
            <a:pPr marL="274320" lvl="0" indent="-274320" algn="ctr">
              <a:spcBef>
                <a:spcPts val="600"/>
              </a:spcBef>
              <a:buClr>
                <a:schemeClr val="accent1"/>
              </a:buClr>
              <a:buSzPct val="70000"/>
              <a:defRPr/>
            </a:pPr>
            <a:r>
              <a:rPr lang="en-IN" sz="2400" b="1" dirty="0" smtClean="0">
                <a:solidFill>
                  <a:schemeClr val="tx2"/>
                </a:solidFill>
              </a:rPr>
              <a:t>Processing By </a:t>
            </a:r>
            <a:r>
              <a:rPr lang="en-IN" sz="2400" b="1" dirty="0" err="1" smtClean="0">
                <a:solidFill>
                  <a:schemeClr val="tx2"/>
                </a:solidFill>
              </a:rPr>
              <a:t>forEach</a:t>
            </a:r>
            <a:r>
              <a:rPr lang="en-IN" sz="2400" b="1" dirty="0" smtClean="0">
                <a:solidFill>
                  <a:schemeClr val="tx2"/>
                </a:solidFill>
              </a:rPr>
              <a:t>() method</a:t>
            </a:r>
            <a:endParaRPr lang="en-IN" sz="2400" b="1" dirty="0">
              <a:solidFill>
                <a:schemeClr val="tx2"/>
              </a:solidFill>
            </a:endParaRPr>
          </a:p>
        </p:txBody>
      </p:sp>
      <p:pic>
        <p:nvPicPr>
          <p:cNvPr id="8194" name="Picture 2"/>
          <p:cNvPicPr>
            <a:picLocks noChangeAspect="1" noChangeArrowheads="1"/>
          </p:cNvPicPr>
          <p:nvPr/>
        </p:nvPicPr>
        <p:blipFill>
          <a:blip r:embed="rId2"/>
          <a:srcRect/>
          <a:stretch>
            <a:fillRect/>
          </a:stretch>
        </p:blipFill>
        <p:spPr bwMode="auto">
          <a:xfrm>
            <a:off x="285720" y="2071678"/>
            <a:ext cx="7786710" cy="4572032"/>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pic>
        <p:nvPicPr>
          <p:cNvPr id="5" name="Picture 2" descr="C:\Users\Admin\Desktop\interview preparation\images.jpg"/>
          <p:cNvPicPr>
            <a:picLocks noChangeAspect="1" noChangeArrowheads="1"/>
          </p:cNvPicPr>
          <p:nvPr/>
        </p:nvPicPr>
        <p:blipFill>
          <a:blip r:embed="rId2"/>
          <a:srcRect/>
          <a:stretch>
            <a:fillRect/>
          </a:stretch>
        </p:blipFill>
        <p:spPr bwMode="auto">
          <a:xfrm>
            <a:off x="642910" y="1142984"/>
            <a:ext cx="7500990" cy="5320766"/>
          </a:xfrm>
          <a:prstGeom prst="rect">
            <a:avLst/>
          </a:prstGeom>
          <a:noFill/>
        </p:spPr>
      </p:pic>
    </p:spTree>
  </p:cSld>
  <p:clrMapOvr>
    <a:masterClrMapping/>
  </p:clrMapOvr>
  <p:transition>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2857520"/>
          </a:xfrm>
        </p:spPr>
        <p:txBody>
          <a:bodyPr>
            <a:normAutofit/>
          </a:bodyPr>
          <a:lstStyle/>
          <a:p>
            <a:r>
              <a:rPr lang="en-IN" dirty="0" smtClean="0"/>
              <a:t>Separated with comma (,).</a:t>
            </a:r>
            <a:endParaRPr lang="en-IN" dirty="0" smtClean="0"/>
          </a:p>
          <a:p>
            <a:r>
              <a:rPr lang="en-IN" dirty="0" smtClean="0"/>
              <a:t>Body also can contain multiple statements.</a:t>
            </a:r>
            <a:endParaRPr lang="en-IN" dirty="0" smtClean="0"/>
          </a:p>
          <a:p>
            <a:r>
              <a:rPr lang="en-IN" dirty="0" smtClean="0"/>
              <a:t>Can remove return keyword.</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8194" name="Picture 2"/>
          <p:cNvPicPr>
            <a:picLocks noChangeAspect="1" noChangeArrowheads="1"/>
          </p:cNvPicPr>
          <p:nvPr/>
        </p:nvPicPr>
        <p:blipFill>
          <a:blip r:embed="rId2"/>
          <a:srcRect/>
          <a:stretch>
            <a:fillRect/>
          </a:stretch>
        </p:blipFill>
        <p:spPr bwMode="auto">
          <a:xfrm>
            <a:off x="571472" y="3214686"/>
            <a:ext cx="6686550" cy="3381390"/>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Characteristic</a:t>
            </a:r>
            <a:r>
              <a:rPr kumimoji="0" lang="en-IN" sz="2400" b="1" i="0" u="none" strike="noStrike" kern="1200" cap="none" spc="0" normalizeH="0" noProof="0" dirty="0" smtClean="0">
                <a:ln>
                  <a:noFill/>
                </a:ln>
                <a:solidFill>
                  <a:schemeClr val="tx2"/>
                </a:solidFill>
                <a:effectLst/>
                <a:uLnTx/>
                <a:uFillTx/>
                <a:latin typeface="+mj-lt"/>
                <a:ea typeface="+mn-ea"/>
                <a:cs typeface="+mn-cs"/>
              </a:rPr>
              <a:t> or properties of  lambda expression?</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11" name="Content Placeholder 2"/>
          <p:cNvSpPr txBox="1"/>
          <p:nvPr/>
        </p:nvSpPr>
        <p:spPr>
          <a:xfrm>
            <a:off x="428596" y="1643050"/>
            <a:ext cx="7467600" cy="2500330"/>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Empty parameter [ like ()].</a:t>
            </a:r>
            <a:endParaRPr lang="en-IN" sz="2400" dirty="0" smtClean="0"/>
          </a:p>
          <a:p>
            <a:pPr marL="274320" indent="-274320">
              <a:spcBef>
                <a:spcPts val="600"/>
              </a:spcBef>
              <a:buClr>
                <a:schemeClr val="accent1"/>
              </a:buClr>
              <a:buSzPct val="70000"/>
              <a:buFont typeface="Wingdings"/>
              <a:buChar char=""/>
            </a:pPr>
            <a:endParaRPr lang="en-IN" sz="2400" dirty="0" smtClean="0"/>
          </a:p>
          <a:p>
            <a:pPr marL="274320" indent="-274320">
              <a:spcBef>
                <a:spcPts val="600"/>
              </a:spcBef>
              <a:buClr>
                <a:schemeClr val="accent1"/>
              </a:buClr>
              <a:buSzPct val="70000"/>
              <a:buFont typeface="Wingdings"/>
              <a:buChar char=""/>
            </a:pPr>
            <a:endParaRPr lang="en-IN" sz="2400" dirty="0" smtClean="0"/>
          </a:p>
          <a:p>
            <a:pPr marL="274320" indent="-274320">
              <a:spcBef>
                <a:spcPts val="600"/>
              </a:spcBef>
              <a:buClr>
                <a:schemeClr val="accent1"/>
              </a:buClr>
              <a:buSzPct val="70000"/>
              <a:buFont typeface="Wingdings"/>
              <a:buChar char=""/>
            </a:pPr>
            <a:endParaRPr lang="en-IN" sz="2400" dirty="0" smtClean="0"/>
          </a:p>
          <a:p>
            <a:pPr marL="274320" indent="-274320">
              <a:spcBef>
                <a:spcPts val="600"/>
              </a:spcBef>
              <a:buClr>
                <a:schemeClr val="accent1"/>
              </a:buClr>
              <a:buSzPct val="70000"/>
              <a:buFont typeface="Wingdings"/>
              <a:buChar char=""/>
            </a:pPr>
            <a:r>
              <a:rPr lang="en-IN" sz="2400" dirty="0" smtClean="0"/>
              <a:t>Act as a type parameter.</a:t>
            </a:r>
            <a:endParaRPr lang="en-IN" sz="2400" dirty="0" smtClean="0"/>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170" name="Picture 2"/>
          <p:cNvPicPr>
            <a:picLocks noChangeAspect="1" noChangeArrowheads="1"/>
          </p:cNvPicPr>
          <p:nvPr/>
        </p:nvPicPr>
        <p:blipFill>
          <a:blip r:embed="rId2"/>
          <a:srcRect/>
          <a:stretch>
            <a:fillRect/>
          </a:stretch>
        </p:blipFill>
        <p:spPr bwMode="auto">
          <a:xfrm>
            <a:off x="642910" y="4143380"/>
            <a:ext cx="6343650" cy="2486046"/>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714348" y="2214554"/>
            <a:ext cx="6076950" cy="1143008"/>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2857520"/>
          </a:xfrm>
        </p:spPr>
        <p:txBody>
          <a:bodyPr>
            <a:normAutofit/>
          </a:bodyPr>
          <a:lstStyle/>
          <a:p>
            <a:r>
              <a:rPr lang="en-IN" dirty="0" smtClean="0"/>
              <a:t>Invoke Lambda Expression.</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a:bodyPr>
          <a:lstStyle/>
          <a:p>
            <a:pPr marL="274320" marR="0" lvl="0" indent="-274320" algn="ctr" defTabSz="914400" rtl="0" eaLnBrk="1" fontAlgn="auto" latinLnBrk="0" hangingPunct="1">
              <a:lnSpc>
                <a:spcPct val="100000"/>
              </a:lnSpc>
              <a:spcBef>
                <a:spcPts val="600"/>
              </a:spcBef>
              <a:spcAft>
                <a:spcPts val="0"/>
              </a:spcAft>
              <a:buClr>
                <a:schemeClr val="accent1"/>
              </a:buClr>
              <a:buSzPct val="70000"/>
              <a:defRPr/>
            </a:pPr>
            <a:r>
              <a:rPr kumimoji="0" lang="en-IN" sz="2400" b="1" i="0" u="none" strike="noStrike" kern="1200" cap="none" spc="0" normalizeH="0" baseline="0" noProof="0" dirty="0" smtClean="0">
                <a:ln>
                  <a:noFill/>
                </a:ln>
                <a:solidFill>
                  <a:schemeClr val="tx2"/>
                </a:solidFill>
                <a:effectLst/>
                <a:uLnTx/>
                <a:uFillTx/>
                <a:latin typeface="+mj-lt"/>
                <a:ea typeface="+mn-ea"/>
                <a:cs typeface="+mn-cs"/>
              </a:rPr>
              <a:t>Functional</a:t>
            </a:r>
            <a:r>
              <a:rPr kumimoji="0" lang="en-IN" sz="2400" b="1" i="0" u="none" strike="noStrike" kern="1200" cap="none" spc="0" normalizeH="0" noProof="0" dirty="0" smtClean="0">
                <a:ln>
                  <a:noFill/>
                </a:ln>
                <a:solidFill>
                  <a:schemeClr val="tx2"/>
                </a:solidFill>
                <a:effectLst/>
                <a:uLnTx/>
                <a:uFillTx/>
                <a:latin typeface="+mj-lt"/>
                <a:ea typeface="+mn-ea"/>
                <a:cs typeface="+mn-cs"/>
              </a:rPr>
              <a:t> Interface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pic>
        <p:nvPicPr>
          <p:cNvPr id="1027" name="Picture 3"/>
          <p:cNvPicPr>
            <a:picLocks noChangeAspect="1" noChangeArrowheads="1"/>
          </p:cNvPicPr>
          <p:nvPr/>
        </p:nvPicPr>
        <p:blipFill>
          <a:blip r:embed="rId2"/>
          <a:srcRect/>
          <a:stretch>
            <a:fillRect/>
          </a:stretch>
        </p:blipFill>
        <p:spPr bwMode="auto">
          <a:xfrm>
            <a:off x="642910" y="2500306"/>
            <a:ext cx="7258050" cy="3924300"/>
          </a:xfrm>
          <a:prstGeom prst="rect">
            <a:avLst/>
          </a:prstGeom>
          <a:noFill/>
          <a:ln w="9525">
            <a:noFill/>
            <a:miter lim="800000"/>
            <a:headEnd/>
            <a:tailEnd/>
          </a:ln>
          <a:effectLst/>
        </p:spPr>
      </p:pic>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643050"/>
            <a:ext cx="7467600" cy="714380"/>
          </a:xfrm>
        </p:spPr>
        <p:txBody>
          <a:bodyPr/>
          <a:lstStyle/>
          <a:p>
            <a:r>
              <a:rPr lang="en-IN" dirty="0" smtClean="0"/>
              <a:t>one abstract method.</a:t>
            </a:r>
            <a:endParaRPr lang="en-IN" dirty="0" smtClean="0"/>
          </a:p>
          <a:p>
            <a:endParaRPr lang="en-IN" dirty="0" smtClean="0"/>
          </a:p>
        </p:txBody>
      </p:sp>
      <p:pic>
        <p:nvPicPr>
          <p:cNvPr id="4" name="Content Placeholder 3" descr="download.png"/>
          <p:cNvPicPr>
            <a:picLocks noChangeAspect="1"/>
          </p:cNvPicPr>
          <p:nvPr/>
        </p:nvPicPr>
        <p:blipFill>
          <a:blip r:embed="rId1"/>
          <a:stretch>
            <a:fillRect/>
          </a:stretch>
        </p:blipFill>
        <p:spPr>
          <a:xfrm>
            <a:off x="142844" y="0"/>
            <a:ext cx="1214414" cy="1214414"/>
          </a:xfrm>
          <a:prstGeom prst="rect">
            <a:avLst/>
          </a:prstGeom>
        </p:spPr>
      </p:pic>
      <p:sp>
        <p:nvSpPr>
          <p:cNvPr id="6" name="Content Placeholder 2"/>
          <p:cNvSpPr txBox="1"/>
          <p:nvPr/>
        </p:nvSpPr>
        <p:spPr>
          <a:xfrm>
            <a:off x="1571604" y="428604"/>
            <a:ext cx="6500858" cy="785818"/>
          </a:xfrm>
          <a:prstGeom prst="rect">
            <a:avLst/>
          </a:prstGeom>
        </p:spPr>
        <p:txBody>
          <a:bodyPr vert="horz">
            <a:normAutofit lnSpcReduction="10000"/>
          </a:bodyPr>
          <a:lstStyle/>
          <a:p>
            <a:pPr marL="274320" lvl="0" indent="-274320" algn="ctr">
              <a:spcBef>
                <a:spcPts val="600"/>
              </a:spcBef>
              <a:buClr>
                <a:schemeClr val="accent1"/>
              </a:buClr>
              <a:buSzPct val="70000"/>
              <a:defRPr/>
            </a:pPr>
            <a:r>
              <a:rPr lang="en-IN" sz="2400" b="1" dirty="0" smtClean="0">
                <a:solidFill>
                  <a:schemeClr val="tx2"/>
                </a:solidFill>
              </a:rPr>
              <a:t>Characteristic or properties of </a:t>
            </a:r>
            <a:r>
              <a:rPr kumimoji="0" lang="en-IN" sz="2400" b="1" i="0" u="none" strike="noStrike" kern="1200" cap="none" spc="0" normalizeH="0" baseline="0" noProof="0" dirty="0" smtClean="0">
                <a:ln>
                  <a:noFill/>
                </a:ln>
                <a:solidFill>
                  <a:schemeClr val="tx2"/>
                </a:solidFill>
                <a:effectLst/>
                <a:uLnTx/>
                <a:uFillTx/>
                <a:latin typeface="+mj-lt"/>
                <a:ea typeface="+mn-ea"/>
                <a:cs typeface="+mn-cs"/>
              </a:rPr>
              <a:t>Functional Interface</a:t>
            </a:r>
            <a:endParaRPr kumimoji="0" lang="en-IN" sz="2400" b="1" i="0" u="none" strike="noStrike" kern="1200" cap="none" spc="0" normalizeH="0" baseline="0" noProof="0" dirty="0">
              <a:ln>
                <a:noFill/>
              </a:ln>
              <a:solidFill>
                <a:schemeClr val="tx2"/>
              </a:solidFill>
              <a:effectLst/>
              <a:uLnTx/>
              <a:uFillTx/>
              <a:latin typeface="+mj-lt"/>
              <a:ea typeface="+mn-ea"/>
              <a:cs typeface="+mn-cs"/>
            </a:endParaRPr>
          </a:p>
        </p:txBody>
      </p:sp>
      <p:sp>
        <p:nvSpPr>
          <p:cNvPr id="8" name="Content Placeholder 2"/>
          <p:cNvSpPr txBox="1"/>
          <p:nvPr/>
        </p:nvSpPr>
        <p:spPr>
          <a:xfrm>
            <a:off x="642910" y="2285992"/>
            <a:ext cx="7467600" cy="1357322"/>
          </a:xfrm>
          <a:prstGeom prst="rect">
            <a:avLst/>
          </a:prstGeom>
        </p:spPr>
        <p:txBody>
          <a:bodyPr vert="horz">
            <a:normAutofit/>
          </a:bodyPr>
          <a:lstStyle/>
          <a:p>
            <a:pPr marL="274320" indent="-274320">
              <a:spcBef>
                <a:spcPts val="600"/>
              </a:spcBef>
              <a:buClr>
                <a:schemeClr val="accent1"/>
              </a:buClr>
              <a:buSzPct val="70000"/>
              <a:buFont typeface="Wingdings"/>
              <a:buChar char=""/>
            </a:pPr>
            <a:r>
              <a:rPr lang="en-IN" sz="2400" dirty="0" smtClean="0"/>
              <a:t>any number of default and static methods.</a:t>
            </a: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defRPr/>
            </a:pPr>
            <a:endParaRPr kumimoji="0" lang="en-IN" sz="2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0" name="Picture 2"/>
          <p:cNvPicPr>
            <a:picLocks noChangeAspect="1" noChangeArrowheads="1"/>
          </p:cNvPicPr>
          <p:nvPr/>
        </p:nvPicPr>
        <p:blipFill>
          <a:blip r:embed="rId2"/>
          <a:srcRect/>
          <a:stretch>
            <a:fillRect/>
          </a:stretch>
        </p:blipFill>
        <p:spPr bwMode="auto">
          <a:xfrm>
            <a:off x="1071538" y="2933700"/>
            <a:ext cx="6591300" cy="3924300"/>
          </a:xfrm>
          <a:prstGeom prst="rect">
            <a:avLst/>
          </a:prstGeom>
          <a:noFill/>
          <a:ln w="9525">
            <a:noFill/>
            <a:miter lim="800000"/>
            <a:headEnd/>
            <a:tailEnd/>
          </a:ln>
          <a:effectLst/>
        </p:spPr>
      </p:pic>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4934</Words>
  <Application>WPS Presentation</Application>
  <PresentationFormat>On-screen Show (4:3)</PresentationFormat>
  <Paragraphs>355</Paragraphs>
  <Slides>58</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58</vt:i4>
      </vt:variant>
    </vt:vector>
  </HeadingPairs>
  <TitlesOfParts>
    <vt:vector size="72" baseType="lpstr">
      <vt:lpstr>Arial</vt:lpstr>
      <vt:lpstr>SimSun</vt:lpstr>
      <vt:lpstr>Wingdings</vt:lpstr>
      <vt:lpstr>Wingdings</vt:lpstr>
      <vt:lpstr>MT Extra</vt:lpstr>
      <vt:lpstr>Wingdings 2</vt:lpstr>
      <vt:lpstr>Abyssinica SIL</vt:lpstr>
      <vt:lpstr>Century Schoolbook</vt:lpstr>
      <vt:lpstr>微软雅黑</vt:lpstr>
      <vt:lpstr>Noto Sans CJK SC</vt:lpstr>
      <vt:lpstr>Arial Unicode MS</vt:lpstr>
      <vt:lpstr>Calibri</vt:lpstr>
      <vt:lpstr>DejaVu Sans</vt:lpstr>
      <vt:lpstr>Oriel</vt:lpstr>
      <vt:lpstr>Presentation on DJANGO</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mayank</cp:lastModifiedBy>
  <cp:revision>123</cp:revision>
  <dcterms:created xsi:type="dcterms:W3CDTF">2019-11-24T15:51:55Z</dcterms:created>
  <dcterms:modified xsi:type="dcterms:W3CDTF">2019-11-24T15:51:55Z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