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1D8BD707-D9CF-40AE-B4C6-C98DA3205C09}" type="datetimeFigureOut">
              <a:rPr lang="en-US" smtClean="0"/>
              <a:pPr/>
              <a:t>12/3/2020</a:t>
            </a:fld>
            <a:endParaRPr lang="en-US"/>
          </a:p>
        </p:txBody>
      </p:sp>
      <p:sp>
        <p:nvSpPr>
          <p:cNvPr id="23" name="Slide Number Placeholder 22"/>
          <p:cNvSpPr>
            <a:spLocks noGrp="1"/>
          </p:cNvSpPr>
          <p:nvPr>
            <p:ph type="sldNum" sz="quarter" idx="11"/>
          </p:nvPr>
        </p:nvSpPr>
        <p:spPr/>
        <p:txBody>
          <a:bodyPr/>
          <a:lstStyle/>
          <a:p>
            <a:fld id="{B6F15528-21DE-4FAA-801E-634DDDAF4B2B}" type="slidenum">
              <a:rPr lang="en-US" smtClean="0"/>
              <a:pPr/>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1D8BD707-D9CF-40AE-B4C6-C98DA3205C09}" type="datetimeFigureOut">
              <a:rPr lang="en-US" smtClean="0"/>
              <a:pPr/>
              <a:t>12/3/2020</a:t>
            </a:fld>
            <a:endParaRPr lang="en-US"/>
          </a:p>
        </p:txBody>
      </p:sp>
      <p:sp>
        <p:nvSpPr>
          <p:cNvPr id="19" name="Slide Number Placeholder 18"/>
          <p:cNvSpPr>
            <a:spLocks noGrp="1"/>
          </p:cNvSpPr>
          <p:nvPr>
            <p:ph type="sldNum" sz="quarter" idx="15"/>
          </p:nvPr>
        </p:nvSpPr>
        <p:spPr/>
        <p:txBody>
          <a:bodyPr/>
          <a:lstStyle/>
          <a:p>
            <a:fld id="{B6F15528-21DE-4FAA-801E-634DDDAF4B2B}" type="slidenum">
              <a:rPr lang="en-US" smtClean="0"/>
              <a:pPr/>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1D8BD707-D9CF-40AE-B4C6-C98DA3205C09}" type="datetimeFigureOut">
              <a:rPr lang="en-US" smtClean="0"/>
              <a:pPr/>
              <a:t>12/3/2020</a:t>
            </a:fld>
            <a:endParaRPr lang="en-US"/>
          </a:p>
        </p:txBody>
      </p:sp>
      <p:sp>
        <p:nvSpPr>
          <p:cNvPr id="20" name="Slide Number Placeholder 19"/>
          <p:cNvSpPr>
            <a:spLocks noGrp="1"/>
          </p:cNvSpPr>
          <p:nvPr>
            <p:ph type="sldNum" sz="quarter" idx="11"/>
          </p:nvPr>
        </p:nvSpPr>
        <p:spPr/>
        <p:txBody>
          <a:bodyPr/>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1D8BD707-D9CF-40AE-B4C6-C98DA3205C09}" type="datetimeFigureOut">
              <a:rPr lang="en-US" smtClean="0"/>
              <a:pPr/>
              <a:t>12/3/2020</a:t>
            </a:fld>
            <a:endParaRPr lang="en-US"/>
          </a:p>
        </p:txBody>
      </p:sp>
      <p:sp>
        <p:nvSpPr>
          <p:cNvPr id="25" name="Slide Number Placeholder 24"/>
          <p:cNvSpPr>
            <a:spLocks noGrp="1"/>
          </p:cNvSpPr>
          <p:nvPr>
            <p:ph type="sldNum" sz="quarter" idx="16"/>
          </p:nvPr>
        </p:nvSpPr>
        <p:spPr/>
        <p:txBody>
          <a:bodyPr/>
          <a:lstStyle/>
          <a:p>
            <a:fld id="{B6F15528-21DE-4FAA-801E-634DDDAF4B2B}" type="slidenum">
              <a:rPr lang="en-US" smtClean="0"/>
              <a:pPr/>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1D8BD707-D9CF-40AE-B4C6-C98DA3205C09}" type="datetimeFigureOut">
              <a:rPr lang="en-US" smtClean="0"/>
              <a:pPr/>
              <a:t>12/3/2020</a:t>
            </a:fld>
            <a:endParaRPr lang="en-US"/>
          </a:p>
        </p:txBody>
      </p:sp>
      <p:sp>
        <p:nvSpPr>
          <p:cNvPr id="24" name="Slide Number Placeholder 23"/>
          <p:cNvSpPr>
            <a:spLocks noGrp="1"/>
          </p:cNvSpPr>
          <p:nvPr>
            <p:ph type="sldNum" sz="quarter" idx="17"/>
          </p:nvPr>
        </p:nvSpPr>
        <p:spPr/>
        <p:txBody>
          <a:bodyPr/>
          <a:lstStyle/>
          <a:p>
            <a:fld id="{B6F15528-21DE-4FAA-801E-634DDDAF4B2B}" type="slidenum">
              <a:rPr lang="en-US" smtClean="0"/>
              <a:pPr/>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1D8BD707-D9CF-40AE-B4C6-C98DA3205C09}" type="datetimeFigureOut">
              <a:rPr lang="en-US" smtClean="0"/>
              <a:pPr/>
              <a:t>12/3/2020</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12/3/2020</a:t>
            </a:fld>
            <a:endParaRPr lang="en-US"/>
          </a:p>
        </p:txBody>
      </p:sp>
      <p:sp>
        <p:nvSpPr>
          <p:cNvPr id="12" name="Slide Number Placeholder 11"/>
          <p:cNvSpPr>
            <a:spLocks noGrp="1"/>
          </p:cNvSpPr>
          <p:nvPr>
            <p:ph type="sldNum" sz="quarter" idx="11"/>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1D8BD707-D9CF-40AE-B4C6-C98DA3205C09}" type="datetimeFigureOut">
              <a:rPr lang="en-US" smtClean="0"/>
              <a:pPr/>
              <a:t>12/3/2020</a:t>
            </a:fld>
            <a:endParaRPr lang="en-US"/>
          </a:p>
        </p:txBody>
      </p:sp>
      <p:sp>
        <p:nvSpPr>
          <p:cNvPr id="18" name="Slide Number Placeholder 17"/>
          <p:cNvSpPr>
            <a:spLocks noGrp="1"/>
          </p:cNvSpPr>
          <p:nvPr>
            <p:ph type="sldNum" sz="quarter" idx="16"/>
          </p:nvPr>
        </p:nvSpPr>
        <p:spPr/>
        <p:txBody>
          <a:bodyPr/>
          <a:lstStyle/>
          <a:p>
            <a:fld id="{B6F15528-21DE-4FAA-801E-634DDDAF4B2B}" type="slidenum">
              <a:rPr lang="en-US" smtClean="0"/>
              <a:pPr/>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1D8BD707-D9CF-40AE-B4C6-C98DA3205C09}" type="datetimeFigureOut">
              <a:rPr lang="en-US" smtClean="0"/>
              <a:pPr/>
              <a:t>12/3/2020</a:t>
            </a:fld>
            <a:endParaRPr lang="en-US"/>
          </a:p>
        </p:txBody>
      </p:sp>
      <p:sp>
        <p:nvSpPr>
          <p:cNvPr id="20" name="Slide Number Placeholder 19"/>
          <p:cNvSpPr>
            <a:spLocks noGrp="1"/>
          </p:cNvSpPr>
          <p:nvPr>
            <p:ph type="sldNum" sz="quarter" idx="15"/>
          </p:nvPr>
        </p:nvSpPr>
        <p:spPr/>
        <p:txBody>
          <a:bodyPr/>
          <a:lstStyle/>
          <a:p>
            <a:fld id="{B6F15528-21DE-4FAA-801E-634DDDAF4B2B}" type="slidenum">
              <a:rPr lang="en-US" smtClean="0"/>
              <a:pPr/>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1D8BD707-D9CF-40AE-B4C6-C98DA3205C09}" type="datetimeFigureOut">
              <a:rPr lang="en-US" smtClean="0"/>
              <a:pPr/>
              <a:t>12/3/2020</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0"/>
            <a:ext cx="4114800" cy="630702"/>
          </a:xfrm>
        </p:spPr>
        <p:txBody>
          <a:bodyPr/>
          <a:lstStyle/>
          <a:p>
            <a:r>
              <a:rPr lang="en-GB" dirty="0" err="1" smtClean="0"/>
              <a:t>Vandana</a:t>
            </a:r>
            <a:r>
              <a:rPr lang="en-GB" dirty="0" smtClean="0"/>
              <a:t> Jain</a:t>
            </a:r>
            <a:endParaRPr lang="en-IN" dirty="0"/>
          </a:p>
        </p:txBody>
      </p:sp>
      <p:sp>
        <p:nvSpPr>
          <p:cNvPr id="2" name="Title 1"/>
          <p:cNvSpPr>
            <a:spLocks noGrp="1"/>
          </p:cNvSpPr>
          <p:nvPr>
            <p:ph type="title"/>
          </p:nvPr>
        </p:nvSpPr>
        <p:spPr>
          <a:xfrm>
            <a:off x="422030" y="1981200"/>
            <a:ext cx="8229600" cy="1905000"/>
          </a:xfrm>
        </p:spPr>
        <p:txBody>
          <a:bodyPr>
            <a:normAutofit fontScale="90000"/>
          </a:bodyPr>
          <a:lstStyle/>
          <a:p>
            <a:r>
              <a:rPr lang="en-IN" dirty="0"/>
              <a:t>Micro-Credit Defaulter Model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
            <a:ext cx="6019800" cy="3410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95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38200"/>
            <a:ext cx="6172200" cy="2971800"/>
          </a:xfrm>
        </p:spPr>
        <p:txBody>
          <a:bodyPr>
            <a:normAutofit/>
          </a:bodyPr>
          <a:lstStyle/>
          <a:p>
            <a:r>
              <a:rPr lang="en-GB" sz="9600" dirty="0" smtClean="0"/>
              <a:t>Thank You</a:t>
            </a:r>
            <a:endParaRPr lang="en-IN" sz="9600" dirty="0"/>
          </a:p>
        </p:txBody>
      </p:sp>
    </p:spTree>
    <p:extLst>
      <p:ext uri="{BB962C8B-B14F-4D97-AF65-F5344CB8AC3E}">
        <p14:creationId xmlns:p14="http://schemas.microsoft.com/office/powerpoint/2010/main" val="70034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Autofit/>
          </a:bodyPr>
          <a:lstStyle/>
          <a:p>
            <a:r>
              <a:rPr lang="en-GB" sz="2400" dirty="0">
                <a:latin typeface="Calibri" panose="020F0502020204030204" pitchFamily="34" charset="0"/>
                <a:cs typeface="Calibri" panose="020F0502020204030204" pitchFamily="34" charset="0"/>
              </a:rPr>
              <a:t>A Microfinance Institution (MFI) is an organization that offers financial services to low income populations</a:t>
            </a:r>
            <a:r>
              <a:rPr lang="en-GB" sz="2400" dirty="0" smtClean="0">
                <a:latin typeface="Calibri" panose="020F0502020204030204" pitchFamily="34" charset="0"/>
                <a:cs typeface="Calibri" panose="020F0502020204030204" pitchFamily="34" charset="0"/>
              </a:rPr>
              <a:t>. We </a:t>
            </a:r>
            <a:r>
              <a:rPr lang="en-GB" sz="2400" dirty="0">
                <a:latin typeface="Calibri" panose="020F0502020204030204" pitchFamily="34" charset="0"/>
                <a:cs typeface="Calibri" panose="020F0502020204030204" pitchFamily="34" charset="0"/>
              </a:rPr>
              <a:t>are working with one such client that is in Telecom Industry. They are a fixed wireless telecommunications network provider.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a:t>
            </a:r>
            <a:endParaRPr lang="en-IN" sz="2400" dirty="0">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457200" y="274638"/>
            <a:ext cx="8153400" cy="1143000"/>
          </a:xfrm>
        </p:spPr>
        <p:txBody>
          <a:bodyPr>
            <a:normAutofit/>
          </a:bodyPr>
          <a:lstStyle/>
          <a:p>
            <a:r>
              <a:rPr lang="en-IN" dirty="0"/>
              <a:t>•	Business Problem Framing</a:t>
            </a:r>
          </a:p>
        </p:txBody>
      </p:sp>
    </p:spTree>
    <p:extLst>
      <p:ext uri="{BB962C8B-B14F-4D97-AF65-F5344CB8AC3E}">
        <p14:creationId xmlns:p14="http://schemas.microsoft.com/office/powerpoint/2010/main" val="16409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051" name="Picture 3"/>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1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endParaRPr lang="en-IN"/>
          </a:p>
        </p:txBody>
      </p:sp>
      <p:sp>
        <p:nvSpPr>
          <p:cNvPr id="2" name="Title 1"/>
          <p:cNvSpPr>
            <a:spLocks noGrp="1"/>
          </p:cNvSpPr>
          <p:nvPr>
            <p:ph type="title"/>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 y="0"/>
            <a:ext cx="9107424" cy="6830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5880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3400" y="2971800"/>
            <a:ext cx="7680960" cy="4724400"/>
          </a:xfrm>
        </p:spPr>
        <p:txBody>
          <a:bodyPr>
            <a:normAutofit/>
          </a:bodyPr>
          <a:lstStyle/>
          <a:p>
            <a:pPr marL="342900" indent="-342900">
              <a:buFont typeface="+mj-lt"/>
              <a:buAutoNum type="arabicPeriod"/>
            </a:pPr>
            <a:r>
              <a:rPr lang="en-GB" sz="2800" dirty="0" smtClean="0"/>
              <a:t>Decision </a:t>
            </a:r>
            <a:r>
              <a:rPr lang="en-GB" sz="2800" dirty="0"/>
              <a:t>Tree Based Method</a:t>
            </a:r>
          </a:p>
          <a:p>
            <a:pPr marL="342900" indent="-342900">
              <a:buFont typeface="+mj-lt"/>
              <a:buAutoNum type="arabicPeriod"/>
            </a:pPr>
            <a:r>
              <a:rPr lang="en-GB" sz="2800" dirty="0" smtClean="0"/>
              <a:t>Gradient </a:t>
            </a:r>
            <a:r>
              <a:rPr lang="en-GB" sz="2800" dirty="0"/>
              <a:t>Boosting Based </a:t>
            </a:r>
            <a:r>
              <a:rPr lang="en-GB" sz="2800" dirty="0" smtClean="0"/>
              <a:t>Method</a:t>
            </a:r>
            <a:endParaRPr lang="en-IN" sz="2800" dirty="0"/>
          </a:p>
          <a:p>
            <a:pPr marL="342900" indent="-342900">
              <a:buFont typeface="+mj-lt"/>
              <a:buAutoNum type="arabicPeriod"/>
            </a:pPr>
            <a:r>
              <a:rPr lang="en-IN" sz="2800" dirty="0" smtClean="0"/>
              <a:t>Random </a:t>
            </a:r>
            <a:r>
              <a:rPr lang="en-IN" sz="2800" dirty="0"/>
              <a:t>Forest Classifier Base Method</a:t>
            </a:r>
          </a:p>
        </p:txBody>
      </p:sp>
      <p:sp>
        <p:nvSpPr>
          <p:cNvPr id="2" name="Title 1"/>
          <p:cNvSpPr>
            <a:spLocks noGrp="1"/>
          </p:cNvSpPr>
          <p:nvPr>
            <p:ph type="title"/>
          </p:nvPr>
        </p:nvSpPr>
        <p:spPr>
          <a:xfrm>
            <a:off x="533400" y="1219200"/>
            <a:ext cx="7680960" cy="1066800"/>
          </a:xfrm>
        </p:spPr>
        <p:txBody>
          <a:bodyPr/>
          <a:lstStyle/>
          <a:p>
            <a:r>
              <a:rPr lang="en-GB" dirty="0" smtClean="0"/>
              <a:t>Methods using for </a:t>
            </a:r>
            <a:r>
              <a:rPr lang="en-GB" dirty="0" err="1" smtClean="0"/>
              <a:t>modeling</a:t>
            </a:r>
            <a:r>
              <a:rPr lang="en-GB" dirty="0" smtClean="0"/>
              <a:t>:</a:t>
            </a:r>
            <a:endParaRPr lang="en-IN" dirty="0"/>
          </a:p>
        </p:txBody>
      </p:sp>
    </p:spTree>
    <p:extLst>
      <p:ext uri="{BB962C8B-B14F-4D97-AF65-F5344CB8AC3E}">
        <p14:creationId xmlns:p14="http://schemas.microsoft.com/office/powerpoint/2010/main" val="57617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680960" cy="1066800"/>
          </a:xfrm>
        </p:spPr>
        <p:txBody>
          <a:bodyPr>
            <a:normAutofit fontScale="90000"/>
          </a:bodyPr>
          <a:lstStyle/>
          <a:p>
            <a:r>
              <a:rPr lang="en-IN" dirty="0"/>
              <a:t>Decision Tree Based Method</a:t>
            </a:r>
            <a:br>
              <a:rPr lang="en-IN" dirty="0"/>
            </a:br>
            <a:endParaRPr lang="en-IN" dirty="0"/>
          </a:p>
        </p:txBody>
      </p:sp>
      <p:pic>
        <p:nvPicPr>
          <p:cNvPr id="5122"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94024" y="3352800"/>
            <a:ext cx="8962168" cy="3404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38200"/>
            <a:ext cx="8486775" cy="16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5448" y="914400"/>
            <a:ext cx="8686800" cy="2308324"/>
          </a:xfrm>
          <a:prstGeom prst="rect">
            <a:avLst/>
          </a:prstGeom>
        </p:spPr>
        <p:txBody>
          <a:bodyPr wrap="square">
            <a:spAutoFit/>
          </a:bodyPr>
          <a:lstStyle/>
          <a:p>
            <a:r>
              <a:rPr lang="en-GB" dirty="0"/>
              <a:t>The decision tree classifiers organized a series of test questions and conditions in a tree structure. In the decision tree, the root and internal nodes contain attribute test conditions to separate </a:t>
            </a:r>
            <a:r>
              <a:rPr lang="en-GB" dirty="0" err="1"/>
              <a:t>recordes</a:t>
            </a:r>
            <a:r>
              <a:rPr lang="en-GB" dirty="0"/>
              <a:t> that have different characteristics. All the terminal node is assigned a class </a:t>
            </a:r>
            <a:r>
              <a:rPr lang="en-GB" dirty="0" err="1"/>
              <a:t>lable</a:t>
            </a:r>
            <a:r>
              <a:rPr lang="en-GB" dirty="0"/>
              <a:t> Yes or No. </a:t>
            </a:r>
            <a:r>
              <a:rPr lang="en-GB" dirty="0" smtClean="0"/>
              <a:t>The </a:t>
            </a:r>
            <a:r>
              <a:rPr lang="en-GB" dirty="0"/>
              <a:t>decision tree induction algorithm works by recursively selecting the best attribute to split the data and expanding the leaf nodes of the tree until the stopping </a:t>
            </a:r>
            <a:r>
              <a:rPr lang="en-GB" dirty="0" err="1"/>
              <a:t>cirterion</a:t>
            </a:r>
            <a:r>
              <a:rPr lang="en-GB" dirty="0"/>
              <a:t> is met. The choice of best split test condition is determined by comparing the impurity of child nodes and also depends on which impurity measurement is used. </a:t>
            </a:r>
            <a:endParaRPr lang="en-IN" dirty="0"/>
          </a:p>
        </p:txBody>
      </p:sp>
    </p:spTree>
    <p:extLst>
      <p:ext uri="{BB962C8B-B14F-4D97-AF65-F5344CB8AC3E}">
        <p14:creationId xmlns:p14="http://schemas.microsoft.com/office/powerpoint/2010/main" val="1755354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828800"/>
            <a:ext cx="7680960" cy="4724400"/>
          </a:xfrm>
        </p:spPr>
        <p:txBody>
          <a:bodyPr/>
          <a:lstStyle/>
          <a:p>
            <a:r>
              <a:rPr lang="en-GB" dirty="0"/>
              <a:t>The idea of boosting came out of the idea of whether a weak learner can be modified to become better. Gradient boosting involves three elements:</a:t>
            </a:r>
          </a:p>
          <a:p>
            <a:r>
              <a:rPr lang="en-GB" dirty="0"/>
              <a:t>A loss function to be optimized.</a:t>
            </a:r>
          </a:p>
          <a:p>
            <a:r>
              <a:rPr lang="en-GB" dirty="0"/>
              <a:t>A weak learner to make predictions.</a:t>
            </a:r>
          </a:p>
          <a:p>
            <a:r>
              <a:rPr lang="en-GB" dirty="0"/>
              <a:t>An additive model to add weak learners to minimize the loss function.</a:t>
            </a:r>
          </a:p>
          <a:p>
            <a:r>
              <a:rPr lang="en-GB" dirty="0" smtClean="0"/>
              <a:t>Gradient </a:t>
            </a:r>
            <a:r>
              <a:rPr lang="en-GB" dirty="0"/>
              <a:t>boosting is a greedy algorithm and can </a:t>
            </a:r>
            <a:r>
              <a:rPr lang="en-GB" dirty="0" err="1"/>
              <a:t>overfit</a:t>
            </a:r>
            <a:r>
              <a:rPr lang="en-GB" dirty="0"/>
              <a:t> a training dataset quickly. It can benefit from regularization methods that penalize various parts of the algorithm and generally improve the performance of the algorithm by reducing overfitting.</a:t>
            </a:r>
            <a:endParaRPr lang="en-IN" dirty="0"/>
          </a:p>
        </p:txBody>
      </p:sp>
      <p:sp>
        <p:nvSpPr>
          <p:cNvPr id="2" name="Title 1"/>
          <p:cNvSpPr>
            <a:spLocks noGrp="1"/>
          </p:cNvSpPr>
          <p:nvPr>
            <p:ph type="title"/>
          </p:nvPr>
        </p:nvSpPr>
        <p:spPr>
          <a:xfrm>
            <a:off x="457200" y="838200"/>
            <a:ext cx="7680960" cy="1066800"/>
          </a:xfrm>
        </p:spPr>
        <p:txBody>
          <a:bodyPr>
            <a:normAutofit fontScale="90000"/>
          </a:bodyPr>
          <a:lstStyle/>
          <a:p>
            <a:r>
              <a:rPr lang="en-IN" dirty="0"/>
              <a:t>Gradient Boosting Based Method</a:t>
            </a:r>
            <a:br>
              <a:rPr lang="en-IN" dirty="0"/>
            </a:br>
            <a:endParaRPr lang="en-IN" dirty="0"/>
          </a:p>
        </p:txBody>
      </p:sp>
    </p:spTree>
    <p:extLst>
      <p:ext uri="{BB962C8B-B14F-4D97-AF65-F5344CB8AC3E}">
        <p14:creationId xmlns:p14="http://schemas.microsoft.com/office/powerpoint/2010/main" val="2199141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52426" y="1463040"/>
            <a:ext cx="8181974" cy="1661160"/>
          </a:xfrm>
        </p:spPr>
        <p:txBody>
          <a:bodyPr/>
          <a:lstStyle/>
          <a:p>
            <a:r>
              <a:rPr lang="en-GB" dirty="0"/>
              <a:t> Random forests creates decision trees on randomly selected data samples, gets prediction from each tree and selects the best solution by means of voting. It also provides a pretty good indicator of the feature importance. It technically is an ensemble method (based on the divide-and-conquer approach) of decision trees generated on a randomly split dataset.</a:t>
            </a:r>
            <a:endParaRPr lang="en-IN" dirty="0"/>
          </a:p>
        </p:txBody>
      </p:sp>
      <p:sp>
        <p:nvSpPr>
          <p:cNvPr id="2" name="Title 1"/>
          <p:cNvSpPr>
            <a:spLocks noGrp="1"/>
          </p:cNvSpPr>
          <p:nvPr>
            <p:ph type="title"/>
          </p:nvPr>
        </p:nvSpPr>
        <p:spPr>
          <a:xfrm>
            <a:off x="381000" y="609600"/>
            <a:ext cx="7680960" cy="1066800"/>
          </a:xfrm>
        </p:spPr>
        <p:txBody>
          <a:bodyPr>
            <a:normAutofit fontScale="90000"/>
          </a:bodyPr>
          <a:lstStyle/>
          <a:p>
            <a:r>
              <a:rPr lang="en-IN" dirty="0"/>
              <a:t>Random Forest Classifier Base Method</a:t>
            </a:r>
            <a:br>
              <a:rPr lang="en-IN" dirty="0"/>
            </a:b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276600"/>
            <a:ext cx="8839200" cy="343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52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7680960" cy="1066800"/>
          </a:xfrm>
        </p:spPr>
        <p:txBody>
          <a:bodyPr/>
          <a:lstStyle/>
          <a:p>
            <a:r>
              <a:rPr lang="en-GB" dirty="0" smtClean="0"/>
              <a:t>Evaluation best Classifier</a:t>
            </a:r>
            <a:endParaRPr lang="en-IN" dirty="0"/>
          </a:p>
        </p:txBody>
      </p:sp>
      <p:pic>
        <p:nvPicPr>
          <p:cNvPr id="4100" name="Picture 4" descr="C:\Users\Vandana\Desktop\Untitled1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24" y="1737360"/>
            <a:ext cx="7883525" cy="181927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398462" y="4114800"/>
            <a:ext cx="8001000" cy="1447800"/>
          </a:xfrm>
        </p:spPr>
        <p:txBody>
          <a:bodyPr>
            <a:normAutofit/>
          </a:bodyPr>
          <a:lstStyle/>
          <a:p>
            <a:r>
              <a:rPr lang="en-GB" sz="2000" dirty="0" smtClean="0"/>
              <a:t>As from the accuracy table we can see that Random Forest Classifier is the best classifier for predicting micro-credit defaulter.</a:t>
            </a:r>
            <a:endParaRPr lang="en-IN" sz="2000" dirty="0"/>
          </a:p>
        </p:txBody>
      </p:sp>
    </p:spTree>
    <p:extLst>
      <p:ext uri="{BB962C8B-B14F-4D97-AF65-F5344CB8AC3E}">
        <p14:creationId xmlns:p14="http://schemas.microsoft.com/office/powerpoint/2010/main" val="3820954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114</TotalTime>
  <Words>453</Words>
  <Application>Microsoft Office PowerPoint</Application>
  <PresentationFormat>On-screen Show (4:3)</PresentationFormat>
  <Paragraphs>21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Mylar</vt:lpstr>
      <vt:lpstr>Micro-Credit Defaulter Model</vt:lpstr>
      <vt:lpstr>• Business Problem Framing</vt:lpstr>
      <vt:lpstr>PowerPoint Presentation</vt:lpstr>
      <vt:lpstr>PowerPoint Presentation</vt:lpstr>
      <vt:lpstr>Methods using for modeling:</vt:lpstr>
      <vt:lpstr>Decision Tree Based Method </vt:lpstr>
      <vt:lpstr>Gradient Boosting Based Method </vt:lpstr>
      <vt:lpstr>Random Forest Classifier Base Method </vt:lpstr>
      <vt:lpstr>Evaluation best Classifier</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Vandana</dc:creator>
  <cp:lastModifiedBy>Vandana</cp:lastModifiedBy>
  <cp:revision>7</cp:revision>
  <dcterms:created xsi:type="dcterms:W3CDTF">2006-08-16T00:00:00Z</dcterms:created>
  <dcterms:modified xsi:type="dcterms:W3CDTF">2020-12-03T18:10:05Z</dcterms:modified>
</cp:coreProperties>
</file>