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4"/>
  </p:notesMasterIdLst>
  <p:sldIdLst>
    <p:sldId id="256" r:id="rId2"/>
    <p:sldId id="274" r:id="rId3"/>
    <p:sldId id="284" r:id="rId4"/>
    <p:sldId id="286" r:id="rId5"/>
    <p:sldId id="285" r:id="rId6"/>
    <p:sldId id="287" r:id="rId7"/>
    <p:sldId id="278" r:id="rId8"/>
    <p:sldId id="275" r:id="rId9"/>
    <p:sldId id="276" r:id="rId10"/>
    <p:sldId id="277" r:id="rId11"/>
    <p:sldId id="282"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E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4800" autoAdjust="0"/>
  </p:normalViewPr>
  <p:slideViewPr>
    <p:cSldViewPr>
      <p:cViewPr varScale="1">
        <p:scale>
          <a:sx n="84" d="100"/>
          <a:sy n="84"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E1CF6-957C-456C-8052-4A950E57DF04}" type="datetimeFigureOut">
              <a:rPr lang="en-IN" smtClean="0"/>
              <a:t>14-05-2021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A3DF34-80F0-43DC-8FF8-FE0313545E27}" type="slidenum">
              <a:rPr lang="en-IN" smtClean="0"/>
              <a:t>‹#›</a:t>
            </a:fld>
            <a:endParaRPr lang="en-IN"/>
          </a:p>
        </p:txBody>
      </p:sp>
    </p:spTree>
    <p:extLst>
      <p:ext uri="{BB962C8B-B14F-4D97-AF65-F5344CB8AC3E}">
        <p14:creationId xmlns:p14="http://schemas.microsoft.com/office/powerpoint/2010/main" val="77796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5/14/2021</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optal.com/qa" TargetMode="External"/><Relationship Id="rId2" Type="http://schemas.openxmlformats.org/officeDocument/2006/relationships/hyperlink" Target="https://www.selenium.dev/" TargetMode="External"/><Relationship Id="rId1" Type="http://schemas.openxmlformats.org/officeDocument/2006/relationships/slideLayout" Target="../slideLayouts/slideLayout2.xml"/><Relationship Id="rId4" Type="http://schemas.openxmlformats.org/officeDocument/2006/relationships/hyperlink" Target="https://selenium-python.readthedocs.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95800" y="5562600"/>
            <a:ext cx="4114800" cy="630702"/>
          </a:xfrm>
        </p:spPr>
        <p:txBody>
          <a:bodyPr>
            <a:normAutofit fontScale="77500" lnSpcReduction="20000"/>
          </a:bodyPr>
          <a:lstStyle/>
          <a:p>
            <a:r>
              <a:rPr lang="en-GB" dirty="0" err="1" smtClean="0"/>
              <a:t>Vandana</a:t>
            </a:r>
            <a:r>
              <a:rPr lang="en-GB" dirty="0" smtClean="0"/>
              <a:t> Jain</a:t>
            </a:r>
          </a:p>
          <a:p>
            <a:r>
              <a:rPr lang="en-GB" dirty="0" smtClean="0"/>
              <a:t>Internship 10</a:t>
            </a:r>
            <a:endParaRPr lang="en-IN" dirty="0"/>
          </a:p>
        </p:txBody>
      </p:sp>
      <p:sp>
        <p:nvSpPr>
          <p:cNvPr id="2" name="Title 1"/>
          <p:cNvSpPr>
            <a:spLocks noGrp="1"/>
          </p:cNvSpPr>
          <p:nvPr>
            <p:ph type="ctrTitle"/>
          </p:nvPr>
        </p:nvSpPr>
        <p:spPr>
          <a:xfrm>
            <a:off x="304800" y="2667000"/>
            <a:ext cx="8229600" cy="1905000"/>
          </a:xfrm>
          <a:noFill/>
        </p:spPr>
        <p:txBody>
          <a:bodyPr>
            <a:normAutofit/>
          </a:bodyPr>
          <a:lstStyle/>
          <a:p>
            <a:pPr algn="ctr"/>
            <a:r>
              <a:rPr lang="en-GB" dirty="0">
                <a:solidFill>
                  <a:schemeClr val="accent2">
                    <a:lumMod val="75000"/>
                  </a:schemeClr>
                </a:solidFill>
              </a:rPr>
              <a:t>Image Scraping and Classification Project</a:t>
            </a:r>
            <a:endParaRPr lang="en-IN" dirty="0">
              <a:solidFill>
                <a:schemeClr val="accent2">
                  <a:lumMod val="7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43000"/>
            <a:ext cx="6019800" cy="592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95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86800" cy="1143000"/>
          </a:xfrm>
        </p:spPr>
        <p:txBody>
          <a:bodyPr/>
          <a:lstStyle/>
          <a:p>
            <a:r>
              <a:rPr lang="en-GB" dirty="0" smtClean="0"/>
              <a:t>Problem-solving </a:t>
            </a:r>
            <a:r>
              <a:rPr lang="en-GB" dirty="0"/>
              <a:t>approaches </a:t>
            </a:r>
            <a:endParaRPr lang="en-IN" dirty="0"/>
          </a:p>
        </p:txBody>
      </p:sp>
      <p:sp>
        <p:nvSpPr>
          <p:cNvPr id="3" name="Content Placeholder 2"/>
          <p:cNvSpPr>
            <a:spLocks noGrp="1"/>
          </p:cNvSpPr>
          <p:nvPr>
            <p:ph sz="quarter" idx="13"/>
          </p:nvPr>
        </p:nvSpPr>
        <p:spPr>
          <a:xfrm>
            <a:off x="1143000" y="1981200"/>
            <a:ext cx="6400800" cy="3474720"/>
          </a:xfrm>
        </p:spPr>
        <p:txBody>
          <a:bodyPr>
            <a:normAutofit lnSpcReduction="10000"/>
          </a:bodyPr>
          <a:lstStyle/>
          <a:p>
            <a:r>
              <a:rPr lang="en-IN" dirty="0" smtClean="0"/>
              <a:t>Sequential</a:t>
            </a:r>
          </a:p>
          <a:p>
            <a:r>
              <a:rPr lang="en-IN" dirty="0" smtClean="0"/>
              <a:t>Convo2D</a:t>
            </a:r>
          </a:p>
          <a:p>
            <a:r>
              <a:rPr lang="en-IN" dirty="0" smtClean="0"/>
              <a:t>MaxPooling2D</a:t>
            </a:r>
          </a:p>
          <a:p>
            <a:r>
              <a:rPr lang="en-IN" dirty="0" err="1" smtClean="0"/>
              <a:t>BatchNormalization</a:t>
            </a:r>
            <a:endParaRPr lang="en-IN" dirty="0" smtClean="0"/>
          </a:p>
          <a:p>
            <a:r>
              <a:rPr lang="en-IN" dirty="0" smtClean="0"/>
              <a:t>Dropout</a:t>
            </a:r>
          </a:p>
          <a:p>
            <a:r>
              <a:rPr lang="en-IN" dirty="0" smtClean="0"/>
              <a:t>Flatten</a:t>
            </a:r>
          </a:p>
          <a:p>
            <a:r>
              <a:rPr lang="en-IN" dirty="0" smtClean="0"/>
              <a:t>Optimizer</a:t>
            </a:r>
          </a:p>
          <a:p>
            <a:r>
              <a:rPr lang="en-IN" dirty="0" smtClean="0"/>
              <a:t>Stochastic </a:t>
            </a:r>
            <a:r>
              <a:rPr lang="en-IN" dirty="0"/>
              <a:t>Gradient Descent</a:t>
            </a:r>
          </a:p>
        </p:txBody>
      </p:sp>
    </p:spTree>
    <p:extLst>
      <p:ext uri="{BB962C8B-B14F-4D97-AF65-F5344CB8AC3E}">
        <p14:creationId xmlns:p14="http://schemas.microsoft.com/office/powerpoint/2010/main" val="242587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85800"/>
            <a:ext cx="4836111" cy="1143000"/>
          </a:xfrm>
        </p:spPr>
        <p:txBody>
          <a:bodyPr/>
          <a:lstStyle/>
          <a:p>
            <a:r>
              <a:rPr lang="en-IN" dirty="0"/>
              <a:t>CONCLUSION</a:t>
            </a:r>
          </a:p>
        </p:txBody>
      </p:sp>
      <p:sp>
        <p:nvSpPr>
          <p:cNvPr id="3" name="Content Placeholder 2"/>
          <p:cNvSpPr>
            <a:spLocks noGrp="1"/>
          </p:cNvSpPr>
          <p:nvPr>
            <p:ph sz="quarter" idx="13"/>
          </p:nvPr>
        </p:nvSpPr>
        <p:spPr>
          <a:xfrm>
            <a:off x="789161" y="2093614"/>
            <a:ext cx="7848600" cy="3124200"/>
          </a:xfrm>
        </p:spPr>
        <p:txBody>
          <a:bodyPr>
            <a:normAutofit fontScale="77500" lnSpcReduction="20000"/>
          </a:bodyPr>
          <a:lstStyle/>
          <a:p>
            <a:pPr marL="45720" indent="0">
              <a:buNone/>
            </a:pPr>
            <a:r>
              <a:rPr lang="en-GB" dirty="0"/>
              <a:t>The objective of the image classification project was to enable the model to understand about the image and its features and make model able to predict the given image’s label. To start working with </a:t>
            </a:r>
            <a:r>
              <a:rPr lang="en-GB" dirty="0" err="1"/>
              <a:t>Keras</a:t>
            </a:r>
            <a:r>
              <a:rPr lang="en-GB" dirty="0"/>
              <a:t> to solve real-time deep learning problems</a:t>
            </a:r>
            <a:r>
              <a:rPr lang="en-GB" dirty="0" smtClean="0"/>
              <a:t>.</a:t>
            </a:r>
          </a:p>
          <a:p>
            <a:pPr marL="45720" indent="0">
              <a:buNone/>
            </a:pPr>
            <a:endParaRPr lang="en-GB" dirty="0"/>
          </a:p>
          <a:p>
            <a:pPr marL="45720" indent="0">
              <a:buNone/>
            </a:pPr>
            <a:r>
              <a:rPr lang="en-GB" dirty="0"/>
              <a:t>In this </a:t>
            </a:r>
            <a:r>
              <a:rPr lang="en-GB" dirty="0" err="1"/>
              <a:t>keras</a:t>
            </a:r>
            <a:r>
              <a:rPr lang="en-GB" dirty="0"/>
              <a:t> deep learning Project, we talked about the image classification paradigm for digital image analysis, such as human</a:t>
            </a:r>
            <a:r>
              <a:rPr lang="en-GB" dirty="0" smtClean="0"/>
              <a:t>.</a:t>
            </a:r>
          </a:p>
          <a:p>
            <a:pPr marL="45720" indent="0">
              <a:buNone/>
            </a:pPr>
            <a:endParaRPr lang="en-GB" dirty="0"/>
          </a:p>
          <a:p>
            <a:pPr marL="45720" indent="0">
              <a:buNone/>
            </a:pPr>
            <a:r>
              <a:rPr lang="en-GB" dirty="0"/>
              <a:t>In the above model building we use different optimizer to train our model from which the best one is SGD but by improving the other aspects of our model we can see may be some other is performing better. </a:t>
            </a:r>
          </a:p>
          <a:p>
            <a:endParaRPr lang="en-IN" dirty="0"/>
          </a:p>
        </p:txBody>
      </p:sp>
    </p:spTree>
    <p:extLst>
      <p:ext uri="{BB962C8B-B14F-4D97-AF65-F5344CB8AC3E}">
        <p14:creationId xmlns:p14="http://schemas.microsoft.com/office/powerpoint/2010/main" val="146557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52600"/>
            <a:ext cx="6172200" cy="2971800"/>
          </a:xfrm>
        </p:spPr>
        <p:txBody>
          <a:bodyPr>
            <a:normAutofit fontScale="90000"/>
          </a:bodyPr>
          <a:lstStyle/>
          <a:p>
            <a:r>
              <a:rPr lang="en-GB" sz="9600" dirty="0" smtClean="0"/>
              <a:t>Thank </a:t>
            </a:r>
            <a:r>
              <a:rPr lang="en-GB" sz="9600" dirty="0" smtClean="0"/>
              <a:t/>
            </a:r>
            <a:br>
              <a:rPr lang="en-GB" sz="9600" dirty="0" smtClean="0"/>
            </a:br>
            <a:r>
              <a:rPr lang="en-GB" sz="9600" dirty="0" smtClean="0"/>
              <a:t>You</a:t>
            </a:r>
            <a:endParaRPr lang="en-IN" sz="9600" dirty="0"/>
          </a:p>
        </p:txBody>
      </p:sp>
    </p:spTree>
    <p:extLst>
      <p:ext uri="{BB962C8B-B14F-4D97-AF65-F5344CB8AC3E}">
        <p14:creationId xmlns:p14="http://schemas.microsoft.com/office/powerpoint/2010/main" val="70034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001000" cy="1143000"/>
          </a:xfrm>
        </p:spPr>
        <p:txBody>
          <a:bodyPr/>
          <a:lstStyle/>
          <a:p>
            <a:r>
              <a:rPr lang="en-IN" dirty="0" smtClean="0"/>
              <a:t>Business </a:t>
            </a:r>
            <a:r>
              <a:rPr lang="en-IN" dirty="0"/>
              <a:t>Problem Framing</a:t>
            </a:r>
          </a:p>
        </p:txBody>
      </p:sp>
      <p:sp>
        <p:nvSpPr>
          <p:cNvPr id="3" name="Content Placeholder 2"/>
          <p:cNvSpPr>
            <a:spLocks noGrp="1"/>
          </p:cNvSpPr>
          <p:nvPr>
            <p:ph sz="quarter" idx="13"/>
          </p:nvPr>
        </p:nvSpPr>
        <p:spPr>
          <a:xfrm>
            <a:off x="762000" y="2209800"/>
            <a:ext cx="8001000" cy="3627120"/>
          </a:xfrm>
        </p:spPr>
        <p:txBody>
          <a:bodyPr>
            <a:normAutofit/>
          </a:bodyPr>
          <a:lstStyle/>
          <a:p>
            <a:r>
              <a:rPr lang="en-GB" dirty="0" smtClean="0"/>
              <a:t>Here the project is divided in two phase :</a:t>
            </a:r>
          </a:p>
          <a:p>
            <a:pPr marL="365760" lvl="1" indent="0">
              <a:buNone/>
            </a:pPr>
            <a:r>
              <a:rPr lang="en-GB" dirty="0" smtClean="0"/>
              <a:t>1. Data collection: </a:t>
            </a:r>
          </a:p>
          <a:p>
            <a:pPr marL="365760" lvl="1" indent="0">
              <a:buNone/>
            </a:pPr>
            <a:r>
              <a:rPr lang="en-GB" sz="1600" dirty="0" smtClean="0"/>
              <a:t>Here we have collected the data from the online shopping website that is, Amazon.com . For collecting the data we use the scraping tools as Beautiful soup and Selenium. And store the scrapped images in a folder in form of train and test folder.</a:t>
            </a:r>
          </a:p>
          <a:p>
            <a:pPr marL="365760" lvl="1" indent="0">
              <a:buNone/>
            </a:pPr>
            <a:endParaRPr lang="en-GB" sz="1600" dirty="0" smtClean="0"/>
          </a:p>
          <a:p>
            <a:pPr marL="365760" lvl="1" indent="0">
              <a:buNone/>
            </a:pPr>
            <a:r>
              <a:rPr lang="en-GB" dirty="0" smtClean="0"/>
              <a:t>2. Model building: </a:t>
            </a:r>
          </a:p>
          <a:p>
            <a:pPr marL="365760" lvl="1" indent="0">
              <a:buNone/>
            </a:pPr>
            <a:r>
              <a:rPr lang="en-GB" sz="1600" dirty="0" smtClean="0"/>
              <a:t>Here we analysis the data and try to build the model , train it and then predict the category of test data.</a:t>
            </a:r>
            <a:endParaRPr lang="en-IN" sz="1600" dirty="0"/>
          </a:p>
        </p:txBody>
      </p:sp>
    </p:spTree>
    <p:extLst>
      <p:ext uri="{BB962C8B-B14F-4D97-AF65-F5344CB8AC3E}">
        <p14:creationId xmlns:p14="http://schemas.microsoft.com/office/powerpoint/2010/main" val="169871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6512511" cy="1143000"/>
          </a:xfrm>
        </p:spPr>
        <p:txBody>
          <a:bodyPr/>
          <a:lstStyle/>
          <a:p>
            <a:r>
              <a:rPr lang="en-IN" dirty="0" smtClean="0"/>
              <a:t>Project </a:t>
            </a:r>
            <a:r>
              <a:rPr lang="en-IN" dirty="0"/>
              <a:t>Objectives:</a:t>
            </a:r>
          </a:p>
        </p:txBody>
      </p:sp>
      <p:sp>
        <p:nvSpPr>
          <p:cNvPr id="3" name="Content Placeholder 2"/>
          <p:cNvSpPr>
            <a:spLocks noGrp="1"/>
          </p:cNvSpPr>
          <p:nvPr>
            <p:ph sz="quarter" idx="13"/>
          </p:nvPr>
        </p:nvSpPr>
        <p:spPr>
          <a:xfrm>
            <a:off x="533400" y="2590800"/>
            <a:ext cx="8305800" cy="3474720"/>
          </a:xfrm>
        </p:spPr>
        <p:txBody>
          <a:bodyPr/>
          <a:lstStyle/>
          <a:p>
            <a:r>
              <a:rPr lang="en-GB" sz="2000" dirty="0" smtClean="0"/>
              <a:t>Collect </a:t>
            </a:r>
            <a:r>
              <a:rPr lang="en-GB" sz="2000" dirty="0"/>
              <a:t>a dataset of images of clothing of saree for women, jeans for men, trouser for men from the online shopping website </a:t>
            </a:r>
            <a:r>
              <a:rPr lang="en-GB" sz="2000" dirty="0" smtClean="0"/>
              <a:t>amazon.com</a:t>
            </a:r>
          </a:p>
          <a:p>
            <a:pPr marL="45720" indent="0">
              <a:buNone/>
            </a:pPr>
            <a:r>
              <a:rPr lang="en-GB" sz="2000" dirty="0" smtClean="0"/>
              <a:t> </a:t>
            </a:r>
            <a:endParaRPr lang="en-GB" sz="2000" dirty="0"/>
          </a:p>
          <a:p>
            <a:r>
              <a:rPr lang="en-GB" sz="2000" dirty="0" smtClean="0"/>
              <a:t>Produce </a:t>
            </a:r>
            <a:r>
              <a:rPr lang="en-GB" sz="2000" dirty="0"/>
              <a:t>a convolutional neural network which is capable correctly classifying images of clothes with an average confidence level of 80% or more.</a:t>
            </a:r>
          </a:p>
          <a:p>
            <a:endParaRPr lang="en-IN" dirty="0"/>
          </a:p>
        </p:txBody>
      </p:sp>
    </p:spTree>
    <p:extLst>
      <p:ext uri="{BB962C8B-B14F-4D97-AF65-F5344CB8AC3E}">
        <p14:creationId xmlns:p14="http://schemas.microsoft.com/office/powerpoint/2010/main" val="276826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0"/>
            <a:ext cx="4302711" cy="1143000"/>
          </a:xfrm>
        </p:spPr>
        <p:txBody>
          <a:bodyPr/>
          <a:lstStyle/>
          <a:p>
            <a:r>
              <a:rPr lang="en-IN" dirty="0"/>
              <a:t>Web Scraping</a:t>
            </a:r>
          </a:p>
        </p:txBody>
      </p:sp>
      <p:sp>
        <p:nvSpPr>
          <p:cNvPr id="3" name="Content Placeholder 2"/>
          <p:cNvSpPr>
            <a:spLocks noGrp="1"/>
          </p:cNvSpPr>
          <p:nvPr>
            <p:ph sz="quarter" idx="13"/>
          </p:nvPr>
        </p:nvSpPr>
        <p:spPr>
          <a:xfrm>
            <a:off x="914400" y="2057400"/>
            <a:ext cx="7620000" cy="4191000"/>
          </a:xfrm>
        </p:spPr>
        <p:txBody>
          <a:bodyPr>
            <a:normAutofit/>
          </a:bodyPr>
          <a:lstStyle/>
          <a:p>
            <a:pPr marL="45720" indent="0">
              <a:buNone/>
            </a:pPr>
            <a:r>
              <a:rPr lang="en-GB" sz="2000" dirty="0"/>
              <a:t>Web scraping is the process of gathering information from the Internet. Even copy-pasting the lyrics of your </a:t>
            </a:r>
            <a:r>
              <a:rPr lang="en-GB" sz="2000" dirty="0" err="1"/>
              <a:t>favorite</a:t>
            </a:r>
            <a:r>
              <a:rPr lang="en-GB" sz="2000" dirty="0"/>
              <a:t> song is a form of web scraping! However, the words “web scraping” usually refer to a process that involves automation. Some websites don’t like it when automatic scrapers gather their data, while others don’t mind. Web scraping is the process of using bots to extract content and data from a </a:t>
            </a:r>
            <a:r>
              <a:rPr lang="en-GB" sz="2000" dirty="0" err="1" smtClean="0"/>
              <a:t>website.Unlike</a:t>
            </a:r>
            <a:r>
              <a:rPr lang="en-GB" sz="2000" dirty="0" smtClean="0"/>
              <a:t> </a:t>
            </a:r>
            <a:r>
              <a:rPr lang="en-GB" sz="2000" dirty="0"/>
              <a:t>screen scraping, which only copies pixels displayed onscreen, web scraping extracts underlying HTML code and, with it, data stored in a database. The scraper can then replicate entire website content elsewhere.</a:t>
            </a:r>
            <a:endParaRPr lang="en-IN" sz="2000" dirty="0"/>
          </a:p>
        </p:txBody>
      </p:sp>
    </p:spTree>
    <p:extLst>
      <p:ext uri="{BB962C8B-B14F-4D97-AF65-F5344CB8AC3E}">
        <p14:creationId xmlns:p14="http://schemas.microsoft.com/office/powerpoint/2010/main" val="76517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4531311" cy="1143000"/>
          </a:xfrm>
        </p:spPr>
        <p:txBody>
          <a:bodyPr/>
          <a:lstStyle/>
          <a:p>
            <a:r>
              <a:rPr lang="en-GB" dirty="0" smtClean="0"/>
              <a:t>Data scrapping</a:t>
            </a:r>
            <a:endParaRPr lang="en-IN" dirty="0"/>
          </a:p>
        </p:txBody>
      </p:sp>
      <p:sp>
        <p:nvSpPr>
          <p:cNvPr id="3" name="Content Placeholder 2"/>
          <p:cNvSpPr>
            <a:spLocks noGrp="1"/>
          </p:cNvSpPr>
          <p:nvPr>
            <p:ph sz="quarter" idx="13"/>
          </p:nvPr>
        </p:nvSpPr>
        <p:spPr>
          <a:xfrm>
            <a:off x="533400" y="1905000"/>
            <a:ext cx="8229600" cy="3474720"/>
          </a:xfrm>
        </p:spPr>
        <p:txBody>
          <a:bodyPr>
            <a:normAutofit lnSpcReduction="10000"/>
          </a:bodyPr>
          <a:lstStyle/>
          <a:p>
            <a:pPr marL="45720" indent="0">
              <a:buNone/>
            </a:pPr>
            <a:r>
              <a:rPr lang="en-GB" dirty="0" smtClean="0"/>
              <a:t>Beautiful Soup</a:t>
            </a:r>
            <a:r>
              <a:rPr lang="en-GB" dirty="0"/>
              <a:t>: </a:t>
            </a:r>
            <a:endParaRPr lang="en-GB" dirty="0" smtClean="0"/>
          </a:p>
          <a:p>
            <a:pPr marL="45720" indent="0">
              <a:buNone/>
            </a:pPr>
            <a:r>
              <a:rPr lang="en-GB" sz="1800" dirty="0" smtClean="0"/>
              <a:t>Beautiful </a:t>
            </a:r>
            <a:r>
              <a:rPr lang="en-GB" sz="1800" dirty="0"/>
              <a:t>Soup is a Python library for getting data out of HTML, XML, and other </a:t>
            </a:r>
            <a:r>
              <a:rPr lang="en-GB" sz="1800" dirty="0" err="1"/>
              <a:t>markup</a:t>
            </a:r>
            <a:r>
              <a:rPr lang="en-GB" sz="1800" dirty="0"/>
              <a:t> languages. Say you’ve found some webpages that display data relevant to your research, such as date or address information, but that do not provide any way of downloading the data directly. Beautiful Soup helps you pull particular content from a webpage, remove the HTML </a:t>
            </a:r>
            <a:r>
              <a:rPr lang="en-GB" sz="1800" dirty="0" err="1"/>
              <a:t>markup</a:t>
            </a:r>
            <a:r>
              <a:rPr lang="en-GB" sz="1800" dirty="0"/>
              <a:t>, and save the information. It is a tool for web scraping that helps you clean up and parse the documents you have pulled down from the web. The Beautiful Soup documentation will give you a sense of variety of things that the Beautiful Soup library will help with, from isolating titles and links, to extracting all of the text from the html tags, to altering the HTML within the document you’re working with.</a:t>
            </a:r>
            <a:endParaRPr lang="en-IN" sz="1800" dirty="0"/>
          </a:p>
        </p:txBody>
      </p:sp>
    </p:spTree>
    <p:extLst>
      <p:ext uri="{BB962C8B-B14F-4D97-AF65-F5344CB8AC3E}">
        <p14:creationId xmlns:p14="http://schemas.microsoft.com/office/powerpoint/2010/main" val="366794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1219200"/>
            <a:ext cx="8153400" cy="5334000"/>
          </a:xfrm>
        </p:spPr>
        <p:txBody>
          <a:bodyPr>
            <a:normAutofit/>
          </a:bodyPr>
          <a:lstStyle/>
          <a:p>
            <a:pPr marL="45720" indent="0" fontAlgn="base">
              <a:buNone/>
            </a:pPr>
            <a:r>
              <a:rPr lang="en-GB" sz="2800" dirty="0" smtClean="0"/>
              <a:t>Selenium</a:t>
            </a:r>
            <a:r>
              <a:rPr lang="en-GB" dirty="0" smtClean="0"/>
              <a:t>:</a:t>
            </a:r>
          </a:p>
          <a:p>
            <a:pPr marL="45720" indent="0" fontAlgn="base">
              <a:buNone/>
            </a:pPr>
            <a:endParaRPr lang="en-GB" sz="1800" dirty="0"/>
          </a:p>
          <a:p>
            <a:pPr marL="45720" indent="0" fontAlgn="base">
              <a:buNone/>
            </a:pPr>
            <a:r>
              <a:rPr lang="en-GB" sz="1800" dirty="0" smtClean="0"/>
              <a:t>In </a:t>
            </a:r>
            <a:r>
              <a:rPr lang="en-GB" sz="1800" dirty="0"/>
              <a:t>general, </a:t>
            </a:r>
            <a:r>
              <a:rPr lang="en-GB" sz="1800" u="sng" dirty="0">
                <a:hlinkClick r:id="rId2"/>
              </a:rPr>
              <a:t>Selenium</a:t>
            </a:r>
            <a:r>
              <a:rPr lang="en-GB" sz="1800" dirty="0"/>
              <a:t> is well-known as an open-source testing framework for web applications – enabling </a:t>
            </a:r>
            <a:r>
              <a:rPr lang="en-GB" sz="1800" u="sng" dirty="0">
                <a:hlinkClick r:id="rId3"/>
              </a:rPr>
              <a:t>QA specialists</a:t>
            </a:r>
            <a:r>
              <a:rPr lang="en-GB" sz="1800" dirty="0"/>
              <a:t> to perform automated tests, execute playbacks, and implement remote control functionality (allowing many browser instances for load testing and multiple browser types). In my case, this seemed like it could be </a:t>
            </a:r>
            <a:r>
              <a:rPr lang="en-GB" sz="1800" dirty="0" smtClean="0"/>
              <a:t>useful. My </a:t>
            </a:r>
            <a:r>
              <a:rPr lang="en-GB" sz="1800" dirty="0"/>
              <a:t>go-to language for web scraping is Python, as it has well-integrated libraries that can generally handle all of the functionality required. And sure enough, a </a:t>
            </a:r>
            <a:r>
              <a:rPr lang="en-GB" sz="1800" u="sng" dirty="0">
                <a:hlinkClick r:id="rId4"/>
              </a:rPr>
              <a:t>Selenium library</a:t>
            </a:r>
            <a:r>
              <a:rPr lang="en-GB" sz="1800" dirty="0"/>
              <a:t> exists for Python. This would allow me to instantiate a “browser” – Chrome, Firefox, IE, etc. – then pretend I was using the browser myself to gain access to the data I was looking for. And if I didn’t want the browser to actually appear, I could create the browser in “headless” mode, making it invisible to any user.</a:t>
            </a:r>
          </a:p>
          <a:p>
            <a:endParaRPr lang="en-IN" dirty="0"/>
          </a:p>
        </p:txBody>
      </p:sp>
    </p:spTree>
    <p:extLst>
      <p:ext uri="{BB962C8B-B14F-4D97-AF65-F5344CB8AC3E}">
        <p14:creationId xmlns:p14="http://schemas.microsoft.com/office/powerpoint/2010/main" val="349451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6512511" cy="1143000"/>
          </a:xfrm>
        </p:spPr>
        <p:txBody>
          <a:bodyPr/>
          <a:lstStyle/>
          <a:p>
            <a:r>
              <a:rPr lang="en-GB" dirty="0" smtClean="0"/>
              <a:t>Deep-Learning</a:t>
            </a:r>
            <a:endParaRPr lang="en-IN" dirty="0"/>
          </a:p>
        </p:txBody>
      </p:sp>
      <p:sp>
        <p:nvSpPr>
          <p:cNvPr id="3" name="Content Placeholder 2"/>
          <p:cNvSpPr>
            <a:spLocks noGrp="1"/>
          </p:cNvSpPr>
          <p:nvPr>
            <p:ph sz="quarter" idx="13"/>
          </p:nvPr>
        </p:nvSpPr>
        <p:spPr>
          <a:xfrm>
            <a:off x="1066800" y="1828800"/>
            <a:ext cx="6400800" cy="3474720"/>
          </a:xfrm>
        </p:spPr>
        <p:txBody>
          <a:bodyPr/>
          <a:lstStyle/>
          <a:p>
            <a:pPr>
              <a:buFont typeface="Arial" panose="020B0604020202020204" pitchFamily="34" charset="0"/>
              <a:buChar char="•"/>
            </a:pPr>
            <a:r>
              <a:rPr lang="en-GB" dirty="0" smtClean="0"/>
              <a:t> </a:t>
            </a:r>
            <a:r>
              <a:rPr lang="en-GB" dirty="0"/>
              <a:t>Deep learning, also called neural networks, is a subset of machine learning that uses a model of computing that’s very much inspired by the structure of the brain</a:t>
            </a:r>
            <a:r>
              <a:rPr lang="en-GB" dirty="0" smtClean="0"/>
              <a:t>.</a:t>
            </a:r>
          </a:p>
          <a:p>
            <a:pPr>
              <a:buFont typeface="Arial" panose="020B0604020202020204" pitchFamily="34" charset="0"/>
              <a:buChar char="•"/>
            </a:pPr>
            <a:r>
              <a:rPr lang="en-GB" dirty="0" smtClean="0"/>
              <a:t> </a:t>
            </a:r>
            <a:r>
              <a:rPr lang="en-GB" dirty="0"/>
              <a:t>It is already working in Google search and in image search. It allows you to image-search a term like ‘hug.’ </a:t>
            </a:r>
            <a:endParaRPr lang="en-GB" dirty="0" smtClean="0"/>
          </a:p>
          <a:p>
            <a:pPr>
              <a:buFont typeface="Arial" panose="020B0604020202020204" pitchFamily="34" charset="0"/>
              <a:buChar char="•"/>
            </a:pPr>
            <a:r>
              <a:rPr lang="en-GB" dirty="0" smtClean="0"/>
              <a:t>It’s </a:t>
            </a:r>
            <a:r>
              <a:rPr lang="en-GB" dirty="0"/>
              <a:t>used to getting you Smart Replies to your Gmail. It’s in speech and vision.</a:t>
            </a:r>
            <a:endParaRPr lang="en-IN" dirty="0"/>
          </a:p>
        </p:txBody>
      </p:sp>
    </p:spTree>
    <p:extLst>
      <p:ext uri="{BB962C8B-B14F-4D97-AF65-F5344CB8AC3E}">
        <p14:creationId xmlns:p14="http://schemas.microsoft.com/office/powerpoint/2010/main" val="233920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188911" cy="990600"/>
          </a:xfrm>
        </p:spPr>
        <p:txBody>
          <a:bodyPr/>
          <a:lstStyle/>
          <a:p>
            <a:r>
              <a:rPr lang="en-IN" dirty="0"/>
              <a:t>IMAGE CLASSIFICATION</a:t>
            </a:r>
          </a:p>
        </p:txBody>
      </p:sp>
      <p:sp>
        <p:nvSpPr>
          <p:cNvPr id="3" name="Content Placeholder 2"/>
          <p:cNvSpPr>
            <a:spLocks noGrp="1"/>
          </p:cNvSpPr>
          <p:nvPr>
            <p:ph sz="quarter" idx="13"/>
          </p:nvPr>
        </p:nvSpPr>
        <p:spPr>
          <a:xfrm>
            <a:off x="742384" y="2590800"/>
            <a:ext cx="7792016" cy="3048000"/>
          </a:xfrm>
        </p:spPr>
        <p:txBody>
          <a:bodyPr>
            <a:normAutofit fontScale="92500" lnSpcReduction="20000"/>
          </a:bodyPr>
          <a:lstStyle/>
          <a:p>
            <a:pPr marL="45720" indent="0">
              <a:buNone/>
            </a:pPr>
            <a:r>
              <a:rPr lang="en-GB" dirty="0" smtClean="0"/>
              <a:t>• </a:t>
            </a:r>
            <a:r>
              <a:rPr lang="en-GB" dirty="0"/>
              <a:t>For increased accuracy, Image classification using CNN is most effective. </a:t>
            </a:r>
            <a:endParaRPr lang="en-GB" dirty="0" smtClean="0"/>
          </a:p>
          <a:p>
            <a:pPr marL="45720" indent="0">
              <a:buNone/>
            </a:pPr>
            <a:r>
              <a:rPr lang="en-GB" dirty="0" smtClean="0"/>
              <a:t>• </a:t>
            </a:r>
            <a:r>
              <a:rPr lang="en-GB" dirty="0"/>
              <a:t>Let us take an example of </a:t>
            </a:r>
            <a:r>
              <a:rPr lang="en-GB" dirty="0" smtClean="0"/>
              <a:t>saree, jeans and trousers, </a:t>
            </a:r>
            <a:r>
              <a:rPr lang="en-GB" dirty="0"/>
              <a:t>as our initial training data set</a:t>
            </a:r>
            <a:r>
              <a:rPr lang="en-GB" dirty="0" smtClean="0"/>
              <a:t>.</a:t>
            </a:r>
          </a:p>
          <a:p>
            <a:pPr marL="45720" indent="0">
              <a:buNone/>
            </a:pPr>
            <a:r>
              <a:rPr lang="en-GB" dirty="0" smtClean="0"/>
              <a:t> </a:t>
            </a:r>
            <a:r>
              <a:rPr lang="en-GB" dirty="0"/>
              <a:t>• The most common image data input parameters are the number of images, image dimensions, number of channels, and number of levels per pixel. </a:t>
            </a:r>
            <a:endParaRPr lang="en-GB" dirty="0" smtClean="0"/>
          </a:p>
          <a:p>
            <a:pPr marL="45720" indent="0">
              <a:buNone/>
            </a:pPr>
            <a:r>
              <a:rPr lang="en-GB" dirty="0" smtClean="0"/>
              <a:t>• </a:t>
            </a:r>
            <a:r>
              <a:rPr lang="en-GB" dirty="0"/>
              <a:t>With classification, we get to categorize images (in this case, as beauty and pharmacy). Each category again has different classes of </a:t>
            </a:r>
            <a:r>
              <a:rPr lang="en-GB" dirty="0" smtClean="0"/>
              <a:t>objects.</a:t>
            </a:r>
            <a:endParaRPr lang="en-IN" dirty="0"/>
          </a:p>
        </p:txBody>
      </p:sp>
    </p:spTree>
    <p:extLst>
      <p:ext uri="{BB962C8B-B14F-4D97-AF65-F5344CB8AC3E}">
        <p14:creationId xmlns:p14="http://schemas.microsoft.com/office/powerpoint/2010/main" val="366867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5293311" cy="990600"/>
          </a:xfrm>
        </p:spPr>
        <p:txBody>
          <a:bodyPr/>
          <a:lstStyle/>
          <a:p>
            <a:r>
              <a:rPr lang="en-IN" dirty="0"/>
              <a:t>DATA LABELING</a:t>
            </a:r>
          </a:p>
        </p:txBody>
      </p:sp>
      <p:sp>
        <p:nvSpPr>
          <p:cNvPr id="3" name="Content Placeholder 2"/>
          <p:cNvSpPr>
            <a:spLocks noGrp="1"/>
          </p:cNvSpPr>
          <p:nvPr>
            <p:ph sz="quarter" idx="13"/>
          </p:nvPr>
        </p:nvSpPr>
        <p:spPr>
          <a:xfrm>
            <a:off x="381000" y="1905000"/>
            <a:ext cx="8458200" cy="3810000"/>
          </a:xfrm>
        </p:spPr>
        <p:txBody>
          <a:bodyPr>
            <a:normAutofit lnSpcReduction="10000"/>
          </a:bodyPr>
          <a:lstStyle/>
          <a:p>
            <a:pPr marL="45720" indent="0">
              <a:buNone/>
            </a:pPr>
            <a:r>
              <a:rPr lang="en-GB" sz="1800" dirty="0"/>
              <a:t> • It’s better to manually label the input data so that the deep learning algorithm can eventually learn to make the predictions on its own. </a:t>
            </a:r>
            <a:endParaRPr lang="en-GB" sz="1800" dirty="0" smtClean="0"/>
          </a:p>
          <a:p>
            <a:pPr marL="45720" indent="0">
              <a:buNone/>
            </a:pPr>
            <a:r>
              <a:rPr lang="en-GB" sz="1800" dirty="0" smtClean="0"/>
              <a:t>• </a:t>
            </a:r>
            <a:r>
              <a:rPr lang="en-GB" sz="1800" dirty="0"/>
              <a:t>Some off the shelf manual data labelling tools are given here. The objective at this point will be mainly to identify the actual object or text in a particular image, demarcating whether the word or object is oriented improperly, and identifying whether the script (if present) is in English or other languages. </a:t>
            </a:r>
            <a:endParaRPr lang="en-GB" sz="1800" dirty="0" smtClean="0"/>
          </a:p>
          <a:p>
            <a:pPr marL="45720" indent="0">
              <a:buNone/>
            </a:pPr>
            <a:r>
              <a:rPr lang="en-GB" sz="1800" dirty="0" smtClean="0"/>
              <a:t>• </a:t>
            </a:r>
            <a:r>
              <a:rPr lang="en-GB" sz="1800" dirty="0"/>
              <a:t>To automate the tagging and annotation of images, NLP pipelines can be applied. </a:t>
            </a:r>
            <a:r>
              <a:rPr lang="en-GB" sz="1800" dirty="0" err="1"/>
              <a:t>ReLU</a:t>
            </a:r>
            <a:r>
              <a:rPr lang="en-GB" sz="1800" dirty="0"/>
              <a:t> (Rectified Linear Unit) is then used for the non-linear activation functions, as they perform better and decrease training time</a:t>
            </a:r>
            <a:r>
              <a:rPr lang="en-GB" sz="1800" dirty="0" smtClean="0"/>
              <a:t>.</a:t>
            </a:r>
          </a:p>
          <a:p>
            <a:pPr marL="45720" indent="0">
              <a:buNone/>
            </a:pPr>
            <a:r>
              <a:rPr lang="en-GB" sz="1800" dirty="0" smtClean="0"/>
              <a:t> </a:t>
            </a:r>
            <a:r>
              <a:rPr lang="en-GB" sz="1800" dirty="0"/>
              <a:t>• To increase the training dataset, we can also try data augmentation by emulating the existing images and transforming them</a:t>
            </a:r>
            <a:r>
              <a:rPr lang="en-GB" sz="1800" dirty="0" smtClean="0"/>
              <a:t>.</a:t>
            </a:r>
          </a:p>
          <a:p>
            <a:pPr marL="45720" indent="0">
              <a:buNone/>
            </a:pPr>
            <a:r>
              <a:rPr lang="en-GB" sz="1800" dirty="0" smtClean="0"/>
              <a:t> </a:t>
            </a:r>
            <a:r>
              <a:rPr lang="en-GB" sz="1800" dirty="0"/>
              <a:t>• We could transform the available images by making them smaller, blowing them up, cropping elements etc.</a:t>
            </a:r>
            <a:endParaRPr lang="en-IN" sz="1800" dirty="0"/>
          </a:p>
        </p:txBody>
      </p:sp>
    </p:spTree>
    <p:extLst>
      <p:ext uri="{BB962C8B-B14F-4D97-AF65-F5344CB8AC3E}">
        <p14:creationId xmlns:p14="http://schemas.microsoft.com/office/powerpoint/2010/main" val="2107172398"/>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890</TotalTime>
  <Words>886</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Slipstream</vt:lpstr>
      <vt:lpstr>Image Scraping and Classification Project</vt:lpstr>
      <vt:lpstr>Business Problem Framing</vt:lpstr>
      <vt:lpstr>Project Objectives:</vt:lpstr>
      <vt:lpstr>Web Scraping</vt:lpstr>
      <vt:lpstr>Data scrapping</vt:lpstr>
      <vt:lpstr>PowerPoint Presentation</vt:lpstr>
      <vt:lpstr>Deep-Learning</vt:lpstr>
      <vt:lpstr>IMAGE CLASSIFICATION</vt:lpstr>
      <vt:lpstr>DATA LABELING</vt:lpstr>
      <vt:lpstr>Problem-solving approaches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Vandana</dc:creator>
  <cp:lastModifiedBy>Vandana</cp:lastModifiedBy>
  <cp:revision>38</cp:revision>
  <dcterms:created xsi:type="dcterms:W3CDTF">2006-08-16T00:00:00Z</dcterms:created>
  <dcterms:modified xsi:type="dcterms:W3CDTF">2021-05-14T17:05:34Z</dcterms:modified>
</cp:coreProperties>
</file>