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3"/>
  </p:notesMasterIdLst>
  <p:sldIdLst>
    <p:sldId id="256" r:id="rId2"/>
    <p:sldId id="257" r:id="rId3"/>
    <p:sldId id="271" r:id="rId4"/>
    <p:sldId id="272" r:id="rId5"/>
    <p:sldId id="266" r:id="rId6"/>
    <p:sldId id="260" r:id="rId7"/>
    <p:sldId id="261" r:id="rId8"/>
    <p:sldId id="268" r:id="rId9"/>
    <p:sldId id="264" r:id="rId10"/>
    <p:sldId id="273"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E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800" autoAdjust="0"/>
  </p:normalViewPr>
  <p:slideViewPr>
    <p:cSldViewPr>
      <p:cViewPr>
        <p:scale>
          <a:sx n="90" d="100"/>
          <a:sy n="90" d="100"/>
        </p:scale>
        <p:origin x="-123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FE1CF6-957C-456C-8052-4A950E57DF04}" type="datetimeFigureOut">
              <a:rPr lang="en-IN" smtClean="0"/>
              <a:t>27-03-2021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A3DF34-80F0-43DC-8FF8-FE0313545E27}" type="slidenum">
              <a:rPr lang="en-IN" smtClean="0"/>
              <a:t>‹#›</a:t>
            </a:fld>
            <a:endParaRPr lang="en-IN"/>
          </a:p>
        </p:txBody>
      </p:sp>
    </p:spTree>
    <p:extLst>
      <p:ext uri="{BB962C8B-B14F-4D97-AF65-F5344CB8AC3E}">
        <p14:creationId xmlns:p14="http://schemas.microsoft.com/office/powerpoint/2010/main" val="777963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FA3DF34-80F0-43DC-8FF8-FE0313545E27}" type="slidenum">
              <a:rPr lang="en-IN" smtClean="0"/>
              <a:t>6</a:t>
            </a:fld>
            <a:endParaRPr lang="en-IN"/>
          </a:p>
        </p:txBody>
      </p:sp>
    </p:spTree>
    <p:extLst>
      <p:ext uri="{BB962C8B-B14F-4D97-AF65-F5344CB8AC3E}">
        <p14:creationId xmlns:p14="http://schemas.microsoft.com/office/powerpoint/2010/main" val="2443951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3/27/2021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3/27/2021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667000"/>
            <a:ext cx="8229600" cy="1905000"/>
          </a:xfrm>
        </p:spPr>
        <p:txBody>
          <a:bodyPr>
            <a:normAutofit/>
          </a:bodyPr>
          <a:lstStyle/>
          <a:p>
            <a:pPr algn="ctr"/>
            <a:r>
              <a:rPr lang="en-GB" dirty="0" smtClean="0">
                <a:solidFill>
                  <a:srgbClr val="94EEFA"/>
                </a:solidFill>
              </a:rPr>
              <a:t>Malignant-Comments Classifier</a:t>
            </a:r>
            <a:endParaRPr lang="en-IN" dirty="0">
              <a:solidFill>
                <a:srgbClr val="94EEFA"/>
              </a:solidFill>
            </a:endParaRPr>
          </a:p>
        </p:txBody>
      </p:sp>
      <p:sp>
        <p:nvSpPr>
          <p:cNvPr id="3" name="Subtitle 2"/>
          <p:cNvSpPr>
            <a:spLocks noGrp="1"/>
          </p:cNvSpPr>
          <p:nvPr>
            <p:ph type="subTitle" idx="1"/>
          </p:nvPr>
        </p:nvSpPr>
        <p:spPr>
          <a:xfrm>
            <a:off x="4495800" y="5562600"/>
            <a:ext cx="4114800" cy="630702"/>
          </a:xfrm>
        </p:spPr>
        <p:txBody>
          <a:bodyPr>
            <a:normAutofit fontScale="70000" lnSpcReduction="20000"/>
          </a:bodyPr>
          <a:lstStyle/>
          <a:p>
            <a:r>
              <a:rPr lang="en-GB" dirty="0" err="1" smtClean="0"/>
              <a:t>Vandana</a:t>
            </a:r>
            <a:r>
              <a:rPr lang="en-GB" dirty="0" smtClean="0"/>
              <a:t> Jain</a:t>
            </a:r>
          </a:p>
          <a:p>
            <a:r>
              <a:rPr lang="en-GB" dirty="0" smtClean="0"/>
              <a:t>Internship 10</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43000"/>
            <a:ext cx="6019800" cy="5924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495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1295400"/>
            <a:ext cx="8229600" cy="1143000"/>
          </a:xfrm>
        </p:spPr>
        <p:txBody>
          <a:bodyPr>
            <a:normAutofit/>
          </a:bodyPr>
          <a:lstStyle/>
          <a:p>
            <a:r>
              <a:rPr lang="en-IN" sz="4000" dirty="0"/>
              <a:t>CONCLUSION </a:t>
            </a:r>
          </a:p>
        </p:txBody>
      </p:sp>
      <p:sp>
        <p:nvSpPr>
          <p:cNvPr id="3" name="Content Placeholder 2"/>
          <p:cNvSpPr>
            <a:spLocks noGrp="1"/>
          </p:cNvSpPr>
          <p:nvPr>
            <p:ph idx="1"/>
          </p:nvPr>
        </p:nvSpPr>
        <p:spPr>
          <a:xfrm>
            <a:off x="838200" y="3048000"/>
            <a:ext cx="8229600" cy="4389120"/>
          </a:xfrm>
        </p:spPr>
        <p:txBody>
          <a:bodyPr/>
          <a:lstStyle/>
          <a:p>
            <a:pPr marL="0" indent="0">
              <a:buNone/>
            </a:pPr>
            <a:r>
              <a:rPr lang="en-GB" sz="2000" dirty="0"/>
              <a:t>Now that we have implemented the algorithm.</a:t>
            </a:r>
          </a:p>
          <a:p>
            <a:pPr marL="0" indent="0">
              <a:buNone/>
            </a:pPr>
            <a:r>
              <a:rPr lang="en-GB" sz="2000" dirty="0"/>
              <a:t>Label ‘1’ has approximately 10% records, while, label ‘0’ has approximately 90% records. Let’s have the results. We have implemented the dataset using Naive Bayes. We have the accuracy score of prediction of malignant comments is 92%.</a:t>
            </a:r>
          </a:p>
          <a:p>
            <a:pPr marL="0" indent="0">
              <a:buNone/>
            </a:pPr>
            <a:endParaRPr lang="en-IN" dirty="0"/>
          </a:p>
        </p:txBody>
      </p:sp>
    </p:spTree>
    <p:extLst>
      <p:ext uri="{BB962C8B-B14F-4D97-AF65-F5344CB8AC3E}">
        <p14:creationId xmlns:p14="http://schemas.microsoft.com/office/powerpoint/2010/main" val="164160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838200"/>
            <a:ext cx="6172200" cy="2971800"/>
          </a:xfrm>
        </p:spPr>
        <p:txBody>
          <a:bodyPr>
            <a:normAutofit/>
          </a:bodyPr>
          <a:lstStyle/>
          <a:p>
            <a:r>
              <a:rPr lang="en-GB" sz="9600" dirty="0" smtClean="0"/>
              <a:t>Thank You</a:t>
            </a:r>
            <a:endParaRPr lang="en-IN" sz="9600" dirty="0"/>
          </a:p>
        </p:txBody>
      </p:sp>
    </p:spTree>
    <p:extLst>
      <p:ext uri="{BB962C8B-B14F-4D97-AF65-F5344CB8AC3E}">
        <p14:creationId xmlns:p14="http://schemas.microsoft.com/office/powerpoint/2010/main" val="700345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1143000"/>
          </a:xfrm>
        </p:spPr>
        <p:txBody>
          <a:bodyPr>
            <a:normAutofit/>
          </a:bodyPr>
          <a:lstStyle/>
          <a:p>
            <a:r>
              <a:rPr lang="en-IN" dirty="0"/>
              <a:t>•	</a:t>
            </a:r>
            <a:r>
              <a:rPr lang="en-IN" sz="4400" dirty="0"/>
              <a:t>Business Problem Framing</a:t>
            </a:r>
          </a:p>
        </p:txBody>
      </p:sp>
      <p:sp>
        <p:nvSpPr>
          <p:cNvPr id="3" name="Content Placeholder 2"/>
          <p:cNvSpPr>
            <a:spLocks noGrp="1"/>
          </p:cNvSpPr>
          <p:nvPr>
            <p:ph idx="1"/>
          </p:nvPr>
        </p:nvSpPr>
        <p:spPr/>
        <p:txBody>
          <a:bodyPr>
            <a:noAutofit/>
          </a:bodyPr>
          <a:lstStyle/>
          <a:p>
            <a:pPr marL="0" indent="0">
              <a:buNone/>
            </a:pPr>
            <a:r>
              <a:rPr lang="en-GB" sz="2400" dirty="0">
                <a:latin typeface="Calibri" panose="020F0502020204030204" pitchFamily="34" charset="0"/>
                <a:cs typeface="Calibri" panose="020F0502020204030204"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0" indent="0">
              <a:buNone/>
            </a:pPr>
            <a:r>
              <a:rPr lang="en-GB" sz="2400" dirty="0">
                <a:latin typeface="Calibri" panose="020F0502020204030204" pitchFamily="34" charset="0"/>
                <a:cs typeface="Calibri" panose="020F0502020204030204" pitchFamily="34" charset="0"/>
              </a:rPr>
              <a:t>Online hate, described as abusive language, aggression, cyberbullying, hatefulness and many others has been identified as a major threat on online social media platforms. Social media platforms are the most prominent grounds for such toxic behaviour. </a:t>
            </a:r>
            <a:r>
              <a:rPr lang="en-GB" sz="2400" dirty="0"/>
              <a:t>	</a:t>
            </a:r>
            <a:endParaRPr lang="en-IN" sz="2400" dirty="0" smtClean="0"/>
          </a:p>
        </p:txBody>
      </p:sp>
    </p:spTree>
    <p:extLst>
      <p:ext uri="{BB962C8B-B14F-4D97-AF65-F5344CB8AC3E}">
        <p14:creationId xmlns:p14="http://schemas.microsoft.com/office/powerpoint/2010/main" val="16409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t>Problem Statement</a:t>
            </a:r>
            <a:endParaRPr lang="en-IN" sz="4400" dirty="0"/>
          </a:p>
        </p:txBody>
      </p:sp>
      <p:sp>
        <p:nvSpPr>
          <p:cNvPr id="3" name="Content Placeholder 2"/>
          <p:cNvSpPr>
            <a:spLocks noGrp="1"/>
          </p:cNvSpPr>
          <p:nvPr>
            <p:ph idx="1"/>
          </p:nvPr>
        </p:nvSpPr>
        <p:spPr>
          <a:xfrm>
            <a:off x="381000" y="2209800"/>
            <a:ext cx="8229600" cy="3855720"/>
          </a:xfrm>
        </p:spPr>
        <p:txBody>
          <a:bodyPr>
            <a:normAutofit/>
          </a:bodyPr>
          <a:lstStyle/>
          <a:p>
            <a:pPr marL="0" indent="0">
              <a:buNone/>
            </a:pPr>
            <a:r>
              <a:rPr lang="en-IN" sz="2000"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0" indent="0">
              <a:buNone/>
            </a:pPr>
            <a:r>
              <a:rPr lang="en-IN" sz="2000"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inoffensive, but “u are an idiot” is clearly offensive.</a:t>
            </a:r>
          </a:p>
          <a:p>
            <a:pPr marL="0" indent="0">
              <a:buNone/>
            </a:pPr>
            <a:endParaRPr lang="en-IN" dirty="0"/>
          </a:p>
        </p:txBody>
      </p:sp>
    </p:spTree>
    <p:extLst>
      <p:ext uri="{BB962C8B-B14F-4D97-AF65-F5344CB8AC3E}">
        <p14:creationId xmlns:p14="http://schemas.microsoft.com/office/powerpoint/2010/main" val="258926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95400"/>
            <a:ext cx="8229600" cy="1143000"/>
          </a:xfrm>
        </p:spPr>
        <p:txBody>
          <a:bodyPr>
            <a:normAutofit/>
          </a:bodyPr>
          <a:lstStyle/>
          <a:p>
            <a:pPr algn="ctr"/>
            <a:r>
              <a:rPr lang="en-GB" sz="4000" dirty="0" smtClean="0"/>
              <a:t>Objective</a:t>
            </a:r>
            <a:endParaRPr lang="en-IN" sz="4000" dirty="0"/>
          </a:p>
        </p:txBody>
      </p:sp>
      <p:sp>
        <p:nvSpPr>
          <p:cNvPr id="3" name="Content Placeholder 2"/>
          <p:cNvSpPr>
            <a:spLocks noGrp="1"/>
          </p:cNvSpPr>
          <p:nvPr>
            <p:ph idx="1"/>
          </p:nvPr>
        </p:nvSpPr>
        <p:spPr>
          <a:xfrm>
            <a:off x="457200" y="2743200"/>
            <a:ext cx="8229600" cy="1874520"/>
          </a:xfrm>
        </p:spPr>
        <p:txBody>
          <a:bodyPr>
            <a:normAutofit/>
          </a:bodyPr>
          <a:lstStyle/>
          <a:p>
            <a:pPr marL="0" indent="0">
              <a:buNone/>
            </a:pPr>
            <a:r>
              <a:rPr lang="en-GB" sz="2000" dirty="0"/>
              <a:t>The objective of identification of comments are : </a:t>
            </a:r>
          </a:p>
          <a:p>
            <a:r>
              <a:rPr lang="en-GB" sz="2000" dirty="0" smtClean="0"/>
              <a:t>To </a:t>
            </a:r>
            <a:r>
              <a:rPr lang="en-GB" sz="2000" dirty="0"/>
              <a:t>give knowledge to the user about the bad comments and positive comments </a:t>
            </a:r>
          </a:p>
          <a:p>
            <a:r>
              <a:rPr lang="en-GB" sz="2000" dirty="0" smtClean="0"/>
              <a:t>To </a:t>
            </a:r>
            <a:r>
              <a:rPr lang="en-GB" sz="2000" dirty="0"/>
              <a:t>classify that comments are malignant or not.</a:t>
            </a:r>
          </a:p>
        </p:txBody>
      </p:sp>
    </p:spTree>
    <p:extLst>
      <p:ext uri="{BB962C8B-B14F-4D97-AF65-F5344CB8AC3E}">
        <p14:creationId xmlns:p14="http://schemas.microsoft.com/office/powerpoint/2010/main" val="3856280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943600"/>
          </a:xfrm>
        </p:spPr>
        <p:txBody>
          <a:bodyPr/>
          <a:lstStyle/>
          <a:p>
            <a:r>
              <a:rPr lang="en-GB" dirty="0"/>
              <a:t>Data </a:t>
            </a:r>
            <a:r>
              <a:rPr lang="en-GB" dirty="0" err="1"/>
              <a:t>preprocessing</a:t>
            </a:r>
            <a:r>
              <a:rPr lang="en-GB" dirty="0"/>
              <a:t> </a:t>
            </a:r>
            <a:endParaRPr lang="en-GB" dirty="0" smtClean="0"/>
          </a:p>
          <a:p>
            <a:pPr marL="514350" indent="-514350">
              <a:buAutoNum type="arabicPeriod"/>
            </a:pPr>
            <a:endParaRPr lang="en-GB" dirty="0" smtClean="0"/>
          </a:p>
          <a:p>
            <a:pPr lvl="0"/>
            <a:r>
              <a:rPr lang="en-IN" dirty="0"/>
              <a:t>convert all letters to lower/upper case</a:t>
            </a:r>
          </a:p>
          <a:p>
            <a:pPr lvl="0"/>
            <a:r>
              <a:rPr lang="en-IN" dirty="0"/>
              <a:t>removing numbers</a:t>
            </a:r>
          </a:p>
          <a:p>
            <a:pPr lvl="0"/>
            <a:r>
              <a:rPr lang="en-IN" dirty="0"/>
              <a:t>removing punctuation</a:t>
            </a:r>
          </a:p>
          <a:p>
            <a:pPr lvl="0"/>
            <a:r>
              <a:rPr lang="en-IN" dirty="0"/>
              <a:t>removing white spaces</a:t>
            </a:r>
          </a:p>
          <a:p>
            <a:pPr lvl="0"/>
            <a:r>
              <a:rPr lang="en-IN" dirty="0"/>
              <a:t>removing hyperlink</a:t>
            </a:r>
          </a:p>
          <a:p>
            <a:r>
              <a:rPr lang="en-IN" dirty="0"/>
              <a:t>removing stop words </a:t>
            </a:r>
            <a:endParaRPr lang="en-IN" dirty="0" smtClean="0"/>
          </a:p>
          <a:p>
            <a:r>
              <a:rPr lang="en-GB" dirty="0" smtClean="0"/>
              <a:t>Word Stemming</a:t>
            </a:r>
          </a:p>
          <a:p>
            <a:r>
              <a:rPr lang="en-GB" dirty="0" smtClean="0"/>
              <a:t>Word lemmatization</a:t>
            </a:r>
          </a:p>
          <a:p>
            <a:r>
              <a:rPr lang="en-GB" dirty="0" smtClean="0"/>
              <a:t>Vectorisation</a:t>
            </a:r>
            <a:endParaRPr lang="en-GB" dirty="0" smtClean="0"/>
          </a:p>
          <a:p>
            <a:pPr marL="514350" indent="-514350">
              <a:buAutoNum type="arabicPeriod"/>
            </a:pPr>
            <a:endParaRPr lang="en-GB" dirty="0" smtClean="0"/>
          </a:p>
          <a:p>
            <a:pPr marL="514350" indent="-514350">
              <a:buAutoNum type="arabicPeriod"/>
            </a:pPr>
            <a:endParaRPr lang="en-IN" dirty="0"/>
          </a:p>
        </p:txBody>
      </p:sp>
    </p:spTree>
    <p:extLst>
      <p:ext uri="{BB962C8B-B14F-4D97-AF65-F5344CB8AC3E}">
        <p14:creationId xmlns:p14="http://schemas.microsoft.com/office/powerpoint/2010/main" val="3548690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7680960" cy="1066800"/>
          </a:xfrm>
        </p:spPr>
        <p:txBody>
          <a:bodyPr>
            <a:normAutofit/>
          </a:bodyPr>
          <a:lstStyle/>
          <a:p>
            <a:pPr algn="ctr"/>
            <a:r>
              <a:rPr lang="en-IN" sz="3600" dirty="0"/>
              <a:t>NAÏVE BAYS CLASSIFIER</a:t>
            </a:r>
            <a:endParaRPr lang="en-IN" sz="3600" dirty="0"/>
          </a:p>
        </p:txBody>
      </p:sp>
      <p:sp>
        <p:nvSpPr>
          <p:cNvPr id="3" name="Content Placeholder 2"/>
          <p:cNvSpPr>
            <a:spLocks noGrp="1"/>
          </p:cNvSpPr>
          <p:nvPr>
            <p:ph idx="1"/>
          </p:nvPr>
        </p:nvSpPr>
        <p:spPr>
          <a:xfrm>
            <a:off x="838200" y="2743200"/>
            <a:ext cx="7680960" cy="4724400"/>
          </a:xfrm>
        </p:spPr>
        <p:txBody>
          <a:bodyPr>
            <a:normAutofit/>
          </a:bodyPr>
          <a:lstStyle/>
          <a:p>
            <a:pPr marL="0" indent="0">
              <a:buNone/>
            </a:pPr>
            <a:r>
              <a:rPr lang="en-GB" sz="2000" dirty="0"/>
              <a:t>Simple  probabilistic classifier that calculates a set of probabilities by counting the frequency and combination of values in a given dataset. Represent as a vector of feature values. It is very useful to classify the comments properly. The precision and recall of this method is known to be very effective.</a:t>
            </a:r>
            <a:endParaRPr lang="en-IN" sz="2000" dirty="0"/>
          </a:p>
        </p:txBody>
      </p:sp>
    </p:spTree>
    <p:extLst>
      <p:ext uri="{BB962C8B-B14F-4D97-AF65-F5344CB8AC3E}">
        <p14:creationId xmlns:p14="http://schemas.microsoft.com/office/powerpoint/2010/main" val="576176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33" y="1670050"/>
            <a:ext cx="8486775" cy="166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981200"/>
            <a:ext cx="8229600" cy="4389120"/>
          </a:xfrm>
        </p:spPr>
        <p:txBody>
          <a:bodyPr>
            <a:normAutofit/>
          </a:bodyPr>
          <a:lstStyle/>
          <a:p>
            <a:r>
              <a:rPr lang="en-GB" sz="2400" dirty="0"/>
              <a:t>Distribution Plot</a:t>
            </a:r>
            <a:r>
              <a:rPr lang="en-GB" sz="2000" dirty="0" smtClean="0"/>
              <a:t>: </a:t>
            </a:r>
          </a:p>
          <a:p>
            <a:pPr marL="0" indent="0">
              <a:buNone/>
            </a:pPr>
            <a:r>
              <a:rPr lang="en-GB" sz="2000" dirty="0" smtClean="0"/>
              <a:t>A</a:t>
            </a:r>
            <a:r>
              <a:rPr lang="en-GB" sz="2400" dirty="0" smtClean="0"/>
              <a:t> </a:t>
            </a:r>
            <a:r>
              <a:rPr lang="en-GB" sz="2000" dirty="0"/>
              <a:t>distribution plot displays a distribution and range of a set of numeric values plotted against a dimension. You can display this chart in three different ways, you can just have the value points displayed showing the distribution, or you can display the bounding box which shows the range or use a combination of both</a:t>
            </a:r>
            <a:r>
              <a:rPr lang="en-GB" sz="2000" dirty="0" smtClean="0"/>
              <a:t>.</a:t>
            </a:r>
          </a:p>
          <a:p>
            <a:pPr marL="0" indent="0">
              <a:buNone/>
            </a:pPr>
            <a:endParaRPr lang="en-GB" sz="2000" dirty="0" smtClean="0"/>
          </a:p>
          <a:p>
            <a:r>
              <a:rPr lang="en-GB" sz="2400" dirty="0" smtClean="0"/>
              <a:t>Word Cloud</a:t>
            </a:r>
            <a:r>
              <a:rPr lang="en-GB" dirty="0" smtClean="0"/>
              <a:t>:</a:t>
            </a:r>
          </a:p>
          <a:p>
            <a:pPr marL="0" indent="0">
              <a:buNone/>
            </a:pPr>
            <a:r>
              <a:rPr lang="en-GB" sz="2000" dirty="0"/>
              <a:t>A word cloud is a collection, or cluster, of words depicted in different sizes. The bigger and bolder the word appears, the more often it’s mentioned within a given text and the more important it is.</a:t>
            </a:r>
            <a:endParaRPr lang="en-IN" sz="2000" dirty="0"/>
          </a:p>
        </p:txBody>
      </p:sp>
      <p:sp>
        <p:nvSpPr>
          <p:cNvPr id="5" name="Title 4"/>
          <p:cNvSpPr>
            <a:spLocks noGrp="1"/>
          </p:cNvSpPr>
          <p:nvPr>
            <p:ph type="title"/>
          </p:nvPr>
        </p:nvSpPr>
        <p:spPr>
          <a:xfrm>
            <a:off x="426508" y="527050"/>
            <a:ext cx="8229600" cy="1143000"/>
          </a:xfrm>
        </p:spPr>
        <p:txBody>
          <a:bodyPr/>
          <a:lstStyle/>
          <a:p>
            <a:pPr algn="ctr"/>
            <a:r>
              <a:rPr lang="en-GB" dirty="0" smtClean="0"/>
              <a:t>Visualization </a:t>
            </a:r>
            <a:endParaRPr lang="en-IN" dirty="0"/>
          </a:p>
        </p:txBody>
      </p:sp>
    </p:spTree>
    <p:extLst>
      <p:ext uri="{BB962C8B-B14F-4D97-AF65-F5344CB8AC3E}">
        <p14:creationId xmlns:p14="http://schemas.microsoft.com/office/powerpoint/2010/main" val="1755354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524000"/>
            <a:ext cx="8229600" cy="4389120"/>
          </a:xfrm>
        </p:spPr>
        <p:txBody>
          <a:bodyPr>
            <a:normAutofit/>
          </a:bodyPr>
          <a:lstStyle/>
          <a:p>
            <a:pPr>
              <a:buFont typeface="Arial" panose="020B0604020202020204" pitchFamily="34" charset="0"/>
              <a:buChar char="•"/>
            </a:pPr>
            <a:r>
              <a:rPr lang="en-GB" dirty="0" smtClean="0"/>
              <a:t>   Training </a:t>
            </a:r>
            <a:r>
              <a:rPr lang="en-GB" dirty="0"/>
              <a:t>the </a:t>
            </a:r>
            <a:r>
              <a:rPr lang="en-GB" dirty="0" smtClean="0"/>
              <a:t>model</a:t>
            </a:r>
          </a:p>
          <a:p>
            <a:pPr marL="0" indent="0">
              <a:buNone/>
            </a:pPr>
            <a:endParaRPr lang="en-GB" dirty="0"/>
          </a:p>
          <a:p>
            <a:pPr marL="0" indent="0">
              <a:buNone/>
            </a:pPr>
            <a:r>
              <a:rPr lang="en-GB" sz="2000" dirty="0"/>
              <a:t>Since the data is broken down into two modules: a</a:t>
            </a:r>
          </a:p>
          <a:p>
            <a:pPr marL="0" indent="0">
              <a:buNone/>
            </a:pPr>
            <a:r>
              <a:rPr lang="en-GB" sz="2000" dirty="0"/>
              <a:t>Training set and Test set, we must initially train the</a:t>
            </a:r>
          </a:p>
          <a:p>
            <a:pPr marL="0" indent="0">
              <a:buNone/>
            </a:pPr>
            <a:r>
              <a:rPr lang="en-GB" sz="2000" dirty="0"/>
              <a:t>model. The training set includes the target variable. The trained model is applied to test dataset and </a:t>
            </a:r>
            <a:r>
              <a:rPr lang="en-GB" sz="2000" dirty="0" smtClean="0"/>
              <a:t>malignant comments are </a:t>
            </a:r>
            <a:r>
              <a:rPr lang="en-GB" sz="2000" dirty="0"/>
              <a:t>predicted.</a:t>
            </a:r>
            <a:endParaRPr lang="en-IN" sz="2000" dirty="0"/>
          </a:p>
        </p:txBody>
      </p:sp>
    </p:spTree>
    <p:extLst>
      <p:ext uri="{BB962C8B-B14F-4D97-AF65-F5344CB8AC3E}">
        <p14:creationId xmlns:p14="http://schemas.microsoft.com/office/powerpoint/2010/main" val="2311495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680960" cy="1066800"/>
          </a:xfrm>
        </p:spPr>
        <p:txBody>
          <a:bodyPr>
            <a:normAutofit/>
          </a:bodyPr>
          <a:lstStyle/>
          <a:p>
            <a:r>
              <a:rPr lang="en-IN" sz="4000" dirty="0"/>
              <a:t>Confusion Matrix</a:t>
            </a:r>
            <a:endParaRPr lang="en-IN" sz="4000" dirty="0"/>
          </a:p>
        </p:txBody>
      </p:sp>
      <p:sp>
        <p:nvSpPr>
          <p:cNvPr id="5" name="Content Placeholder 4"/>
          <p:cNvSpPr>
            <a:spLocks noGrp="1"/>
          </p:cNvSpPr>
          <p:nvPr>
            <p:ph idx="1"/>
          </p:nvPr>
        </p:nvSpPr>
        <p:spPr>
          <a:xfrm>
            <a:off x="152400" y="1752600"/>
            <a:ext cx="8001000" cy="1447800"/>
          </a:xfrm>
        </p:spPr>
        <p:txBody>
          <a:bodyPr>
            <a:normAutofit/>
          </a:bodyPr>
          <a:lstStyle/>
          <a:p>
            <a:r>
              <a:rPr lang="en-GB" sz="2000" dirty="0"/>
              <a:t>Confusion Matrix is a very good way to understand results like true positive, false positive, true negative and so on.</a:t>
            </a:r>
            <a:endParaRPr lang="en-IN" sz="2000" dirty="0"/>
          </a:p>
        </p:txBody>
      </p:sp>
      <p:pic>
        <p:nvPicPr>
          <p:cNvPr id="1028" name="Picture 4" descr="C:\Users\Vandana\Desktop\c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67000"/>
            <a:ext cx="3895725" cy="30289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Vandana\Desktop\c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1199" y="2667000"/>
            <a:ext cx="4143375" cy="3166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9543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363</TotalTime>
  <Words>586</Words>
  <Application>Microsoft Office PowerPoint</Application>
  <PresentationFormat>On-screen Show (4:3)</PresentationFormat>
  <Paragraphs>44</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Malignant-Comments Classifier</vt:lpstr>
      <vt:lpstr>• Business Problem Framing</vt:lpstr>
      <vt:lpstr>Problem Statement</vt:lpstr>
      <vt:lpstr>Objective</vt:lpstr>
      <vt:lpstr>PowerPoint Presentation</vt:lpstr>
      <vt:lpstr>NAÏVE BAYS CLASSIFIER</vt:lpstr>
      <vt:lpstr>Visualization </vt:lpstr>
      <vt:lpstr>PowerPoint Presentation</vt:lpstr>
      <vt:lpstr>Confusion Matrix</vt:lpstr>
      <vt:lpstr>CONCLUSION </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Vandana</dc:creator>
  <cp:lastModifiedBy>Vandana</cp:lastModifiedBy>
  <cp:revision>25</cp:revision>
  <dcterms:created xsi:type="dcterms:W3CDTF">2006-08-16T00:00:00Z</dcterms:created>
  <dcterms:modified xsi:type="dcterms:W3CDTF">2021-03-27T16:09:01Z</dcterms:modified>
</cp:coreProperties>
</file>