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0" r:id="rId1"/>
  </p:sldMasterIdLst>
  <p:notesMasterIdLst>
    <p:notesMasterId r:id="rId59"/>
  </p:notesMasterIdLst>
  <p:handoutMasterIdLst>
    <p:handoutMasterId r:id="rId60"/>
  </p:handoutMasterIdLst>
  <p:sldIdLst>
    <p:sldId id="256" r:id="rId2"/>
    <p:sldId id="345" r:id="rId3"/>
    <p:sldId id="257" r:id="rId4"/>
    <p:sldId id="311" r:id="rId5"/>
    <p:sldId id="312" r:id="rId6"/>
    <p:sldId id="332" r:id="rId7"/>
    <p:sldId id="313" r:id="rId8"/>
    <p:sldId id="314" r:id="rId9"/>
    <p:sldId id="318" r:id="rId10"/>
    <p:sldId id="320" r:id="rId11"/>
    <p:sldId id="258" r:id="rId12"/>
    <p:sldId id="260" r:id="rId13"/>
    <p:sldId id="261" r:id="rId14"/>
    <p:sldId id="263" r:id="rId15"/>
    <p:sldId id="264" r:id="rId16"/>
    <p:sldId id="265" r:id="rId17"/>
    <p:sldId id="266" r:id="rId18"/>
    <p:sldId id="267" r:id="rId19"/>
    <p:sldId id="333" r:id="rId20"/>
    <p:sldId id="334" r:id="rId21"/>
    <p:sldId id="335" r:id="rId22"/>
    <p:sldId id="336" r:id="rId23"/>
    <p:sldId id="337" r:id="rId24"/>
    <p:sldId id="338" r:id="rId25"/>
    <p:sldId id="339" r:id="rId26"/>
    <p:sldId id="340" r:id="rId27"/>
    <p:sldId id="341" r:id="rId28"/>
    <p:sldId id="342" r:id="rId29"/>
    <p:sldId id="344" r:id="rId30"/>
    <p:sldId id="343" r:id="rId31"/>
    <p:sldId id="321" r:id="rId32"/>
    <p:sldId id="322" r:id="rId33"/>
    <p:sldId id="268" r:id="rId34"/>
    <p:sldId id="269" r:id="rId35"/>
    <p:sldId id="270" r:id="rId36"/>
    <p:sldId id="271" r:id="rId37"/>
    <p:sldId id="275" r:id="rId38"/>
    <p:sldId id="304" r:id="rId39"/>
    <p:sldId id="305" r:id="rId40"/>
    <p:sldId id="306" r:id="rId41"/>
    <p:sldId id="307" r:id="rId42"/>
    <p:sldId id="308" r:id="rId43"/>
    <p:sldId id="309" r:id="rId44"/>
    <p:sldId id="323" r:id="rId45"/>
    <p:sldId id="310" r:id="rId46"/>
    <p:sldId id="324" r:id="rId47"/>
    <p:sldId id="325" r:id="rId48"/>
    <p:sldId id="326" r:id="rId49"/>
    <p:sldId id="327" r:id="rId50"/>
    <p:sldId id="328" r:id="rId51"/>
    <p:sldId id="329" r:id="rId52"/>
    <p:sldId id="330" r:id="rId53"/>
    <p:sldId id="331" r:id="rId54"/>
    <p:sldId id="346" r:id="rId55"/>
    <p:sldId id="317" r:id="rId56"/>
    <p:sldId id="316" r:id="rId57"/>
    <p:sldId id="30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7814" autoAdjust="0"/>
  </p:normalViewPr>
  <p:slideViewPr>
    <p:cSldViewPr snapToGrid="0">
      <p:cViewPr varScale="1">
        <p:scale>
          <a:sx n="64" d="100"/>
          <a:sy n="64" d="100"/>
        </p:scale>
        <p:origin x="-94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4BB93F-5FB7-4843-BCCA-833B8F1A01B9}" type="datetimeFigureOut">
              <a:rPr lang="en-US" smtClean="0"/>
              <a:pPr/>
              <a:t>4/14/2019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1743E0-2616-4D21-939C-EEA9E88B6D41}" type="slidenum">
              <a:rPr lang="en-US" smtClean="0"/>
              <a:pPr/>
              <a:t>‹#›</a:t>
            </a:fld>
            <a:endParaRPr lang="en-US"/>
          </a:p>
        </p:txBody>
      </p:sp>
    </p:spTree>
    <p:extLst>
      <p:ext uri="{BB962C8B-B14F-4D97-AF65-F5344CB8AC3E}">
        <p14:creationId xmlns="" xmlns:p14="http://schemas.microsoft.com/office/powerpoint/2010/main" val="24841424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AFD20-EE91-464D-8884-84E0B394900A}" type="datetimeFigureOut">
              <a:rPr lang="en-US" smtClean="0"/>
              <a:pPr/>
              <a:t>4/14/2019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7EAA16-EF11-4956-B632-D53CBF9DECAC}" type="slidenum">
              <a:rPr lang="en-US" smtClean="0"/>
              <a:pPr/>
              <a:t>‹#›</a:t>
            </a:fld>
            <a:endParaRPr lang="en-US"/>
          </a:p>
        </p:txBody>
      </p:sp>
    </p:spTree>
    <p:extLst>
      <p:ext uri="{BB962C8B-B14F-4D97-AF65-F5344CB8AC3E}">
        <p14:creationId xmlns="" xmlns:p14="http://schemas.microsoft.com/office/powerpoint/2010/main" val="26485772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7EAA16-EF11-4956-B632-D53CBF9DECAC}" type="slidenum">
              <a:rPr lang="en-US" smtClean="0"/>
              <a:pPr/>
              <a:t>3</a:t>
            </a:fld>
            <a:endParaRPr lang="en-US"/>
          </a:p>
        </p:txBody>
      </p:sp>
    </p:spTree>
    <p:extLst>
      <p:ext uri="{BB962C8B-B14F-4D97-AF65-F5344CB8AC3E}">
        <p14:creationId xmlns="" xmlns:p14="http://schemas.microsoft.com/office/powerpoint/2010/main" val="353427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27EAA16-EF11-4956-B632-D53CBF9DECAC}" type="slidenum">
              <a:rPr lang="en-US" smtClean="0"/>
              <a:pPr/>
              <a:t>15</a:t>
            </a:fld>
            <a:endParaRPr lang="en-US"/>
          </a:p>
        </p:txBody>
      </p:sp>
    </p:spTree>
    <p:extLst>
      <p:ext uri="{BB962C8B-B14F-4D97-AF65-F5344CB8AC3E}">
        <p14:creationId xmlns="" xmlns:p14="http://schemas.microsoft.com/office/powerpoint/2010/main" val="2596925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27EAA16-EF11-4956-B632-D53CBF9DECAC}" type="slidenum">
              <a:rPr lang="en-US" smtClean="0"/>
              <a:pPr/>
              <a:t>34</a:t>
            </a:fld>
            <a:endParaRPr lang="en-US"/>
          </a:p>
        </p:txBody>
      </p:sp>
    </p:spTree>
    <p:extLst>
      <p:ext uri="{BB962C8B-B14F-4D97-AF65-F5344CB8AC3E}">
        <p14:creationId xmlns="" xmlns:p14="http://schemas.microsoft.com/office/powerpoint/2010/main" val="359445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7EAA16-EF11-4956-B632-D53CBF9DECAC}" type="slidenum">
              <a:rPr lang="en-US" smtClean="0"/>
              <a:pPr/>
              <a:t>57</a:t>
            </a:fld>
            <a:endParaRPr lang="en-US"/>
          </a:p>
        </p:txBody>
      </p:sp>
    </p:spTree>
    <p:extLst>
      <p:ext uri="{BB962C8B-B14F-4D97-AF65-F5344CB8AC3E}">
        <p14:creationId xmlns="" xmlns:p14="http://schemas.microsoft.com/office/powerpoint/2010/main" val="3303722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smtClean="0"/>
              <a:t>PARALA</a:t>
            </a:r>
            <a:r>
              <a:rPr lang="en-US" baseline="0" dirty="0" smtClean="0"/>
              <a:t> MAHARAJA ENGINEERING COLLEGE, SITAPALLI, BERHAMPUR, ODISHA, 761003</a:t>
            </a:r>
            <a:endParaRPr lang="en-US" dirty="0"/>
          </a:p>
        </p:txBody>
      </p:sp>
      <p:sp>
        <p:nvSpPr>
          <p:cNvPr id="8" name="Rectangle 7"/>
          <p:cNvSpPr/>
          <p:nvPr/>
        </p:nvSpPr>
        <p:spPr>
          <a:xfrm>
            <a:off x="15" y="6352604"/>
            <a:ext cx="1218882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926430" y="178126"/>
            <a:ext cx="10058400" cy="1880076"/>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smtClean="0"/>
              <a:t>TITLE OF THE SEMINAR</a:t>
            </a:r>
            <a:endParaRPr lang="en-US" dirty="0"/>
          </a:p>
        </p:txBody>
      </p:sp>
      <p:sp>
        <p:nvSpPr>
          <p:cNvPr id="3" name="Subtitle 2"/>
          <p:cNvSpPr>
            <a:spLocks noGrp="1"/>
          </p:cNvSpPr>
          <p:nvPr>
            <p:ph type="subTitle" idx="1" hasCustomPrompt="1"/>
          </p:nvPr>
        </p:nvSpPr>
        <p:spPr>
          <a:xfrm>
            <a:off x="926430" y="3402957"/>
            <a:ext cx="10058400" cy="2703819"/>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name:</a:t>
            </a:r>
          </a:p>
          <a:p>
            <a:r>
              <a:rPr lang="en-US" dirty="0" smtClean="0"/>
              <a:t>Regd. No</a:t>
            </a:r>
          </a:p>
          <a:p>
            <a:r>
              <a:rPr lang="en-US" dirty="0" smtClean="0"/>
              <a:t>Guide name</a:t>
            </a:r>
          </a:p>
          <a:p>
            <a:r>
              <a:rPr lang="en-US" dirty="0" err="1" smtClean="0"/>
              <a:t>degignation</a:t>
            </a:r>
            <a:endParaRPr lang="en-US" dirty="0" smtClean="0"/>
          </a:p>
        </p:txBody>
      </p:sp>
      <p:sp>
        <p:nvSpPr>
          <p:cNvPr id="6" name="Slide Number Placeholder 5"/>
          <p:cNvSpPr>
            <a:spLocks noGrp="1"/>
          </p:cNvSpPr>
          <p:nvPr>
            <p:ph type="sldNum" sz="quarter" idx="12"/>
          </p:nvPr>
        </p:nvSpPr>
        <p:spPr>
          <a:xfrm>
            <a:off x="10510750" y="6465145"/>
            <a:ext cx="1312025" cy="365125"/>
          </a:xfrm>
          <a:prstGeom prst="rect">
            <a:avLst/>
          </a:prstGeom>
        </p:spPr>
        <p:txBody>
          <a:bodyPr/>
          <a:lstStyle/>
          <a:p>
            <a:fld id="{3B32CF06-AD39-4531-AA3F-EDBEDAA08F42}" type="slidenum">
              <a:rPr lang="en-US" smtClean="0"/>
              <a:pPr/>
              <a:t>‹#›</a:t>
            </a:fld>
            <a:endParaRPr lang="en-US"/>
          </a:p>
        </p:txBody>
      </p:sp>
    </p:spTree>
    <p:extLst>
      <p:ext uri="{BB962C8B-B14F-4D97-AF65-F5344CB8AC3E}">
        <p14:creationId xmlns="" xmlns:p14="http://schemas.microsoft.com/office/powerpoint/2010/main" val="241714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2350" y="206066"/>
            <a:ext cx="10058400" cy="696760"/>
          </a:xfrm>
        </p:spPr>
        <p:txBody>
          <a:bodyPr/>
          <a:lstStyle>
            <a:lvl1pPr marL="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2350" y="1333842"/>
            <a:ext cx="10058400" cy="44650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10510750" y="6465145"/>
            <a:ext cx="1312025" cy="365125"/>
          </a:xfrm>
          <a:prstGeom prst="rect">
            <a:avLst/>
          </a:prstGeom>
        </p:spPr>
        <p:txBody>
          <a:bodyPr/>
          <a:lstStyle>
            <a:lvl1pPr>
              <a:defRPr/>
            </a:lvl1pPr>
          </a:lstStyle>
          <a:p>
            <a:r>
              <a:rPr lang="en-US" dirty="0" smtClean="0"/>
              <a:t>Page no.</a:t>
            </a:r>
            <a:endParaRPr lang="en-US" dirty="0"/>
          </a:p>
        </p:txBody>
      </p:sp>
    </p:spTree>
    <p:extLst>
      <p:ext uri="{BB962C8B-B14F-4D97-AF65-F5344CB8AC3E}">
        <p14:creationId xmlns="" xmlns:p14="http://schemas.microsoft.com/office/powerpoint/2010/main" val="372547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10510750" y="6465145"/>
            <a:ext cx="1312025" cy="365125"/>
          </a:xfrm>
          <a:prstGeom prst="rect">
            <a:avLst/>
          </a:prstGeom>
        </p:spPr>
        <p:txBody>
          <a:bodyPr/>
          <a:lstStyle/>
          <a:p>
            <a:fld id="{AF1629B9-5B7E-443B-ADB8-71D8E8184145}" type="slidenum">
              <a:rPr lang="en-US" smtClean="0"/>
              <a:pPr/>
              <a:t>‹#›</a:t>
            </a:fld>
            <a:endParaRPr lang="en-US"/>
          </a:p>
        </p:txBody>
      </p:sp>
    </p:spTree>
    <p:extLst>
      <p:ext uri="{BB962C8B-B14F-4D97-AF65-F5344CB8AC3E}">
        <p14:creationId xmlns="" xmlns:p14="http://schemas.microsoft.com/office/powerpoint/2010/main" val="1303479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510750" y="6465145"/>
            <a:ext cx="1312025" cy="365125"/>
          </a:xfrm>
          <a:prstGeom prst="rect">
            <a:avLst/>
          </a:prstGeom>
        </p:spPr>
        <p:txBody>
          <a:bodyPr/>
          <a:lstStyle/>
          <a:p>
            <a:fld id="{3B32CF06-AD39-4531-AA3F-EDBEDAA08F42}" type="slidenum">
              <a:rPr lang="en-US" smtClean="0"/>
              <a:pPr/>
              <a:t>‹#›</a:t>
            </a:fld>
            <a:endParaRPr lang="en-US"/>
          </a:p>
        </p:txBody>
      </p:sp>
    </p:spTree>
    <p:extLst>
      <p:ext uri="{BB962C8B-B14F-4D97-AF65-F5344CB8AC3E}">
        <p14:creationId xmlns="" xmlns:p14="http://schemas.microsoft.com/office/powerpoint/2010/main" val="225428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0510750" y="6465145"/>
            <a:ext cx="1312025" cy="365125"/>
          </a:xfrm>
          <a:prstGeom prst="rect">
            <a:avLst/>
          </a:prstGeom>
        </p:spPr>
        <p:txBody>
          <a:bodyPr/>
          <a:lstStyle/>
          <a:p>
            <a:fld id="{3B32CF06-AD39-4531-AA3F-EDBEDAA08F42}" type="slidenum">
              <a:rPr lang="en-US" smtClean="0"/>
              <a:pPr/>
              <a:t>‹#›</a:t>
            </a:fld>
            <a:endParaRPr lang="en-US" dirty="0"/>
          </a:p>
        </p:txBody>
      </p:sp>
    </p:spTree>
    <p:extLst>
      <p:ext uri="{BB962C8B-B14F-4D97-AF65-F5344CB8AC3E}">
        <p14:creationId xmlns="" xmlns:p14="http://schemas.microsoft.com/office/powerpoint/2010/main" val="40592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0510750" y="6465145"/>
            <a:ext cx="1312025" cy="365125"/>
          </a:xfrm>
          <a:prstGeom prst="rect">
            <a:avLst/>
          </a:prstGeom>
        </p:spPr>
        <p:txBody>
          <a:bodyPr/>
          <a:lstStyle/>
          <a:p>
            <a:fld id="{3B32CF06-AD39-4531-AA3F-EDBEDAA08F42}" type="slidenum">
              <a:rPr lang="en-US" smtClean="0"/>
              <a:pPr/>
              <a:t>‹#›</a:t>
            </a:fld>
            <a:endParaRPr lang="en-US"/>
          </a:p>
        </p:txBody>
      </p:sp>
    </p:spTree>
    <p:extLst>
      <p:ext uri="{BB962C8B-B14F-4D97-AF65-F5344CB8AC3E}">
        <p14:creationId xmlns="" xmlns:p14="http://schemas.microsoft.com/office/powerpoint/2010/main" val="155695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smtClean="0"/>
              <a:t>PARALA</a:t>
            </a:r>
            <a:r>
              <a:rPr lang="en-US" baseline="0" dirty="0" smtClean="0"/>
              <a:t> MAHARAJA ENGINEERING COLLEGE, SITALAPALLI, BERHAMPUR, ODISHA, 761003 		Page No.</a:t>
            </a:r>
            <a:endParaRPr lang="en-US" dirty="0"/>
          </a:p>
        </p:txBody>
      </p:sp>
      <p:sp>
        <p:nvSpPr>
          <p:cNvPr id="2" name="Title Placeholder 1"/>
          <p:cNvSpPr>
            <a:spLocks noGrp="1"/>
          </p:cNvSpPr>
          <p:nvPr>
            <p:ph type="title"/>
          </p:nvPr>
        </p:nvSpPr>
        <p:spPr>
          <a:xfrm>
            <a:off x="498070" y="287088"/>
            <a:ext cx="10058400" cy="1450757"/>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2350" y="1796830"/>
            <a:ext cx="10058400" cy="402336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0" name="Straight Connector 9"/>
          <p:cNvCxnSpPr/>
          <p:nvPr/>
        </p:nvCxnSpPr>
        <p:spPr>
          <a:xfrm>
            <a:off x="452350" y="960698"/>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8" cstate="print"/>
          <a:stretch>
            <a:fillRect/>
          </a:stretch>
        </p:blipFill>
        <p:spPr>
          <a:xfrm>
            <a:off x="11017574" y="-1"/>
            <a:ext cx="1174426" cy="960699"/>
          </a:xfrm>
          <a:prstGeom prst="rect">
            <a:avLst/>
          </a:prstGeom>
          <a:noFill/>
        </p:spPr>
      </p:pic>
      <p:sp>
        <p:nvSpPr>
          <p:cNvPr id="4" name="Rectangle 3"/>
          <p:cNvSpPr/>
          <p:nvPr userDrawn="1"/>
        </p:nvSpPr>
        <p:spPr>
          <a:xfrm>
            <a:off x="0" y="0"/>
            <a:ext cx="324091" cy="65628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COMPUTER</a:t>
            </a:r>
            <a:r>
              <a:rPr lang="en-US" sz="1600" baseline="0" dirty="0" smtClean="0"/>
              <a:t> SCINCE &amp; ENGINEERING</a:t>
            </a:r>
            <a:endParaRPr lang="en-US" sz="1600" dirty="0"/>
          </a:p>
        </p:txBody>
      </p:sp>
      <p:sp>
        <p:nvSpPr>
          <p:cNvPr id="5" name="Rectangle 4"/>
          <p:cNvSpPr/>
          <p:nvPr userDrawn="1"/>
        </p:nvSpPr>
        <p:spPr>
          <a:xfrm>
            <a:off x="324091" y="6391695"/>
            <a:ext cx="1186790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rot="16200000">
            <a:off x="-2853451" y="3177541"/>
            <a:ext cx="64008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061499714"/>
      </p:ext>
    </p:extLst>
  </p:cSld>
  <p:clrMap bg1="lt1" tx1="dk1" bg2="lt2" tx2="dk2" accent1="accent1" accent2="accent2" accent3="accent3" accent4="accent4" accent5="accent5" accent6="accent6" hlink="hlink" folHlink="folHlink"/>
  <p:sldLayoutIdLst>
    <p:sldLayoutId id="2147484211" r:id="rId1"/>
    <p:sldLayoutId id="2147484212" r:id="rId2"/>
    <p:sldLayoutId id="2147484222" r:id="rId3"/>
    <p:sldLayoutId id="2147484214" r:id="rId4"/>
    <p:sldLayoutId id="2147484215" r:id="rId5"/>
    <p:sldLayoutId id="2147484216" r:id="rId6"/>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flavia.sourceforge.net/" TargetMode="External"/><Relationship Id="rId7" Type="http://schemas.openxmlformats.org/officeDocument/2006/relationships/hyperlink" Target="https://www.tensorflow.org/overvie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tensorflow.org/hub/tutorials/image_retraining" TargetMode="External"/><Relationship Id="rId5" Type="http://schemas.openxmlformats.org/officeDocument/2006/relationships/hyperlink" Target="https://getbootstrap.com/docs/4.3/getting-started/introduction/" TargetMode="External"/><Relationship Id="rId4" Type="http://schemas.openxmlformats.org/officeDocument/2006/relationships/hyperlink" Target="http://flask.pocoo.or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3158" y="269110"/>
            <a:ext cx="8915399" cy="1582839"/>
          </a:xfrm>
        </p:spPr>
        <p:txBody>
          <a:bodyPr>
            <a:noAutofit/>
          </a:bodyPr>
          <a:lstStyle/>
          <a:p>
            <a:pPr algn="ctr"/>
            <a:r>
              <a:rPr lang="en-US" sz="6000" b="1" smtClean="0"/>
              <a:t>LEAF CLASSIFICATION</a:t>
            </a:r>
            <a:r>
              <a:rPr lang="en-US" sz="6000" b="1" dirty="0" smtClean="0"/>
              <a:t/>
            </a:r>
            <a:br>
              <a:rPr lang="en-US" sz="6000" b="1" dirty="0" smtClean="0"/>
            </a:br>
            <a:r>
              <a:rPr lang="en-US" sz="6000" b="1" dirty="0" smtClean="0"/>
              <a:t>USING TENSORFLOW</a:t>
            </a:r>
            <a:endParaRPr lang="en-US" sz="6000" b="1" dirty="0"/>
          </a:p>
        </p:txBody>
      </p:sp>
      <p:sp>
        <p:nvSpPr>
          <p:cNvPr id="3" name="Subtitle 2"/>
          <p:cNvSpPr>
            <a:spLocks noGrp="1"/>
          </p:cNvSpPr>
          <p:nvPr>
            <p:ph type="subTitle" idx="1"/>
          </p:nvPr>
        </p:nvSpPr>
        <p:spPr>
          <a:xfrm>
            <a:off x="1570831" y="3565263"/>
            <a:ext cx="8915399" cy="2931360"/>
          </a:xfrm>
        </p:spPr>
        <p:txBody>
          <a:bodyPr>
            <a:normAutofit/>
          </a:bodyPr>
          <a:lstStyle/>
          <a:p>
            <a:pPr algn="ctr"/>
            <a:r>
              <a:rPr lang="en-US" i="1" dirty="0" smtClean="0"/>
              <a:t>Presented By</a:t>
            </a:r>
          </a:p>
          <a:p>
            <a:pPr algn="ctr"/>
            <a:r>
              <a:rPr lang="en-US" sz="1800" dirty="0" smtClean="0"/>
              <a:t>Group 4</a:t>
            </a:r>
          </a:p>
          <a:p>
            <a:pPr algn="ctr"/>
            <a:r>
              <a:rPr lang="en-US" sz="1800" i="1" dirty="0" smtClean="0"/>
              <a:t>Under the Guidance</a:t>
            </a:r>
          </a:p>
          <a:p>
            <a:pPr algn="ctr"/>
            <a:r>
              <a:rPr lang="en-US" sz="1800" i="1" dirty="0" smtClean="0"/>
              <a:t>Mr. </a:t>
            </a:r>
            <a:r>
              <a:rPr lang="en-US" sz="1800" i="1" dirty="0" err="1" smtClean="0"/>
              <a:t>rashmi</a:t>
            </a:r>
            <a:r>
              <a:rPr lang="en-US" sz="1800" i="1" dirty="0" smtClean="0"/>
              <a:t> </a:t>
            </a:r>
            <a:r>
              <a:rPr lang="en-US" sz="1800" i="1" dirty="0" err="1" smtClean="0"/>
              <a:t>ranjan</a:t>
            </a:r>
            <a:r>
              <a:rPr lang="en-US" sz="1800" i="1" dirty="0" smtClean="0"/>
              <a:t> </a:t>
            </a:r>
            <a:r>
              <a:rPr lang="en-US" sz="1800" i="1" dirty="0" err="1" smtClean="0"/>
              <a:t>sahoo</a:t>
            </a:r>
            <a:endParaRPr lang="en-US" sz="1800" dirty="0" smtClean="0"/>
          </a:p>
          <a:p>
            <a:pPr algn="ctr"/>
            <a:r>
              <a:rPr lang="en-US" sz="1800" dirty="0" smtClean="0"/>
              <a:t>Assistant professor(</a:t>
            </a:r>
            <a:r>
              <a:rPr lang="en-US" sz="1800" dirty="0" err="1" smtClean="0"/>
              <a:t>cse</a:t>
            </a:r>
            <a:r>
              <a:rPr lang="en-US" sz="1800" dirty="0" smtClean="0"/>
              <a:t> department)</a:t>
            </a:r>
            <a:endParaRPr lang="en-US" sz="1800" dirty="0"/>
          </a:p>
        </p:txBody>
      </p:sp>
      <p:pic>
        <p:nvPicPr>
          <p:cNvPr id="4" name="Picture 3"/>
          <p:cNvPicPr>
            <a:picLocks noChangeAspect="1"/>
          </p:cNvPicPr>
          <p:nvPr/>
        </p:nvPicPr>
        <p:blipFill>
          <a:blip r:embed="rId2" cstate="print"/>
          <a:stretch>
            <a:fillRect/>
          </a:stretch>
        </p:blipFill>
        <p:spPr>
          <a:xfrm>
            <a:off x="5133049" y="1747018"/>
            <a:ext cx="1596280" cy="1795896"/>
          </a:xfrm>
          <a:prstGeom prst="rect">
            <a:avLst/>
          </a:prstGeom>
          <a:effectLst>
            <a:outerShdw blurRad="50800" dist="50800" dir="5400000" algn="ctr" rotWithShape="0">
              <a:schemeClr val="bg1"/>
            </a:outerShdw>
            <a:reflection endPos="0" dir="5400000" sy="-100000" algn="bl" rotWithShape="0"/>
          </a:effectLst>
        </p:spPr>
      </p:pic>
      <p:sp>
        <p:nvSpPr>
          <p:cNvPr id="7" name="Slide Number Placeholder 6"/>
          <p:cNvSpPr>
            <a:spLocks noGrp="1"/>
          </p:cNvSpPr>
          <p:nvPr>
            <p:ph type="sldNum" sz="quarter" idx="12"/>
          </p:nvPr>
        </p:nvSpPr>
        <p:spPr/>
        <p:txBody>
          <a:bodyPr/>
          <a:lstStyle/>
          <a:p>
            <a:r>
              <a:rPr lang="en-US" dirty="0" smtClean="0"/>
              <a:t>Page no. 01</a:t>
            </a:r>
          </a:p>
          <a:p>
            <a:endParaRPr lang="en-US" dirty="0"/>
          </a:p>
        </p:txBody>
      </p:sp>
    </p:spTree>
    <p:extLst>
      <p:ext uri="{BB962C8B-B14F-4D97-AF65-F5344CB8AC3E}">
        <p14:creationId xmlns="" xmlns:p14="http://schemas.microsoft.com/office/powerpoint/2010/main" val="921735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TENSORFLOW-HUB</a:t>
            </a:r>
            <a:endParaRPr lang="en-IN" b="1" dirty="0"/>
          </a:p>
        </p:txBody>
      </p:sp>
      <p:sp>
        <p:nvSpPr>
          <p:cNvPr id="3" name="Content Placeholder 2"/>
          <p:cNvSpPr>
            <a:spLocks noGrp="1"/>
          </p:cNvSpPr>
          <p:nvPr>
            <p:ph idx="1"/>
          </p:nvPr>
        </p:nvSpPr>
        <p:spPr>
          <a:xfrm>
            <a:off x="452350" y="1333841"/>
            <a:ext cx="10058400" cy="4778723"/>
          </a:xfrm>
        </p:spPr>
        <p:txBody>
          <a:bodyPr>
            <a:normAutofit fontScale="92500" lnSpcReduction="20000"/>
          </a:bodyPr>
          <a:lstStyle/>
          <a:p>
            <a:r>
              <a:rPr lang="en-IN" b="1" dirty="0" smtClean="0">
                <a:latin typeface="Helvetica Neue"/>
              </a:rPr>
              <a:t>What is Tensorflow-hub?</a:t>
            </a:r>
          </a:p>
          <a:p>
            <a:pPr>
              <a:buFont typeface="Wingdings" pitchFamily="2" charset="2"/>
              <a:buChar char="Ø"/>
            </a:pPr>
            <a:r>
              <a:rPr lang="en-IN" dirty="0" smtClean="0">
                <a:latin typeface="Helvetica Neue"/>
              </a:rPr>
              <a:t>Tensorflow-HUB is a library for reusable machine learning modules.</a:t>
            </a:r>
          </a:p>
          <a:p>
            <a:pPr>
              <a:buFont typeface="Wingdings" pitchFamily="2" charset="2"/>
              <a:buChar char="Ø"/>
            </a:pPr>
            <a:r>
              <a:rPr lang="en-IN" dirty="0" smtClean="0">
                <a:latin typeface="Helvetica Neue"/>
              </a:rPr>
              <a:t> It is used for the publication, discovery, and consumption of reusable parts of machine learning models.</a:t>
            </a:r>
          </a:p>
          <a:p>
            <a:pPr>
              <a:buFont typeface="Wingdings" pitchFamily="2" charset="2"/>
              <a:buChar char="Ø"/>
            </a:pPr>
            <a:r>
              <a:rPr lang="en-IN" dirty="0" smtClean="0">
                <a:latin typeface="Helvetica Neue"/>
              </a:rPr>
              <a:t> A module is a self-contained piece of a Tensorflow graph, along with its weight and assets, that can be reused across different tasks in a process known as transfer learning.</a:t>
            </a:r>
          </a:p>
          <a:p>
            <a:pPr>
              <a:buNone/>
            </a:pPr>
            <a:r>
              <a:rPr lang="en-IN" b="1" dirty="0" smtClean="0">
                <a:latin typeface="Helvetica Neue"/>
              </a:rPr>
              <a:t>Transfer learning:-</a:t>
            </a:r>
          </a:p>
          <a:p>
            <a:pPr>
              <a:buFont typeface="Wingdings" pitchFamily="2" charset="2"/>
              <a:buChar char="Ø"/>
            </a:pPr>
            <a:r>
              <a:rPr lang="en-IN" dirty="0" smtClean="0">
                <a:latin typeface="Helvetica Neue"/>
              </a:rPr>
              <a:t>Transfer learning is research problem in machine learning that focuses on storing knowledge gained while solving one problem and applying it to a different but related problem. </a:t>
            </a:r>
          </a:p>
          <a:p>
            <a:pPr>
              <a:buFont typeface="Wingdings" pitchFamily="2" charset="2"/>
              <a:buChar char="Ø"/>
            </a:pPr>
            <a:r>
              <a:rPr lang="en-IN" dirty="0" smtClean="0">
                <a:latin typeface="Helvetica Neue"/>
              </a:rPr>
              <a:t>For example, knowledge gained while learning to recognize cars could apply when trying to recognize trucks. In sort this learning can:</a:t>
            </a:r>
          </a:p>
          <a:p>
            <a:pPr lvl="1">
              <a:buFont typeface="Wingdings" panose="05000000000000000000" pitchFamily="2" charset="2"/>
              <a:buChar char="§"/>
            </a:pPr>
            <a:r>
              <a:rPr lang="en-IN" dirty="0" smtClean="0">
                <a:latin typeface="Helvetica Neue"/>
              </a:rPr>
              <a:t>Train a model with a smaller dataset,</a:t>
            </a:r>
          </a:p>
          <a:p>
            <a:pPr lvl="1">
              <a:buFont typeface="Wingdings" panose="05000000000000000000" pitchFamily="2" charset="2"/>
              <a:buChar char="§"/>
            </a:pPr>
            <a:r>
              <a:rPr lang="en-IN" dirty="0" smtClean="0">
                <a:latin typeface="Helvetica Neue"/>
              </a:rPr>
              <a:t> Improve generalization, and</a:t>
            </a:r>
            <a:endParaRPr lang="en-IN" sz="1400" dirty="0" smtClean="0">
              <a:latin typeface="Helvetica Neue"/>
            </a:endParaRPr>
          </a:p>
          <a:p>
            <a:pPr lvl="1">
              <a:buFont typeface="Wingdings" panose="05000000000000000000" pitchFamily="2" charset="2"/>
              <a:buChar char="§"/>
            </a:pPr>
            <a:r>
              <a:rPr lang="en-IN" dirty="0" smtClean="0">
                <a:latin typeface="Helvetica Neue"/>
              </a:rPr>
              <a:t>Speed up training</a:t>
            </a:r>
            <a:endParaRPr lang="en-IN" sz="1400" dirty="0" smtClean="0">
              <a:latin typeface="Helvetica Neue"/>
            </a:endParaRPr>
          </a:p>
          <a:p>
            <a:pPr lvl="2">
              <a:buFont typeface="Wingdings" pitchFamily="2" charset="2"/>
              <a:buChar char="Ø"/>
            </a:pPr>
            <a:endParaRPr lang="en-IN" dirty="0" smtClean="0"/>
          </a:p>
          <a:p>
            <a:pPr lvl="1">
              <a:buFont typeface="Wingdings" pitchFamily="2" charset="2"/>
              <a:buChar char="Ø"/>
            </a:pPr>
            <a:endParaRPr lang="en-IN" b="1" u="sng" dirty="0" smtClean="0"/>
          </a:p>
          <a:p>
            <a:pPr>
              <a:buNone/>
            </a:pPr>
            <a:endParaRPr lang="en-IN" dirty="0" smtClean="0"/>
          </a:p>
          <a:p>
            <a:pPr>
              <a:buFont typeface="Wingdings" pitchFamily="2" charset="2"/>
              <a:buChar char="Ø"/>
            </a:pPr>
            <a:endParaRPr lang="en-IN"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CONVOLUTIONAL NEURAL NETWORK</a:t>
            </a:r>
            <a:endParaRPr lang="en-IN" b="1"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IN" sz="2400" dirty="0" smtClean="0"/>
              <a:t> A convolutional neural network (CNN, or ConvNet) is a class of deep, feed- forward artificial neural network, most commonly applied to analyzing visual imagery . </a:t>
            </a:r>
          </a:p>
          <a:p>
            <a:pPr>
              <a:buFont typeface="Wingdings" panose="05000000000000000000" pitchFamily="2" charset="2"/>
              <a:buChar char="Ø"/>
            </a:pPr>
            <a:r>
              <a:rPr lang="en-IN" sz="2400" dirty="0" smtClean="0"/>
              <a:t>CNNs use a variation of multilayer perceptrons designed to require minimal preprocessing .</a:t>
            </a:r>
          </a:p>
          <a:p>
            <a:pPr>
              <a:buFont typeface="Wingdings" panose="05000000000000000000" pitchFamily="2" charset="2"/>
              <a:buChar char="Ø"/>
            </a:pPr>
            <a:r>
              <a:rPr lang="en-IN" sz="2400" dirty="0" smtClean="0"/>
              <a:t> They are also known as shift invariant or space invariant artificial neural networks (SIANN), based on their shared-weights architecture and translation invariance characteristics .</a:t>
            </a:r>
          </a:p>
          <a:p>
            <a:r>
              <a:rPr lang="en-IN" sz="2400" dirty="0" smtClean="0"/>
              <a:t>A CNN typically consists of 3 types of layers:</a:t>
            </a:r>
          </a:p>
          <a:p>
            <a:pPr lvl="1">
              <a:buFont typeface="Wingdings" panose="05000000000000000000" pitchFamily="2" charset="2"/>
              <a:buChar char="§"/>
            </a:pPr>
            <a:r>
              <a:rPr lang="en-IN" sz="2200" dirty="0" smtClean="0"/>
              <a:t>Convolution Layer</a:t>
            </a:r>
          </a:p>
          <a:p>
            <a:pPr lvl="1">
              <a:buFont typeface="Wingdings" panose="05000000000000000000" pitchFamily="2" charset="2"/>
              <a:buChar char="§"/>
            </a:pPr>
            <a:r>
              <a:rPr lang="en-IN" sz="2200" dirty="0" smtClean="0"/>
              <a:t>Pooling Layer</a:t>
            </a:r>
          </a:p>
          <a:p>
            <a:pPr lvl="1">
              <a:buFont typeface="Wingdings" panose="05000000000000000000" pitchFamily="2" charset="2"/>
              <a:buChar char="§"/>
            </a:pPr>
            <a:r>
              <a:rPr lang="en-IN" sz="2200" dirty="0" smtClean="0"/>
              <a:t>Fully Connected Layer</a:t>
            </a:r>
          </a:p>
          <a:p>
            <a:endParaRPr lang="en-IN" sz="2400" dirty="0" smtClean="0"/>
          </a:p>
        </p:txBody>
      </p:sp>
      <p:sp>
        <p:nvSpPr>
          <p:cNvPr id="5" name="TextBox 4"/>
          <p:cNvSpPr txBox="1"/>
          <p:nvPr/>
        </p:nvSpPr>
        <p:spPr>
          <a:xfrm>
            <a:off x="10523095" y="6415790"/>
            <a:ext cx="1139253" cy="369332"/>
          </a:xfrm>
          <a:prstGeom prst="rect">
            <a:avLst/>
          </a:prstGeom>
          <a:solidFill>
            <a:schemeClr val="accent2"/>
          </a:solidFill>
        </p:spPr>
        <p:txBody>
          <a:bodyPr wrap="square" rtlCol="0">
            <a:spAutoFit/>
          </a:bodyPr>
          <a:lstStyle/>
          <a:p>
            <a:endParaRPr lang="en-IN" dirty="0"/>
          </a:p>
        </p:txBody>
      </p:sp>
      <p:sp>
        <p:nvSpPr>
          <p:cNvPr id="6" name="Slide Number Placeholder 5"/>
          <p:cNvSpPr>
            <a:spLocks noGrp="1"/>
          </p:cNvSpPr>
          <p:nvPr>
            <p:ph type="sldNum" sz="quarter" idx="12"/>
          </p:nvPr>
        </p:nvSpPr>
        <p:spPr/>
        <p:txBody>
          <a:bodyPr/>
          <a:lstStyle/>
          <a:p>
            <a:r>
              <a:rPr lang="en-US" dirty="0" smtClean="0"/>
              <a:t>Page no.09</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CONVOLUTION NEURAL NETWORK</a:t>
            </a:r>
            <a:endParaRPr lang="en-IN" b="1" dirty="0"/>
          </a:p>
        </p:txBody>
      </p:sp>
      <p:sp>
        <p:nvSpPr>
          <p:cNvPr id="3" name="Content Placeholder 2"/>
          <p:cNvSpPr>
            <a:spLocks noGrp="1"/>
          </p:cNvSpPr>
          <p:nvPr>
            <p:ph idx="1"/>
          </p:nvPr>
        </p:nvSpPr>
        <p:spPr/>
        <p:txBody>
          <a:bodyPr/>
          <a:lstStyle/>
          <a:p>
            <a:r>
              <a:rPr lang="en-IN" sz="2400" b="1" u="sng" dirty="0" smtClean="0"/>
              <a:t>Convolution Layer</a:t>
            </a:r>
          </a:p>
          <a:p>
            <a:r>
              <a:rPr lang="en-IN" sz="2200" dirty="0" smtClean="0"/>
              <a:t>Since convolution layers form the crux of the network, I’ll consider them first. Each layer can be visualized in the form of a block or a </a:t>
            </a:r>
            <a:r>
              <a:rPr lang="en-IN" sz="2200" dirty="0" err="1" smtClean="0"/>
              <a:t>cuboid</a:t>
            </a:r>
            <a:r>
              <a:rPr lang="en-IN" sz="2200" dirty="0" smtClean="0"/>
              <a:t> .</a:t>
            </a:r>
            <a:endParaRPr lang="en-IN" sz="2200" b="1" u="sng" dirty="0" smtClean="0"/>
          </a:p>
          <a:p>
            <a:endParaRPr lang="en-IN" dirty="0"/>
          </a:p>
        </p:txBody>
      </p:sp>
      <p:pic>
        <p:nvPicPr>
          <p:cNvPr id="5" name="Picture 4" descr="1.png"/>
          <p:cNvPicPr>
            <a:picLocks noChangeAspect="1"/>
          </p:cNvPicPr>
          <p:nvPr/>
        </p:nvPicPr>
        <p:blipFill>
          <a:blip r:embed="rId2" cstate="print"/>
          <a:stretch>
            <a:fillRect/>
          </a:stretch>
        </p:blipFill>
        <p:spPr>
          <a:xfrm>
            <a:off x="4667249" y="2983042"/>
            <a:ext cx="3442429" cy="3043004"/>
          </a:xfrm>
          <a:prstGeom prst="rect">
            <a:avLst/>
          </a:prstGeom>
        </p:spPr>
      </p:pic>
      <p:sp>
        <p:nvSpPr>
          <p:cNvPr id="6" name="TextBox 5"/>
          <p:cNvSpPr txBox="1"/>
          <p:nvPr/>
        </p:nvSpPr>
        <p:spPr>
          <a:xfrm>
            <a:off x="10583056" y="6445770"/>
            <a:ext cx="1079292" cy="369332"/>
          </a:xfrm>
          <a:prstGeom prst="rect">
            <a:avLst/>
          </a:prstGeom>
          <a:solidFill>
            <a:schemeClr val="accent2"/>
          </a:solidFill>
        </p:spPr>
        <p:txBody>
          <a:bodyPr wrap="square" rtlCol="0">
            <a:spAutoFit/>
          </a:bodyPr>
          <a:lstStyle/>
          <a:p>
            <a:endParaRPr lang="en-IN" dirty="0"/>
          </a:p>
        </p:txBody>
      </p:sp>
      <p:sp>
        <p:nvSpPr>
          <p:cNvPr id="7" name="Slide Number Placeholder 6"/>
          <p:cNvSpPr>
            <a:spLocks noGrp="1"/>
          </p:cNvSpPr>
          <p:nvPr>
            <p:ph type="sldNum" sz="quarter" idx="12"/>
          </p:nvPr>
        </p:nvSpPr>
        <p:spPr/>
        <p:txBody>
          <a:bodyPr/>
          <a:lstStyle/>
          <a:p>
            <a:r>
              <a:rPr lang="en-US" dirty="0" smtClean="0"/>
              <a:t>Page no.10</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CONVOLUTION NEURAL NETWORK</a:t>
            </a:r>
            <a:endParaRPr lang="en-IN" dirty="0"/>
          </a:p>
        </p:txBody>
      </p:sp>
      <p:sp>
        <p:nvSpPr>
          <p:cNvPr id="3" name="Content Placeholder 2"/>
          <p:cNvSpPr>
            <a:spLocks noGrp="1"/>
          </p:cNvSpPr>
          <p:nvPr>
            <p:ph idx="1"/>
          </p:nvPr>
        </p:nvSpPr>
        <p:spPr/>
        <p:txBody>
          <a:bodyPr/>
          <a:lstStyle/>
          <a:p>
            <a:r>
              <a:rPr lang="en-IN" dirty="0" smtClean="0"/>
              <a:t> </a:t>
            </a:r>
            <a:r>
              <a:rPr lang="en-IN" sz="2200" dirty="0" smtClean="0"/>
              <a:t>Now a convolution layer is formed by running a filter over it. A filter is another block or </a:t>
            </a:r>
            <a:r>
              <a:rPr lang="en-IN" sz="2200" dirty="0" err="1" smtClean="0"/>
              <a:t>cuboid</a:t>
            </a:r>
            <a:r>
              <a:rPr lang="en-IN" sz="2200" dirty="0" smtClean="0"/>
              <a:t> of smaller height and width but same depth which is swept over this base block. Let’s consider a filter of size 5x5x3.</a:t>
            </a:r>
            <a:endParaRPr lang="en-IN" sz="2200" dirty="0"/>
          </a:p>
        </p:txBody>
      </p:sp>
      <p:pic>
        <p:nvPicPr>
          <p:cNvPr id="5" name="Picture 4" descr="fig_2.png"/>
          <p:cNvPicPr>
            <a:picLocks noChangeAspect="1"/>
          </p:cNvPicPr>
          <p:nvPr/>
        </p:nvPicPr>
        <p:blipFill>
          <a:blip r:embed="rId2" cstate="print"/>
          <a:stretch>
            <a:fillRect/>
          </a:stretch>
        </p:blipFill>
        <p:spPr>
          <a:xfrm>
            <a:off x="509666" y="2368446"/>
            <a:ext cx="11257613" cy="3702570"/>
          </a:xfrm>
          <a:prstGeom prst="rect">
            <a:avLst/>
          </a:prstGeom>
        </p:spPr>
      </p:pic>
      <p:sp>
        <p:nvSpPr>
          <p:cNvPr id="6" name="TextBox 5"/>
          <p:cNvSpPr txBox="1"/>
          <p:nvPr/>
        </p:nvSpPr>
        <p:spPr>
          <a:xfrm>
            <a:off x="10523095" y="6430780"/>
            <a:ext cx="1064302" cy="369332"/>
          </a:xfrm>
          <a:prstGeom prst="rect">
            <a:avLst/>
          </a:prstGeom>
          <a:solidFill>
            <a:schemeClr val="accent2"/>
          </a:solidFill>
        </p:spPr>
        <p:txBody>
          <a:bodyPr wrap="square" rtlCol="0">
            <a:spAutoFit/>
          </a:bodyPr>
          <a:lstStyle/>
          <a:p>
            <a:endParaRPr lang="en-IN" dirty="0"/>
          </a:p>
        </p:txBody>
      </p:sp>
      <p:sp>
        <p:nvSpPr>
          <p:cNvPr id="7" name="Slide Number Placeholder 6"/>
          <p:cNvSpPr>
            <a:spLocks noGrp="1"/>
          </p:cNvSpPr>
          <p:nvPr>
            <p:ph type="sldNum" sz="quarter" idx="12"/>
          </p:nvPr>
        </p:nvSpPr>
        <p:spPr/>
        <p:txBody>
          <a:bodyPr/>
          <a:lstStyle/>
          <a:p>
            <a:r>
              <a:rPr lang="en-US" dirty="0" smtClean="0"/>
              <a:t>Page no.11</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CONVOLUTION NEURAL NETWORK</a:t>
            </a:r>
            <a:endParaRPr lang="en-IN" dirty="0"/>
          </a:p>
        </p:txBody>
      </p:sp>
      <p:sp>
        <p:nvSpPr>
          <p:cNvPr id="3" name="Content Placeholder 2"/>
          <p:cNvSpPr>
            <a:spLocks noGrp="1"/>
          </p:cNvSpPr>
          <p:nvPr>
            <p:ph idx="1"/>
          </p:nvPr>
        </p:nvSpPr>
        <p:spPr/>
        <p:txBody>
          <a:bodyPr/>
          <a:lstStyle/>
          <a:p>
            <a:pPr>
              <a:buNone/>
            </a:pPr>
            <a:r>
              <a:rPr lang="en-IN" dirty="0" smtClean="0"/>
              <a:t>Since depth is same, we can have a look at the front view of how filter would work .</a:t>
            </a:r>
          </a:p>
          <a:p>
            <a:pPr>
              <a:buNone/>
            </a:pPr>
            <a:r>
              <a:rPr lang="en-IN" dirty="0" smtClean="0"/>
              <a:t>   </a:t>
            </a:r>
          </a:p>
          <a:p>
            <a:pPr>
              <a:buNone/>
            </a:pPr>
            <a:endParaRPr lang="en-IN" dirty="0" smtClean="0"/>
          </a:p>
          <a:p>
            <a:pPr>
              <a:buNone/>
            </a:pPr>
            <a:r>
              <a:rPr lang="en-IN" dirty="0" smtClean="0"/>
              <a:t>                          </a:t>
            </a:r>
          </a:p>
        </p:txBody>
      </p:sp>
      <p:pic>
        <p:nvPicPr>
          <p:cNvPr id="6" name="Picture 5" descr="Screenshot (6).png"/>
          <p:cNvPicPr>
            <a:picLocks noChangeAspect="1"/>
          </p:cNvPicPr>
          <p:nvPr/>
        </p:nvPicPr>
        <p:blipFill>
          <a:blip r:embed="rId2" cstate="print"/>
          <a:stretch>
            <a:fillRect/>
          </a:stretch>
        </p:blipFill>
        <p:spPr>
          <a:xfrm>
            <a:off x="809469" y="2438261"/>
            <a:ext cx="10687987" cy="3228021"/>
          </a:xfrm>
          <a:prstGeom prst="rect">
            <a:avLst/>
          </a:prstGeom>
        </p:spPr>
      </p:pic>
      <p:sp>
        <p:nvSpPr>
          <p:cNvPr id="7" name="TextBox 6"/>
          <p:cNvSpPr txBox="1"/>
          <p:nvPr/>
        </p:nvSpPr>
        <p:spPr>
          <a:xfrm>
            <a:off x="10732957" y="6415790"/>
            <a:ext cx="1019332" cy="369332"/>
          </a:xfrm>
          <a:prstGeom prst="rect">
            <a:avLst/>
          </a:prstGeom>
          <a:solidFill>
            <a:schemeClr val="accent2"/>
          </a:solidFill>
        </p:spPr>
        <p:txBody>
          <a:bodyPr wrap="square" rtlCol="0">
            <a:spAutoFit/>
          </a:bodyPr>
          <a:lstStyle/>
          <a:p>
            <a:endParaRPr lang="en-IN" dirty="0"/>
          </a:p>
        </p:txBody>
      </p:sp>
      <p:sp>
        <p:nvSpPr>
          <p:cNvPr id="8" name="Slide Number Placeholder 7"/>
          <p:cNvSpPr>
            <a:spLocks noGrp="1"/>
          </p:cNvSpPr>
          <p:nvPr>
            <p:ph type="sldNum" sz="quarter" idx="12"/>
          </p:nvPr>
        </p:nvSpPr>
        <p:spPr/>
        <p:txBody>
          <a:bodyPr/>
          <a:lstStyle/>
          <a:p>
            <a:r>
              <a:rPr lang="en-US" dirty="0" smtClean="0"/>
              <a:t>Page no.12</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CONVOLUTION NEURAL NETWORK</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sz="2200" dirty="0" smtClean="0"/>
              <a:t>Let’s define a generic case where image has dimension N*N*d and filter has F*F*d. Also, lets define another term stride (S) here which is the number of cells (in above matrix) to move in each step. In the above case, we had a stride of 1 but it can be a higher value as well. So the size of the output will be:</a:t>
            </a:r>
          </a:p>
          <a:p>
            <a:pPr>
              <a:buFont typeface="Wingdings" panose="05000000000000000000" pitchFamily="2" charset="2"/>
              <a:buChar char="Ø"/>
            </a:pPr>
            <a:r>
              <a:rPr lang="en-IN" sz="2200" dirty="0" smtClean="0"/>
              <a:t>output size = (N – F)/S + 1</a:t>
            </a:r>
          </a:p>
          <a:p>
            <a:pPr>
              <a:buFont typeface="Wingdings" panose="05000000000000000000" pitchFamily="2" charset="2"/>
              <a:buChar char="Ø"/>
            </a:pPr>
            <a:r>
              <a:rPr lang="en-IN" sz="2400" dirty="0" smtClean="0"/>
              <a:t>Let’s consider an example to consolidate our understanding. Starting with the same image as before of size 32×32, we need to apply 2 filters consecutively, first 10 filters of size 7, stride 1 and next 6 filters of size 5, stride 2. Before looking at the solution below, just think about 2 things:</a:t>
            </a:r>
          </a:p>
          <a:p>
            <a:pPr lvl="1">
              <a:buFont typeface="Wingdings" panose="05000000000000000000" pitchFamily="2" charset="2"/>
              <a:buChar char="§"/>
            </a:pPr>
            <a:r>
              <a:rPr lang="en-IN" sz="2200" dirty="0" smtClean="0"/>
              <a:t>What should be the depth of each filter?</a:t>
            </a:r>
          </a:p>
          <a:p>
            <a:pPr lvl="1">
              <a:buFont typeface="Wingdings" panose="05000000000000000000" pitchFamily="2" charset="2"/>
              <a:buChar char="§"/>
            </a:pPr>
            <a:r>
              <a:rPr lang="en-IN" sz="2200" dirty="0" smtClean="0"/>
              <a:t>What will the resulting size of the images in each step.</a:t>
            </a:r>
          </a:p>
          <a:p>
            <a:endParaRPr lang="en-IN" sz="2200" dirty="0" smtClean="0"/>
          </a:p>
          <a:p>
            <a:endParaRPr lang="en-IN" dirty="0"/>
          </a:p>
        </p:txBody>
      </p:sp>
      <p:sp>
        <p:nvSpPr>
          <p:cNvPr id="5" name="TextBox 4"/>
          <p:cNvSpPr txBox="1"/>
          <p:nvPr/>
        </p:nvSpPr>
        <p:spPr>
          <a:xfrm>
            <a:off x="10388184" y="6430780"/>
            <a:ext cx="1424065" cy="369332"/>
          </a:xfrm>
          <a:prstGeom prst="rect">
            <a:avLst/>
          </a:prstGeom>
          <a:solidFill>
            <a:schemeClr val="accent2"/>
          </a:solidFill>
        </p:spPr>
        <p:txBody>
          <a:bodyPr wrap="square" rtlCol="0">
            <a:spAutoFit/>
          </a:bodyPr>
          <a:lstStyle/>
          <a:p>
            <a:endParaRPr lang="en-IN" dirty="0"/>
          </a:p>
        </p:txBody>
      </p:sp>
      <p:sp>
        <p:nvSpPr>
          <p:cNvPr id="6" name="Slide Number Placeholder 5"/>
          <p:cNvSpPr>
            <a:spLocks noGrp="1"/>
          </p:cNvSpPr>
          <p:nvPr>
            <p:ph type="sldNum" sz="quarter" idx="12"/>
          </p:nvPr>
        </p:nvSpPr>
        <p:spPr/>
        <p:txBody>
          <a:bodyPr/>
          <a:lstStyle/>
          <a:p>
            <a:r>
              <a:rPr lang="en-US" dirty="0" smtClean="0"/>
              <a:t>Page no.13</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CONVOLUTION NEURAL NETWORK</a:t>
            </a:r>
            <a:endParaRPr lang="en-IN" dirty="0"/>
          </a:p>
        </p:txBody>
      </p:sp>
      <p:pic>
        <p:nvPicPr>
          <p:cNvPr id="5" name="Content Placeholder 4" descr="fig-5.png"/>
          <p:cNvPicPr>
            <a:picLocks noGrp="1" noChangeAspect="1"/>
          </p:cNvPicPr>
          <p:nvPr>
            <p:ph idx="1"/>
          </p:nvPr>
        </p:nvPicPr>
        <p:blipFill>
          <a:blip r:embed="rId2" cstate="print"/>
          <a:stretch>
            <a:fillRect/>
          </a:stretch>
        </p:blipFill>
        <p:spPr>
          <a:xfrm>
            <a:off x="1064302" y="1034321"/>
            <a:ext cx="10313232" cy="4931764"/>
          </a:xfrm>
        </p:spPr>
      </p:pic>
      <p:sp>
        <p:nvSpPr>
          <p:cNvPr id="6" name="TextBox 5"/>
          <p:cNvSpPr txBox="1"/>
          <p:nvPr/>
        </p:nvSpPr>
        <p:spPr>
          <a:xfrm>
            <a:off x="10568066" y="6460761"/>
            <a:ext cx="1394085" cy="369332"/>
          </a:xfrm>
          <a:prstGeom prst="rect">
            <a:avLst/>
          </a:prstGeom>
          <a:solidFill>
            <a:schemeClr val="accent2"/>
          </a:solidFill>
        </p:spPr>
        <p:txBody>
          <a:bodyPr wrap="square" rtlCol="0">
            <a:spAutoFit/>
          </a:bodyPr>
          <a:lstStyle/>
          <a:p>
            <a:endParaRPr lang="en-IN" dirty="0"/>
          </a:p>
        </p:txBody>
      </p:sp>
      <p:sp>
        <p:nvSpPr>
          <p:cNvPr id="7" name="Slide Number Placeholder 6"/>
          <p:cNvSpPr>
            <a:spLocks noGrp="1"/>
          </p:cNvSpPr>
          <p:nvPr>
            <p:ph type="sldNum" sz="quarter" idx="12"/>
          </p:nvPr>
        </p:nvSpPr>
        <p:spPr/>
        <p:txBody>
          <a:bodyPr/>
          <a:lstStyle/>
          <a:p>
            <a:r>
              <a:rPr lang="en-US" dirty="0" smtClean="0"/>
              <a:t>Page no.14</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CONVOLUTION NEURAL NETWORK</a:t>
            </a:r>
            <a:endParaRPr lang="en-IN" dirty="0"/>
          </a:p>
        </p:txBody>
      </p:sp>
      <p:sp>
        <p:nvSpPr>
          <p:cNvPr id="3" name="Content Placeholder 2"/>
          <p:cNvSpPr>
            <a:spLocks noGrp="1"/>
          </p:cNvSpPr>
          <p:nvPr>
            <p:ph idx="1"/>
          </p:nvPr>
        </p:nvSpPr>
        <p:spPr>
          <a:xfrm>
            <a:off x="497321" y="1468754"/>
            <a:ext cx="10058400" cy="4465074"/>
          </a:xfrm>
        </p:spPr>
        <p:txBody>
          <a:bodyPr/>
          <a:lstStyle/>
          <a:p>
            <a:r>
              <a:rPr lang="en-IN" b="1" dirty="0" smtClean="0"/>
              <a:t>Pooling Layer</a:t>
            </a:r>
          </a:p>
          <a:p>
            <a:r>
              <a:rPr lang="en-IN" dirty="0" smtClean="0"/>
              <a:t>When we use padding in convolution layer, the image size remains same. So, pooling layers are used to reduce the size of image. They work by sampling in each layer using filters. </a:t>
            </a:r>
          </a:p>
          <a:p>
            <a:endParaRPr lang="en-IN" dirty="0" smtClean="0"/>
          </a:p>
          <a:p>
            <a:r>
              <a:rPr lang="en-IN" b="1" dirty="0" smtClean="0"/>
              <a:t>Fully Connected Layer</a:t>
            </a:r>
          </a:p>
          <a:p>
            <a:r>
              <a:rPr lang="en-IN" dirty="0" smtClean="0"/>
              <a:t>At the end of convolution and pooling layers, networks generally use fully-connected layers in which each pixel is considered as a separate neuron just like a regular neural network. The last fully-connected layer will contain as many neurons as the number of classes to be predicted .</a:t>
            </a:r>
          </a:p>
          <a:p>
            <a:pPr>
              <a:buNone/>
            </a:pPr>
            <a:endParaRPr lang="en-IN" dirty="0"/>
          </a:p>
        </p:txBody>
      </p:sp>
      <p:sp>
        <p:nvSpPr>
          <p:cNvPr id="6" name="TextBox 5"/>
          <p:cNvSpPr txBox="1"/>
          <p:nvPr/>
        </p:nvSpPr>
        <p:spPr>
          <a:xfrm>
            <a:off x="10717967" y="6490741"/>
            <a:ext cx="929390" cy="369332"/>
          </a:xfrm>
          <a:prstGeom prst="rect">
            <a:avLst/>
          </a:prstGeom>
          <a:solidFill>
            <a:schemeClr val="accent2"/>
          </a:solidFill>
        </p:spPr>
        <p:txBody>
          <a:bodyPr wrap="square" rtlCol="0">
            <a:spAutoFit/>
          </a:bodyPr>
          <a:lstStyle/>
          <a:p>
            <a:endParaRPr lang="en-IN" dirty="0"/>
          </a:p>
        </p:txBody>
      </p:sp>
      <p:sp>
        <p:nvSpPr>
          <p:cNvPr id="7" name="Slide Number Placeholder 6"/>
          <p:cNvSpPr>
            <a:spLocks noGrp="1"/>
          </p:cNvSpPr>
          <p:nvPr>
            <p:ph type="sldNum" sz="quarter" idx="12"/>
          </p:nvPr>
        </p:nvSpPr>
        <p:spPr/>
        <p:txBody>
          <a:bodyPr/>
          <a:lstStyle/>
          <a:p>
            <a:r>
              <a:rPr lang="en-US" dirty="0" smtClean="0"/>
              <a:t>Page no.15</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CONVOLUTION NEURAL NETWORK</a:t>
            </a:r>
            <a:endParaRPr lang="en-IN" dirty="0"/>
          </a:p>
        </p:txBody>
      </p:sp>
      <p:sp>
        <p:nvSpPr>
          <p:cNvPr id="3" name="Content Placeholder 2"/>
          <p:cNvSpPr>
            <a:spLocks noGrp="1"/>
          </p:cNvSpPr>
          <p:nvPr>
            <p:ph idx="1"/>
          </p:nvPr>
        </p:nvSpPr>
        <p:spPr/>
        <p:txBody>
          <a:bodyPr/>
          <a:lstStyle/>
          <a:p>
            <a:endParaRPr lang="en-IN" dirty="0" smtClean="0"/>
          </a:p>
        </p:txBody>
      </p:sp>
      <p:pic>
        <p:nvPicPr>
          <p:cNvPr id="5" name="Picture 4" descr="1_N4h1SgwbWNmtrRhszM9EJg.png"/>
          <p:cNvPicPr>
            <a:picLocks noChangeAspect="1"/>
          </p:cNvPicPr>
          <p:nvPr/>
        </p:nvPicPr>
        <p:blipFill>
          <a:blip r:embed="rId2" cstate="print"/>
          <a:stretch>
            <a:fillRect/>
          </a:stretch>
        </p:blipFill>
        <p:spPr>
          <a:xfrm>
            <a:off x="449705" y="1169234"/>
            <a:ext cx="11107712" cy="4751882"/>
          </a:xfrm>
          <a:prstGeom prst="rect">
            <a:avLst/>
          </a:prstGeom>
        </p:spPr>
      </p:pic>
      <p:sp>
        <p:nvSpPr>
          <p:cNvPr id="6" name="TextBox 5"/>
          <p:cNvSpPr txBox="1"/>
          <p:nvPr/>
        </p:nvSpPr>
        <p:spPr>
          <a:xfrm>
            <a:off x="10448144" y="6445770"/>
            <a:ext cx="1244184" cy="369332"/>
          </a:xfrm>
          <a:prstGeom prst="rect">
            <a:avLst/>
          </a:prstGeom>
          <a:solidFill>
            <a:schemeClr val="accent2"/>
          </a:solidFill>
        </p:spPr>
        <p:txBody>
          <a:bodyPr wrap="square" rtlCol="0">
            <a:spAutoFit/>
          </a:bodyPr>
          <a:lstStyle/>
          <a:p>
            <a:endParaRPr lang="en-IN" dirty="0"/>
          </a:p>
        </p:txBody>
      </p:sp>
      <p:sp>
        <p:nvSpPr>
          <p:cNvPr id="7" name="Slide Number Placeholder 6"/>
          <p:cNvSpPr>
            <a:spLocks noGrp="1"/>
          </p:cNvSpPr>
          <p:nvPr>
            <p:ph type="sldNum" sz="quarter" idx="12"/>
          </p:nvPr>
        </p:nvSpPr>
        <p:spPr/>
        <p:txBody>
          <a:bodyPr/>
          <a:lstStyle/>
          <a:p>
            <a:r>
              <a:rPr lang="en-US" dirty="0" smtClean="0"/>
              <a:t>Page no.16</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Image Feature Extraction </a:t>
            </a:r>
            <a:r>
              <a:rPr lang="en-US" b="1" dirty="0" smtClean="0"/>
              <a:t>Models</a:t>
            </a:r>
            <a:endParaRPr lang="en-US" b="1" dirty="0"/>
          </a:p>
        </p:txBody>
      </p:sp>
      <p:sp>
        <p:nvSpPr>
          <p:cNvPr id="3" name="Content Placeholder 2"/>
          <p:cNvSpPr>
            <a:spLocks noGrp="1"/>
          </p:cNvSpPr>
          <p:nvPr>
            <p:ph idx="1"/>
          </p:nvPr>
        </p:nvSpPr>
        <p:spPr/>
        <p:txBody>
          <a:bodyPr/>
          <a:lstStyle/>
          <a:p>
            <a:r>
              <a:rPr lang="en-US" dirty="0" smtClean="0"/>
              <a:t>There are many architecture of CNN/RNN which uses transfer learning:</a:t>
            </a:r>
          </a:p>
          <a:p>
            <a:pPr>
              <a:buFont typeface="Wingdings" pitchFamily="2" charset="2"/>
              <a:buChar char="Ø"/>
            </a:pPr>
            <a:r>
              <a:rPr lang="en-US" dirty="0" smtClean="0"/>
              <a:t>        </a:t>
            </a:r>
            <a:r>
              <a:rPr lang="en-US" dirty="0" err="1" smtClean="0"/>
              <a:t>NASNet</a:t>
            </a:r>
            <a:endParaRPr lang="en-US" dirty="0" smtClean="0"/>
          </a:p>
          <a:p>
            <a:pPr>
              <a:buFont typeface="Wingdings" pitchFamily="2" charset="2"/>
              <a:buChar char="Ø"/>
            </a:pPr>
            <a:r>
              <a:rPr lang="en-US" dirty="0" smtClean="0"/>
              <a:t>        </a:t>
            </a:r>
            <a:r>
              <a:rPr lang="en-US" dirty="0" err="1" smtClean="0"/>
              <a:t>MobileNet</a:t>
            </a:r>
            <a:r>
              <a:rPr lang="en-US" dirty="0" smtClean="0"/>
              <a:t> V1</a:t>
            </a:r>
          </a:p>
          <a:p>
            <a:pPr>
              <a:buFont typeface="Wingdings" pitchFamily="2" charset="2"/>
              <a:buChar char="Ø"/>
            </a:pPr>
            <a:r>
              <a:rPr lang="en-US" dirty="0" smtClean="0"/>
              <a:t>        </a:t>
            </a:r>
            <a:r>
              <a:rPr lang="en-US" dirty="0" err="1" smtClean="0"/>
              <a:t>MobileNet</a:t>
            </a:r>
            <a:r>
              <a:rPr lang="en-US" dirty="0" smtClean="0"/>
              <a:t> V2</a:t>
            </a:r>
          </a:p>
          <a:p>
            <a:pPr>
              <a:buFont typeface="Wingdings" pitchFamily="2" charset="2"/>
              <a:buChar char="Ø"/>
            </a:pPr>
            <a:r>
              <a:rPr lang="en-US" dirty="0" smtClean="0"/>
              <a:t>        Inception V3</a:t>
            </a:r>
            <a:endParaRPr lang="en-US"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CONTENTS</a:t>
            </a:r>
            <a:endParaRPr lang="en-IN" b="1" dirty="0"/>
          </a:p>
        </p:txBody>
      </p:sp>
      <p:sp>
        <p:nvSpPr>
          <p:cNvPr id="3" name="Content Placeholder 2"/>
          <p:cNvSpPr>
            <a:spLocks noGrp="1"/>
          </p:cNvSpPr>
          <p:nvPr>
            <p:ph idx="1"/>
          </p:nvPr>
        </p:nvSpPr>
        <p:spPr>
          <a:xfrm>
            <a:off x="5354134" y="944380"/>
            <a:ext cx="3565014" cy="4989447"/>
          </a:xfrm>
        </p:spPr>
        <p:txBody>
          <a:bodyPr>
            <a:normAutofit/>
          </a:bodyPr>
          <a:lstStyle/>
          <a:p>
            <a:pPr>
              <a:buFont typeface="Wingdings" pitchFamily="2" charset="2"/>
              <a:buChar char="Ø"/>
            </a:pPr>
            <a:endParaRPr lang="en-IN" b="1" dirty="0" smtClean="0"/>
          </a:p>
          <a:p>
            <a:pPr>
              <a:buFont typeface="Wingdings" pitchFamily="2" charset="2"/>
              <a:buChar char="Ø"/>
            </a:pPr>
            <a:r>
              <a:rPr lang="en-IN" b="1" dirty="0" smtClean="0"/>
              <a:t>BOOTSRAP AND FLASK</a:t>
            </a:r>
          </a:p>
          <a:p>
            <a:pPr>
              <a:buFont typeface="Wingdings" pitchFamily="2" charset="2"/>
              <a:buChar char="Ø"/>
            </a:pPr>
            <a:r>
              <a:rPr lang="en-IN" b="1" dirty="0" smtClean="0"/>
              <a:t>WEBAPP</a:t>
            </a:r>
          </a:p>
          <a:p>
            <a:pPr>
              <a:buFont typeface="Wingdings" pitchFamily="2" charset="2"/>
              <a:buChar char="Ø"/>
            </a:pPr>
            <a:r>
              <a:rPr lang="en-IN" b="1" dirty="0" smtClean="0"/>
              <a:t>CHALLENGES</a:t>
            </a:r>
            <a:endParaRPr lang="en-IN" b="1" dirty="0" smtClean="0"/>
          </a:p>
          <a:p>
            <a:pPr>
              <a:buFont typeface="Wingdings" pitchFamily="2" charset="2"/>
              <a:buChar char="Ø"/>
            </a:pPr>
            <a:r>
              <a:rPr lang="en-IN" b="1" dirty="0" smtClean="0"/>
              <a:t>CONCLUSION</a:t>
            </a:r>
            <a:endParaRPr lang="en-IN" b="1" dirty="0" smtClean="0"/>
          </a:p>
          <a:p>
            <a:pPr>
              <a:buFont typeface="Wingdings" pitchFamily="2" charset="2"/>
              <a:buChar char="Ø"/>
            </a:pPr>
            <a:r>
              <a:rPr lang="en-IN" b="1" dirty="0" smtClean="0"/>
              <a:t>FUTURE WORK</a:t>
            </a:r>
            <a:endParaRPr lang="en-IN" b="1" dirty="0" smtClean="0"/>
          </a:p>
          <a:p>
            <a:pPr>
              <a:buFont typeface="Wingdings" pitchFamily="2" charset="2"/>
              <a:buChar char="Ø"/>
            </a:pPr>
            <a:r>
              <a:rPr lang="en-IN" b="1" dirty="0" smtClean="0"/>
              <a:t>REFERENCE</a:t>
            </a:r>
            <a:endParaRPr lang="en-IN" b="1" dirty="0" smtClean="0"/>
          </a:p>
          <a:p>
            <a:pPr>
              <a:buFont typeface="Wingdings" pitchFamily="2" charset="2"/>
              <a:buChar char="Ø"/>
            </a:pPr>
            <a:endParaRPr lang="en-IN" b="1" dirty="0" smtClean="0"/>
          </a:p>
          <a:p>
            <a:pPr>
              <a:buFont typeface="Wingdings" pitchFamily="2" charset="2"/>
              <a:buChar char="Ø"/>
            </a:pPr>
            <a:endParaRPr lang="en-IN" b="1" dirty="0" smtClean="0"/>
          </a:p>
          <a:p>
            <a:pPr>
              <a:buFont typeface="Wingdings" pitchFamily="2" charset="2"/>
              <a:buChar char="Ø"/>
            </a:pPr>
            <a:endParaRPr lang="en-IN" b="1"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
        <p:nvSpPr>
          <p:cNvPr id="6" name="Content Placeholder 2"/>
          <p:cNvSpPr txBox="1">
            <a:spLocks/>
          </p:cNvSpPr>
          <p:nvPr/>
        </p:nvSpPr>
        <p:spPr>
          <a:xfrm>
            <a:off x="604750" y="989351"/>
            <a:ext cx="3565014" cy="4961965"/>
          </a:xfrm>
          <a:prstGeom prst="rect">
            <a:avLst/>
          </a:prstGeom>
        </p:spPr>
        <p:txBody>
          <a:bodyPr vert="horz" lIns="0" tIns="45720" rIns="0" bIns="45720" rtlCol="0">
            <a:normAutofit/>
          </a:bodyPr>
          <a:lstStyle/>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Ø"/>
              <a:tabLst/>
              <a:defRPr/>
            </a:pPr>
            <a:endParaRPr kumimoji="0" lang="en-IN" sz="2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Ø"/>
              <a:tabLst/>
              <a:defRPr/>
            </a:pPr>
            <a:r>
              <a:rPr kumimoji="0" lang="en-IN" sz="2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INTRODUCTION</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Ø"/>
              <a:tabLst/>
              <a:defRPr/>
            </a:pPr>
            <a:r>
              <a:rPr kumimoji="0" lang="en-IN" sz="2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RELATED WORK</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Ø"/>
              <a:tabLst/>
              <a:defRPr/>
            </a:pPr>
            <a:r>
              <a:rPr kumimoji="0" lang="en-IN" sz="2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TENSORFLOW</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Ø"/>
              <a:tabLst/>
              <a:defRPr/>
            </a:pPr>
            <a:r>
              <a:rPr kumimoji="0" lang="en-IN" sz="2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CNN</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Ø"/>
              <a:tabLst/>
              <a:defRPr/>
            </a:pPr>
            <a:r>
              <a:rPr kumimoji="0" lang="en-IN" sz="2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MODELS</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Ø"/>
              <a:tabLst/>
              <a:defRPr/>
            </a:pPr>
            <a:r>
              <a:rPr kumimoji="0" lang="en-IN" sz="2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DATASET</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Ø"/>
              <a:tabLst/>
              <a:defRPr/>
            </a:pPr>
            <a:r>
              <a:rPr kumimoji="0" lang="en-IN" sz="2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TRAINING</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Ø"/>
              <a:tabLst/>
              <a:defRPr/>
            </a:pPr>
            <a:endParaRPr kumimoji="0" lang="en-IN" sz="2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Ø"/>
              <a:tabLst/>
              <a:defRPr/>
            </a:pPr>
            <a:endParaRPr kumimoji="0" lang="en-IN" sz="20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NASNet</a:t>
            </a:r>
            <a:endParaRPr lang="en-US" b="1" dirty="0"/>
          </a:p>
        </p:txBody>
      </p:sp>
      <p:sp>
        <p:nvSpPr>
          <p:cNvPr id="3" name="Content Placeholder 2"/>
          <p:cNvSpPr>
            <a:spLocks noGrp="1"/>
          </p:cNvSpPr>
          <p:nvPr>
            <p:ph idx="1"/>
          </p:nvPr>
        </p:nvSpPr>
        <p:spPr>
          <a:xfrm>
            <a:off x="452350" y="1165123"/>
            <a:ext cx="11493844" cy="4633793"/>
          </a:xfrm>
        </p:spPr>
        <p:txBody>
          <a:bodyPr/>
          <a:lstStyle/>
          <a:p>
            <a:pPr>
              <a:buFont typeface="Wingdings" pitchFamily="2" charset="2"/>
              <a:buChar char="Ø"/>
            </a:pPr>
            <a:r>
              <a:rPr lang="en-US" dirty="0" smtClean="0"/>
              <a:t>On </a:t>
            </a:r>
            <a:r>
              <a:rPr lang="en-US" dirty="0" err="1" smtClean="0"/>
              <a:t>ImageNet</a:t>
            </a:r>
            <a:r>
              <a:rPr lang="en-US" dirty="0" smtClean="0"/>
              <a:t> image classification, </a:t>
            </a:r>
            <a:r>
              <a:rPr lang="en-US" dirty="0" err="1" smtClean="0"/>
              <a:t>NASNet</a:t>
            </a:r>
            <a:r>
              <a:rPr lang="en-US" dirty="0" smtClean="0"/>
              <a:t> achieves a prediction accuracy of 82.7% on the validation set</a:t>
            </a:r>
          </a:p>
          <a:p>
            <a:pPr>
              <a:buFont typeface="Wingdings" pitchFamily="2" charset="2"/>
              <a:buChar char="Ø"/>
            </a:pPr>
            <a:r>
              <a:rPr lang="en-US" dirty="0" smtClean="0"/>
              <a:t>The goal of NAS is to use a data-driven and intelligent approach to constructing the network architecture instead of intuition and experiments.</a:t>
            </a:r>
          </a:p>
          <a:p>
            <a:pPr>
              <a:buFont typeface="Wingdings" pitchFamily="2" charset="2"/>
              <a:buChar char="Ø"/>
            </a:pPr>
            <a:r>
              <a:rPr lang="en-US" dirty="0" smtClean="0"/>
              <a:t> In NAS, a controller recurrent neural network (RNN) samples child networks with different architectures</a:t>
            </a:r>
            <a:endParaRPr lang="en-US" dirty="0"/>
          </a:p>
        </p:txBody>
      </p:sp>
      <p:pic>
        <p:nvPicPr>
          <p:cNvPr id="8" name="Picture 3"/>
          <p:cNvPicPr>
            <a:picLocks noChangeAspect="1" noChangeArrowheads="1"/>
          </p:cNvPicPr>
          <p:nvPr/>
        </p:nvPicPr>
        <p:blipFill>
          <a:blip r:embed="rId2"/>
          <a:srcRect/>
          <a:stretch>
            <a:fillRect/>
          </a:stretch>
        </p:blipFill>
        <p:spPr bwMode="auto">
          <a:xfrm>
            <a:off x="2893142" y="3224801"/>
            <a:ext cx="5324475" cy="289577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NASNet</a:t>
            </a:r>
            <a:endParaRPr lang="en-US" b="1"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pic>
        <p:nvPicPr>
          <p:cNvPr id="5" name="Picture 2" descr="https://cdn-images-1.medium.com/max/800/1*B5L6npoXdJJ6nYV8RWNhJA.png"/>
          <p:cNvPicPr>
            <a:picLocks noGrp="1" noChangeAspect="1" noChangeArrowheads="1"/>
          </p:cNvPicPr>
          <p:nvPr>
            <p:ph idx="1"/>
          </p:nvPr>
        </p:nvPicPr>
        <p:blipFill>
          <a:blip r:embed="rId2"/>
          <a:srcRect/>
          <a:stretch>
            <a:fillRect/>
          </a:stretch>
        </p:blipFill>
        <p:spPr bwMode="auto">
          <a:xfrm>
            <a:off x="1237066" y="1076632"/>
            <a:ext cx="7427257" cy="4088326"/>
          </a:xfrm>
          <a:prstGeom prst="rect">
            <a:avLst/>
          </a:prstGeom>
          <a:noFill/>
        </p:spPr>
      </p:pic>
      <p:sp>
        <p:nvSpPr>
          <p:cNvPr id="7" name="Rectangle 6"/>
          <p:cNvSpPr/>
          <p:nvPr/>
        </p:nvSpPr>
        <p:spPr>
          <a:xfrm>
            <a:off x="440988" y="5309108"/>
            <a:ext cx="7806176" cy="369332"/>
          </a:xfrm>
          <a:prstGeom prst="rect">
            <a:avLst/>
          </a:prstGeom>
        </p:spPr>
        <p:txBody>
          <a:bodyPr wrap="none">
            <a:spAutoFit/>
          </a:bodyPr>
          <a:lstStyle/>
          <a:p>
            <a:r>
              <a:rPr lang="en-US" dirty="0" smtClean="0"/>
              <a:t> Normal Cell: </a:t>
            </a:r>
            <a:r>
              <a:rPr lang="en-US" dirty="0" err="1" smtClean="0"/>
              <a:t>Convolutional</a:t>
            </a:r>
            <a:r>
              <a:rPr lang="en-US" dirty="0" smtClean="0"/>
              <a:t> cells that return a feature map of the same dimension</a:t>
            </a:r>
            <a:endParaRPr lang="en-US" dirty="0"/>
          </a:p>
        </p:txBody>
      </p:sp>
      <p:sp>
        <p:nvSpPr>
          <p:cNvPr id="8" name="Rectangle 7"/>
          <p:cNvSpPr/>
          <p:nvPr/>
        </p:nvSpPr>
        <p:spPr>
          <a:xfrm>
            <a:off x="480048" y="5736811"/>
            <a:ext cx="12587023" cy="646331"/>
          </a:xfrm>
          <a:prstGeom prst="rect">
            <a:avLst/>
          </a:prstGeom>
        </p:spPr>
        <p:txBody>
          <a:bodyPr wrap="square">
            <a:spAutoFit/>
          </a:bodyPr>
          <a:lstStyle/>
          <a:p>
            <a:r>
              <a:rPr lang="en-US" dirty="0" smtClean="0"/>
              <a:t>Reduction Cell: </a:t>
            </a:r>
            <a:r>
              <a:rPr lang="en-US" dirty="0" err="1" smtClean="0"/>
              <a:t>Convolutional</a:t>
            </a:r>
            <a:r>
              <a:rPr lang="en-US" dirty="0" smtClean="0"/>
              <a:t> cells that return a feature map where the feature map height and width is reduced by a</a:t>
            </a:r>
          </a:p>
          <a:p>
            <a:r>
              <a:rPr lang="en-US" dirty="0" smtClean="0"/>
              <a:t>factor of two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Mobilenet</a:t>
            </a:r>
            <a:r>
              <a:rPr lang="en-US" b="1" dirty="0" smtClean="0"/>
              <a:t> V1</a:t>
            </a:r>
            <a:endParaRPr lang="en-US" b="1" dirty="0"/>
          </a:p>
        </p:txBody>
      </p:sp>
      <p:sp>
        <p:nvSpPr>
          <p:cNvPr id="3" name="Content Placeholder 2"/>
          <p:cNvSpPr>
            <a:spLocks noGrp="1"/>
          </p:cNvSpPr>
          <p:nvPr>
            <p:ph idx="1"/>
          </p:nvPr>
        </p:nvSpPr>
        <p:spPr>
          <a:xfrm>
            <a:off x="452350" y="1333842"/>
            <a:ext cx="11449598" cy="4465074"/>
          </a:xfrm>
        </p:spPr>
        <p:txBody>
          <a:bodyPr>
            <a:normAutofit/>
          </a:bodyPr>
          <a:lstStyle/>
          <a:p>
            <a:pPr>
              <a:buFont typeface="Wingdings" pitchFamily="2" charset="2"/>
              <a:buChar char="Ø"/>
            </a:pPr>
            <a:r>
              <a:rPr lang="en-US" dirty="0" smtClean="0"/>
              <a:t> In </a:t>
            </a:r>
            <a:r>
              <a:rPr lang="en-US" dirty="0" err="1" smtClean="0"/>
              <a:t>MobileNet</a:t>
            </a:r>
            <a:r>
              <a:rPr lang="en-US" dirty="0" smtClean="0"/>
              <a:t> V1 </a:t>
            </a:r>
            <a:r>
              <a:rPr lang="en-US" dirty="0" err="1" smtClean="0"/>
              <a:t>Depthwise</a:t>
            </a:r>
            <a:r>
              <a:rPr lang="en-US" dirty="0" smtClean="0"/>
              <a:t> Separable Convolution is used to reduce the model size and complexity. </a:t>
            </a:r>
          </a:p>
          <a:p>
            <a:pPr>
              <a:buFont typeface="Wingdings" pitchFamily="2" charset="2"/>
              <a:buChar char="Ø"/>
            </a:pPr>
            <a:r>
              <a:rPr lang="en-US" dirty="0" smtClean="0"/>
              <a:t>It is particularly useful for mobile and embedded vision applications.</a:t>
            </a:r>
          </a:p>
          <a:p>
            <a:pPr>
              <a:buFont typeface="Wingdings" pitchFamily="2" charset="2"/>
              <a:buChar char="Ø"/>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r>
              <a:rPr lang="en-US" smtClean="0"/>
              <a:t>Page no.</a:t>
            </a:r>
            <a:endParaRPr lang="en-US" dirty="0"/>
          </a:p>
        </p:txBody>
      </p:sp>
      <p:pic>
        <p:nvPicPr>
          <p:cNvPr id="7" name="Picture 1"/>
          <p:cNvPicPr>
            <a:picLocks noChangeAspect="1" noChangeArrowheads="1"/>
          </p:cNvPicPr>
          <p:nvPr/>
        </p:nvPicPr>
        <p:blipFill>
          <a:blip r:embed="rId2"/>
          <a:srcRect/>
          <a:stretch>
            <a:fillRect/>
          </a:stretch>
        </p:blipFill>
        <p:spPr bwMode="auto">
          <a:xfrm>
            <a:off x="2957051" y="2241755"/>
            <a:ext cx="4166419" cy="4026309"/>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Mobilenet</a:t>
            </a:r>
            <a:r>
              <a:rPr lang="en-US" b="1" dirty="0" smtClean="0"/>
              <a:t> V1</a:t>
            </a:r>
            <a:endParaRPr lang="en-US" dirty="0"/>
          </a:p>
        </p:txBody>
      </p:sp>
      <p:sp>
        <p:nvSpPr>
          <p:cNvPr id="3" name="Content Placeholder 2"/>
          <p:cNvSpPr>
            <a:spLocks noGrp="1"/>
          </p:cNvSpPr>
          <p:nvPr>
            <p:ph idx="1"/>
          </p:nvPr>
        </p:nvSpPr>
        <p:spPr>
          <a:xfrm>
            <a:off x="452350" y="1333842"/>
            <a:ext cx="11375856" cy="4465074"/>
          </a:xfrm>
        </p:spPr>
        <p:txBody>
          <a:bodyPr/>
          <a:lstStyle/>
          <a:p>
            <a:pPr>
              <a:buFont typeface="Wingdings" pitchFamily="2" charset="2"/>
              <a:buChar char="Ø"/>
            </a:pPr>
            <a:r>
              <a:rPr lang="en-US" dirty="0" smtClean="0"/>
              <a:t>The full architecture of </a:t>
            </a:r>
            <a:r>
              <a:rPr lang="en-US" dirty="0" err="1" smtClean="0"/>
              <a:t>MobileNet</a:t>
            </a:r>
            <a:r>
              <a:rPr lang="en-US" dirty="0" smtClean="0"/>
              <a:t> V1 consists of a regular 3 X 3 convolution as the very first layer, followed by 13 times the </a:t>
            </a:r>
            <a:r>
              <a:rPr lang="en-US" dirty="0" err="1" smtClean="0"/>
              <a:t>depthwise</a:t>
            </a:r>
            <a:r>
              <a:rPr lang="en-US" dirty="0" smtClean="0"/>
              <a:t> separable blocks.</a:t>
            </a:r>
          </a:p>
          <a:p>
            <a:pPr>
              <a:buFont typeface="Wingdings" pitchFamily="2" charset="2"/>
              <a:buChar char="Ø"/>
            </a:pPr>
            <a:endParaRPr lang="en-US" dirty="0" smtClean="0"/>
          </a:p>
          <a:p>
            <a:pPr>
              <a:buFont typeface="Wingdings" pitchFamily="2" charset="2"/>
              <a:buChar char="Ø"/>
            </a:pPr>
            <a:r>
              <a:rPr lang="en-US" dirty="0" smtClean="0"/>
              <a:t>There are no pooling layers in between these blocks.</a:t>
            </a:r>
          </a:p>
          <a:p>
            <a:pPr>
              <a:buFont typeface="Wingdings" pitchFamily="2" charset="2"/>
              <a:buChar char="Ø"/>
            </a:pPr>
            <a:endParaRPr lang="en-US" dirty="0" smtClean="0"/>
          </a:p>
          <a:p>
            <a:pPr>
              <a:buFont typeface="Wingdings" pitchFamily="2" charset="2"/>
              <a:buChar char="Ø"/>
            </a:pPr>
            <a:r>
              <a:rPr lang="en-US" dirty="0" smtClean="0"/>
              <a:t>Activation function: ReLU6 (ReLU6 is more robust than regular </a:t>
            </a:r>
            <a:r>
              <a:rPr lang="en-US" dirty="0" err="1" smtClean="0"/>
              <a:t>ReLU</a:t>
            </a:r>
            <a:r>
              <a:rPr lang="en-US" dirty="0" smtClean="0"/>
              <a:t> when using low-precision computation.)</a:t>
            </a:r>
          </a:p>
          <a:p>
            <a:pPr>
              <a:buNone/>
            </a:pPr>
            <a:endParaRPr lang="en-US" dirty="0" smtClean="0"/>
          </a:p>
          <a:p>
            <a:pPr>
              <a:buFont typeface="Wingdings" pitchFamily="2" charset="2"/>
              <a:buChar char="Ø"/>
            </a:pPr>
            <a:r>
              <a:rPr lang="en-US" dirty="0" err="1" smtClean="0"/>
              <a:t>Mobilenet</a:t>
            </a:r>
            <a:r>
              <a:rPr lang="en-US" dirty="0" smtClean="0"/>
              <a:t> V1 apply the feature depth percentage to the bottleneck layer, which make the job of the classification layer harder for small depths. </a:t>
            </a:r>
          </a:p>
          <a:p>
            <a:endParaRPr lang="en-US"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Mobilenet</a:t>
            </a:r>
            <a:r>
              <a:rPr lang="en-US" b="1" dirty="0" smtClean="0"/>
              <a:t> V2</a:t>
            </a:r>
            <a:endParaRPr lang="en-US" b="1" dirty="0"/>
          </a:p>
        </p:txBody>
      </p:sp>
      <p:sp>
        <p:nvSpPr>
          <p:cNvPr id="3" name="Content Placeholder 2"/>
          <p:cNvSpPr>
            <a:spLocks noGrp="1"/>
          </p:cNvSpPr>
          <p:nvPr>
            <p:ph idx="1"/>
          </p:nvPr>
        </p:nvSpPr>
        <p:spPr/>
        <p:txBody>
          <a:bodyPr/>
          <a:lstStyle/>
          <a:p>
            <a:pPr>
              <a:buFont typeface="Wingdings" pitchFamily="2" charset="2"/>
              <a:buChar char="Ø"/>
            </a:pPr>
            <a:r>
              <a:rPr lang="en-US" dirty="0" err="1" smtClean="0"/>
              <a:t>MobileNet</a:t>
            </a:r>
            <a:r>
              <a:rPr lang="en-US" dirty="0" smtClean="0"/>
              <a:t> V2  uses </a:t>
            </a:r>
            <a:r>
              <a:rPr lang="en-US" dirty="0" err="1" smtClean="0"/>
              <a:t>depthwise</a:t>
            </a:r>
            <a:r>
              <a:rPr lang="en-US" dirty="0" smtClean="0"/>
              <a:t> separable convolutions with three </a:t>
            </a:r>
            <a:r>
              <a:rPr lang="en-US" dirty="0" err="1" smtClean="0"/>
              <a:t>convolutional</a:t>
            </a:r>
            <a:r>
              <a:rPr lang="en-US" dirty="0" smtClean="0"/>
              <a:t> layers in the block.</a:t>
            </a:r>
            <a:endParaRPr lang="en-US"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pic>
        <p:nvPicPr>
          <p:cNvPr id="5" name="Picture 2"/>
          <p:cNvPicPr>
            <a:picLocks noChangeAspect="1" noChangeArrowheads="1"/>
          </p:cNvPicPr>
          <p:nvPr/>
        </p:nvPicPr>
        <p:blipFill>
          <a:blip r:embed="rId2"/>
          <a:srcRect/>
          <a:stretch>
            <a:fillRect/>
          </a:stretch>
        </p:blipFill>
        <p:spPr bwMode="auto">
          <a:xfrm>
            <a:off x="3993710" y="1775951"/>
            <a:ext cx="2916862" cy="446563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Mobilenet</a:t>
            </a:r>
            <a:r>
              <a:rPr lang="en-US" b="1" dirty="0" smtClean="0"/>
              <a:t> V2</a:t>
            </a:r>
            <a:endParaRPr lang="en-US"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
        <p:nvSpPr>
          <p:cNvPr id="6" name="Content Placeholder 5"/>
          <p:cNvSpPr>
            <a:spLocks noGrp="1"/>
          </p:cNvSpPr>
          <p:nvPr>
            <p:ph idx="1"/>
          </p:nvPr>
        </p:nvSpPr>
        <p:spPr>
          <a:xfrm>
            <a:off x="452349" y="1002890"/>
            <a:ext cx="11552837" cy="5353665"/>
          </a:xfrm>
        </p:spPr>
        <p:txBody>
          <a:bodyPr>
            <a:normAutofit/>
          </a:bodyPr>
          <a:lstStyle/>
          <a:p>
            <a:pPr>
              <a:buFont typeface="Wingdings" pitchFamily="2" charset="2"/>
              <a:buChar char="Ø"/>
            </a:pPr>
            <a:r>
              <a:rPr lang="en-US" dirty="0" smtClean="0"/>
              <a:t>  The architecture of MobileNetV2 contains the initial fully convolution layer with 32 filters, followed by 19 residual bottleneck layers</a:t>
            </a:r>
          </a:p>
          <a:p>
            <a:pPr>
              <a:buNone/>
            </a:pPr>
            <a:endParaRPr lang="en-US" dirty="0" smtClean="0"/>
          </a:p>
          <a:p>
            <a:pPr>
              <a:buFont typeface="Wingdings" pitchFamily="2" charset="2"/>
              <a:buChar char="Ø"/>
            </a:pPr>
            <a:r>
              <a:rPr lang="en-US" dirty="0" smtClean="0"/>
              <a:t>  No pooling Layers.</a:t>
            </a:r>
          </a:p>
          <a:p>
            <a:pPr>
              <a:buNone/>
            </a:pPr>
            <a:r>
              <a:rPr lang="en-US" dirty="0" smtClean="0"/>
              <a:t> </a:t>
            </a:r>
          </a:p>
          <a:p>
            <a:pPr>
              <a:buFont typeface="Wingdings" pitchFamily="2" charset="2"/>
              <a:buChar char="Ø"/>
            </a:pPr>
            <a:r>
              <a:rPr lang="en-US" dirty="0" smtClean="0"/>
              <a:t>  Activation function: ReLU6.</a:t>
            </a:r>
          </a:p>
          <a:p>
            <a:pPr>
              <a:buFont typeface="Wingdings" pitchFamily="2" charset="2"/>
              <a:buChar char="Ø"/>
            </a:pPr>
            <a:endParaRPr lang="en-US" dirty="0" smtClean="0"/>
          </a:p>
          <a:p>
            <a:pPr>
              <a:buFont typeface="Wingdings" pitchFamily="2" charset="2"/>
              <a:buChar char="Ø"/>
            </a:pPr>
            <a:r>
              <a:rPr lang="en-US" dirty="0" smtClean="0"/>
              <a:t>In V1 the </a:t>
            </a:r>
            <a:r>
              <a:rPr lang="en-US" dirty="0" err="1" smtClean="0"/>
              <a:t>pointwise</a:t>
            </a:r>
            <a:r>
              <a:rPr lang="en-US" dirty="0" smtClean="0"/>
              <a:t> convolution either kept the number of channels the same or doubled them. In V2 it does the opposite: it makes the number of channels smaller.</a:t>
            </a:r>
          </a:p>
          <a:p>
            <a:pPr>
              <a:buNone/>
            </a:pP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a:t>
            </a:r>
            <a:r>
              <a:rPr lang="en-US" b="1" dirty="0" smtClean="0"/>
              <a:t>nception V3</a:t>
            </a:r>
            <a:endParaRPr lang="en-US" b="1" dirty="0"/>
          </a:p>
        </p:txBody>
      </p:sp>
      <p:sp>
        <p:nvSpPr>
          <p:cNvPr id="3" name="Content Placeholder 2"/>
          <p:cNvSpPr>
            <a:spLocks noGrp="1"/>
          </p:cNvSpPr>
          <p:nvPr>
            <p:ph idx="1"/>
          </p:nvPr>
        </p:nvSpPr>
        <p:spPr>
          <a:xfrm>
            <a:off x="452350" y="1333842"/>
            <a:ext cx="11361108" cy="4465074"/>
          </a:xfrm>
        </p:spPr>
        <p:txBody>
          <a:bodyPr/>
          <a:lstStyle/>
          <a:p>
            <a:pPr>
              <a:buFont typeface="Wingdings" pitchFamily="2" charset="2"/>
              <a:buChar char="Ø"/>
            </a:pPr>
            <a:r>
              <a:rPr lang="en-US" dirty="0" smtClean="0"/>
              <a:t>Inception v3 is a widely-used image recognition model that has been shown to attain greater than 78.1% accuracy on the </a:t>
            </a:r>
            <a:r>
              <a:rPr lang="en-US" dirty="0" err="1" smtClean="0"/>
              <a:t>ImageNet</a:t>
            </a:r>
            <a:r>
              <a:rPr lang="en-US" dirty="0" smtClean="0"/>
              <a:t> dataset.</a:t>
            </a:r>
          </a:p>
          <a:p>
            <a:pPr>
              <a:buFont typeface="Wingdings" pitchFamily="2" charset="2"/>
              <a:buChar char="Ø"/>
            </a:pPr>
            <a:r>
              <a:rPr lang="en-US" dirty="0" smtClean="0"/>
              <a:t>The network is 42 layers deep and can classify images into 1000 object categories.</a:t>
            </a:r>
          </a:p>
          <a:p>
            <a:pPr>
              <a:buFont typeface="Wingdings" pitchFamily="2" charset="2"/>
              <a:buChar char="Ø"/>
            </a:pPr>
            <a:r>
              <a:rPr lang="en-US" dirty="0" smtClean="0"/>
              <a:t>Inception V3 consist of convolutions, average pooling, max pooling, </a:t>
            </a:r>
            <a:r>
              <a:rPr lang="en-US" dirty="0" err="1" smtClean="0"/>
              <a:t>concats</a:t>
            </a:r>
            <a:r>
              <a:rPr lang="en-US" dirty="0" smtClean="0"/>
              <a:t>, dropouts, and fully connected</a:t>
            </a:r>
          </a:p>
          <a:p>
            <a:pPr>
              <a:buNone/>
            </a:pPr>
            <a:r>
              <a:rPr lang="en-US" dirty="0" smtClean="0"/>
              <a:t>    layers.</a:t>
            </a:r>
          </a:p>
          <a:p>
            <a:pPr>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Inception V3</a:t>
            </a:r>
            <a:endParaRPr lang="en-US" b="1"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
        <p:nvSpPr>
          <p:cNvPr id="6" name="Content Placeholder 5"/>
          <p:cNvSpPr>
            <a:spLocks noGrp="1"/>
          </p:cNvSpPr>
          <p:nvPr>
            <p:ph idx="1"/>
          </p:nvPr>
        </p:nvSpPr>
        <p:spPr/>
        <p:txBody>
          <a:bodyPr/>
          <a:lstStyle/>
          <a:p>
            <a:r>
              <a:rPr lang="en-US" dirty="0" smtClean="0"/>
              <a:t>Features of Inception v3:</a:t>
            </a:r>
          </a:p>
          <a:p>
            <a:pPr>
              <a:buFont typeface="Wingdings" pitchFamily="2" charset="2"/>
              <a:buChar char="Ø"/>
            </a:pPr>
            <a:r>
              <a:rPr lang="en-US" dirty="0" smtClean="0"/>
              <a:t>Factorizing Convolutions</a:t>
            </a:r>
          </a:p>
          <a:p>
            <a:pPr>
              <a:buFont typeface="Wingdings" pitchFamily="2" charset="2"/>
              <a:buChar char="Ø"/>
            </a:pPr>
            <a:r>
              <a:rPr lang="en-US" dirty="0" smtClean="0"/>
              <a:t>Auxiliary Classifiers</a:t>
            </a:r>
          </a:p>
          <a:p>
            <a:pPr>
              <a:buFont typeface="Wingdings" pitchFamily="2" charset="2"/>
              <a:buChar char="Ø"/>
            </a:pPr>
            <a:r>
              <a:rPr lang="en-US" dirty="0" smtClean="0"/>
              <a:t>Efficient Grid Size Reduction</a:t>
            </a:r>
          </a:p>
          <a:p>
            <a:pPr>
              <a:buFont typeface="Wingdings" pitchFamily="2" charset="2"/>
              <a:buChar char="Ø"/>
            </a:pPr>
            <a:r>
              <a:rPr lang="en-US" dirty="0" smtClean="0"/>
              <a:t>Label Smoothing As Regularization</a:t>
            </a:r>
          </a:p>
          <a:p>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InceptionV3</a:t>
            </a:r>
            <a:endParaRPr lang="en-US" b="1"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629418" y="1032387"/>
            <a:ext cx="10874323" cy="4866968"/>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Inception V3</a:t>
            </a:r>
            <a:endParaRPr lang="en-US" b="1" dirty="0"/>
          </a:p>
        </p:txBody>
      </p:sp>
      <p:sp>
        <p:nvSpPr>
          <p:cNvPr id="3" name="Content Placeholder 2"/>
          <p:cNvSpPr>
            <a:spLocks noGrp="1"/>
          </p:cNvSpPr>
          <p:nvPr>
            <p:ph idx="1"/>
          </p:nvPr>
        </p:nvSpPr>
        <p:spPr>
          <a:xfrm>
            <a:off x="452349" y="1333842"/>
            <a:ext cx="11007147" cy="4465074"/>
          </a:xfrm>
        </p:spPr>
        <p:txBody>
          <a:bodyPr>
            <a:normAutofit/>
          </a:bodyPr>
          <a:lstStyle/>
          <a:p>
            <a:r>
              <a:rPr lang="en-US" dirty="0" smtClean="0"/>
              <a:t>In our project we have used Inception V3 architecture for image feature extraction.</a:t>
            </a:r>
          </a:p>
          <a:p>
            <a:endParaRPr lang="en-US" dirty="0" smtClean="0"/>
          </a:p>
          <a:p>
            <a:r>
              <a:rPr lang="en-US" dirty="0" smtClean="0"/>
              <a:t>Inception V3 provides high accuracy results with moderate running time for the retraining script. It is also provide more accuracy than any other module when the dataset is high</a:t>
            </a:r>
          </a:p>
          <a:p>
            <a:endParaRPr lang="en-US" dirty="0" smtClean="0"/>
          </a:p>
          <a:p>
            <a:r>
              <a:rPr lang="en-US" dirty="0" err="1" smtClean="0"/>
              <a:t>MobileNet</a:t>
            </a:r>
            <a:r>
              <a:rPr lang="en-US" dirty="0" smtClean="0"/>
              <a:t> v1 and </a:t>
            </a:r>
            <a:r>
              <a:rPr lang="en-US" dirty="0" err="1" smtClean="0"/>
              <a:t>MobileNet</a:t>
            </a:r>
            <a:r>
              <a:rPr lang="en-US" dirty="0" smtClean="0"/>
              <a:t> v2 is used for mobile based devices so it is able provide </a:t>
            </a:r>
            <a:r>
              <a:rPr lang="en-US" smtClean="0"/>
              <a:t>results effciently </a:t>
            </a:r>
            <a:r>
              <a:rPr lang="en-US" dirty="0" smtClean="0"/>
              <a:t>if the number of domain(less data) is less.</a:t>
            </a:r>
          </a:p>
          <a:p>
            <a:endParaRPr lang="en-US" dirty="0" smtClean="0"/>
          </a:p>
          <a:p>
            <a:r>
              <a:rPr lang="en-US" dirty="0" err="1" smtClean="0"/>
              <a:t>NASNet</a:t>
            </a:r>
            <a:r>
              <a:rPr lang="en-US" dirty="0" smtClean="0"/>
              <a:t> which could gives some extra precision but takes much training time.</a:t>
            </a:r>
            <a:endParaRPr lang="en-US"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8674" y="128028"/>
            <a:ext cx="8911687" cy="762359"/>
          </a:xfrm>
        </p:spPr>
        <p:txBody>
          <a:bodyPr>
            <a:noAutofit/>
          </a:bodyPr>
          <a:lstStyle/>
          <a:p>
            <a:r>
              <a:rPr lang="en-US" sz="4400" b="1" dirty="0" smtClean="0"/>
              <a:t>INTRODUCTION</a:t>
            </a:r>
            <a:endParaRPr lang="en-US" sz="4400" b="1" dirty="0"/>
          </a:p>
        </p:txBody>
      </p:sp>
      <p:sp>
        <p:nvSpPr>
          <p:cNvPr id="3" name="Content Placeholder 2"/>
          <p:cNvSpPr>
            <a:spLocks noGrp="1"/>
          </p:cNvSpPr>
          <p:nvPr>
            <p:ph idx="1"/>
          </p:nvPr>
        </p:nvSpPr>
        <p:spPr>
          <a:xfrm>
            <a:off x="974361" y="1154243"/>
            <a:ext cx="9723736" cy="4629657"/>
          </a:xfrm>
          <a:ln>
            <a:noFill/>
          </a:ln>
        </p:spPr>
        <p:txBody>
          <a:bodyPr>
            <a:normAutofit/>
          </a:bodyPr>
          <a:lstStyle/>
          <a:p>
            <a:endParaRPr lang="en-IN" sz="3200" b="1" dirty="0" smtClean="0"/>
          </a:p>
          <a:p>
            <a:pPr lvl="1">
              <a:buFont typeface="Wingdings" panose="05000000000000000000" pitchFamily="2" charset="2"/>
              <a:buChar char="Ø"/>
            </a:pPr>
            <a:r>
              <a:rPr lang="en-IN" sz="3000" dirty="0"/>
              <a:t>This project involves classifying images of leaves on a </a:t>
            </a:r>
            <a:r>
              <a:rPr lang="en-IN" sz="3000" dirty="0" smtClean="0"/>
              <a:t>web-application. </a:t>
            </a:r>
          </a:p>
          <a:p>
            <a:pPr lvl="1">
              <a:buFont typeface="Wingdings" panose="05000000000000000000" pitchFamily="2" charset="2"/>
              <a:buChar char="Ø"/>
            </a:pPr>
            <a:r>
              <a:rPr lang="en-IN" sz="3000" dirty="0" smtClean="0"/>
              <a:t>This introduction </a:t>
            </a:r>
            <a:r>
              <a:rPr lang="en-IN" sz="3000" dirty="0"/>
              <a:t>provides a discussion of the  project specification. It also gives the high level overview of the project. </a:t>
            </a:r>
            <a:endParaRPr lang="en-IN" sz="3000" dirty="0" smtClean="0"/>
          </a:p>
          <a:p>
            <a:pPr lvl="1">
              <a:buFont typeface="Wingdings" panose="05000000000000000000" pitchFamily="2" charset="2"/>
              <a:buChar char="Ø"/>
            </a:pPr>
            <a:r>
              <a:rPr lang="en-IN" sz="3000" dirty="0" smtClean="0"/>
              <a:t>It </a:t>
            </a:r>
            <a:r>
              <a:rPr lang="en-IN" sz="3000" dirty="0"/>
              <a:t>also provides a roadmap for the </a:t>
            </a:r>
            <a:r>
              <a:rPr lang="en-IN" sz="3000" dirty="0" smtClean="0"/>
              <a:t>viewer </a:t>
            </a:r>
            <a:r>
              <a:rPr lang="en-IN" sz="3000" dirty="0"/>
              <a:t>about the overall presentation and structure of the report.</a:t>
            </a:r>
          </a:p>
          <a:p>
            <a:endParaRPr lang="en-GB" sz="3200" dirty="0" smtClean="0">
              <a:solidFill>
                <a:srgbClr val="595858"/>
              </a:solidFill>
              <a:latin typeface="roboto"/>
            </a:endParaRPr>
          </a:p>
        </p:txBody>
      </p:sp>
      <p:sp>
        <p:nvSpPr>
          <p:cNvPr id="6" name="TextBox 5"/>
          <p:cNvSpPr txBox="1"/>
          <p:nvPr/>
        </p:nvSpPr>
        <p:spPr>
          <a:xfrm>
            <a:off x="10578905" y="6428935"/>
            <a:ext cx="1153550" cy="369332"/>
          </a:xfrm>
          <a:prstGeom prst="rect">
            <a:avLst/>
          </a:prstGeom>
          <a:solidFill>
            <a:schemeClr val="accent2"/>
          </a:solidFill>
        </p:spPr>
        <p:txBody>
          <a:bodyPr wrap="square" rtlCol="0">
            <a:spAutoFit/>
          </a:bodyPr>
          <a:lstStyle/>
          <a:p>
            <a:endParaRPr lang="en-IN" dirty="0"/>
          </a:p>
        </p:txBody>
      </p:sp>
      <p:sp>
        <p:nvSpPr>
          <p:cNvPr id="9" name="Slide Number Placeholder 8"/>
          <p:cNvSpPr>
            <a:spLocks noGrp="1"/>
          </p:cNvSpPr>
          <p:nvPr>
            <p:ph type="sldNum" sz="quarter" idx="12"/>
          </p:nvPr>
        </p:nvSpPr>
        <p:spPr/>
        <p:txBody>
          <a:bodyPr/>
          <a:lstStyle/>
          <a:p>
            <a:r>
              <a:rPr lang="en-US" dirty="0" smtClean="0"/>
              <a:t>Page no. 02</a:t>
            </a:r>
            <a:endParaRPr lang="en-US" dirty="0"/>
          </a:p>
        </p:txBody>
      </p:sp>
    </p:spTree>
    <p:extLst>
      <p:ext uri="{BB962C8B-B14F-4D97-AF65-F5344CB8AC3E}">
        <p14:creationId xmlns="" xmlns:p14="http://schemas.microsoft.com/office/powerpoint/2010/main" val="20738470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Comparision</a:t>
            </a:r>
            <a:r>
              <a:rPr lang="en-US" b="1" dirty="0" smtClean="0"/>
              <a:t>:</a:t>
            </a:r>
            <a:endParaRPr lang="en-US" b="1"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pic>
        <p:nvPicPr>
          <p:cNvPr id="67586" name="Picture 2"/>
          <p:cNvPicPr>
            <a:picLocks noGrp="1" noChangeAspect="1" noChangeArrowheads="1"/>
          </p:cNvPicPr>
          <p:nvPr>
            <p:ph idx="1"/>
          </p:nvPr>
        </p:nvPicPr>
        <p:blipFill>
          <a:blip r:embed="rId2"/>
          <a:srcRect/>
          <a:stretch>
            <a:fillRect/>
          </a:stretch>
        </p:blipFill>
        <p:spPr bwMode="auto">
          <a:xfrm>
            <a:off x="1247313" y="1631822"/>
            <a:ext cx="8690067" cy="1627571"/>
          </a:xfrm>
          <a:prstGeom prst="rect">
            <a:avLst/>
          </a:prstGeom>
          <a:noFill/>
          <a:ln w="9525">
            <a:noFill/>
            <a:miter lim="800000"/>
            <a:headEnd/>
            <a:tailEnd/>
          </a:ln>
          <a:effectLst/>
        </p:spPr>
      </p:pic>
      <p:pic>
        <p:nvPicPr>
          <p:cNvPr id="67587" name="Picture 3"/>
          <p:cNvPicPr>
            <a:picLocks noChangeAspect="1" noChangeArrowheads="1"/>
          </p:cNvPicPr>
          <p:nvPr/>
        </p:nvPicPr>
        <p:blipFill>
          <a:blip r:embed="rId3"/>
          <a:srcRect/>
          <a:stretch>
            <a:fillRect/>
          </a:stretch>
        </p:blipFill>
        <p:spPr bwMode="auto">
          <a:xfrm>
            <a:off x="1519083" y="4262283"/>
            <a:ext cx="6498201" cy="1592825"/>
          </a:xfrm>
          <a:prstGeom prst="rect">
            <a:avLst/>
          </a:prstGeom>
          <a:noFill/>
          <a:ln w="9525">
            <a:noFill/>
            <a:miter lim="800000"/>
            <a:headEnd/>
            <a:tailEnd/>
          </a:ln>
          <a:effectLst/>
        </p:spPr>
      </p:pic>
      <p:sp>
        <p:nvSpPr>
          <p:cNvPr id="7" name="Rectangle 6"/>
          <p:cNvSpPr/>
          <p:nvPr/>
        </p:nvSpPr>
        <p:spPr>
          <a:xfrm>
            <a:off x="353961" y="1094290"/>
            <a:ext cx="11838039" cy="369332"/>
          </a:xfrm>
          <a:prstGeom prst="rect">
            <a:avLst/>
          </a:prstGeom>
        </p:spPr>
        <p:txBody>
          <a:bodyPr wrap="square">
            <a:spAutoFit/>
          </a:bodyPr>
          <a:lstStyle/>
          <a:p>
            <a:r>
              <a:rPr lang="en-US" dirty="0" smtClean="0"/>
              <a:t>During </a:t>
            </a:r>
            <a:r>
              <a:rPr lang="en-US" dirty="0" err="1" smtClean="0"/>
              <a:t>ImageNet</a:t>
            </a:r>
            <a:r>
              <a:rPr lang="en-US" dirty="0" smtClean="0"/>
              <a:t> competition some of the transfer learning models where used and they showed below results:</a:t>
            </a:r>
            <a:endParaRPr lang="en-US" dirty="0"/>
          </a:p>
        </p:txBody>
      </p:sp>
      <p:sp>
        <p:nvSpPr>
          <p:cNvPr id="8" name="TextBox 7"/>
          <p:cNvSpPr txBox="1"/>
          <p:nvPr/>
        </p:nvSpPr>
        <p:spPr>
          <a:xfrm>
            <a:off x="412955" y="3687097"/>
            <a:ext cx="10884310" cy="646331"/>
          </a:xfrm>
          <a:prstGeom prst="rect">
            <a:avLst/>
          </a:prstGeom>
          <a:noFill/>
        </p:spPr>
        <p:txBody>
          <a:bodyPr wrap="square" rtlCol="0">
            <a:spAutoFit/>
          </a:bodyPr>
          <a:lstStyle/>
          <a:p>
            <a:r>
              <a:rPr lang="en-US" dirty="0" smtClean="0"/>
              <a:t>When implementing these models on our leaf dataset, these results where found out while training the model taking 4000 steps. And here the class represents the plants we took to test.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DATASET</a:t>
            </a:r>
            <a:endParaRPr lang="en-IN" b="1" dirty="0"/>
          </a:p>
        </p:txBody>
      </p:sp>
      <p:sp>
        <p:nvSpPr>
          <p:cNvPr id="3" name="Content Placeholder 2"/>
          <p:cNvSpPr>
            <a:spLocks noGrp="1"/>
          </p:cNvSpPr>
          <p:nvPr>
            <p:ph idx="1"/>
          </p:nvPr>
        </p:nvSpPr>
        <p:spPr/>
        <p:txBody>
          <a:bodyPr/>
          <a:lstStyle/>
          <a:p>
            <a:pPr>
              <a:buFont typeface="Wingdings" pitchFamily="2" charset="2"/>
              <a:buChar char="Ø"/>
            </a:pPr>
            <a:r>
              <a:rPr lang="en-IN" sz="2400" dirty="0" smtClean="0"/>
              <a:t>The dataset was collected from internet which contains 31  different class of leaves, the dataset was made by a group of researchers in 2007 for their algorithm.</a:t>
            </a:r>
          </a:p>
          <a:p>
            <a:pPr>
              <a:buFont typeface="Wingdings" pitchFamily="2" charset="2"/>
              <a:buChar char="Ø"/>
            </a:pPr>
            <a:r>
              <a:rPr lang="en-IN" sz="2400" dirty="0" smtClean="0"/>
              <a:t>The dataset contained lot of images of leaves belonging to different class and then we sorted out the dataset and arranged them folder wise so that it can later be feed into our training module.</a:t>
            </a:r>
          </a:p>
          <a:p>
            <a:pPr>
              <a:buFont typeface="Wingdings" pitchFamily="2" charset="2"/>
              <a:buChar char="Ø"/>
            </a:pPr>
            <a:r>
              <a:rPr lang="en-IN" sz="2400" dirty="0" smtClean="0"/>
              <a:t>The training module takes the dataset as folders where each folder is named as the class name to which the leaf belongs. In the dataset used we roughly had 40-50 images in each class and each image is assigned a random 4 digit number.</a:t>
            </a:r>
          </a:p>
          <a:p>
            <a:pPr>
              <a:buFont typeface="Wingdings" pitchFamily="2" charset="2"/>
              <a:buChar char="Ø"/>
            </a:pPr>
            <a:endParaRPr lang="en-IN" dirty="0" smtClean="0"/>
          </a:p>
          <a:p>
            <a:pPr>
              <a:buNone/>
            </a:pPr>
            <a:endParaRPr lang="en-IN"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DATASET</a:t>
            </a:r>
            <a:endParaRPr lang="en-IN" dirty="0"/>
          </a:p>
        </p:txBody>
      </p:sp>
      <p:sp>
        <p:nvSpPr>
          <p:cNvPr id="3" name="Content Placeholder 2"/>
          <p:cNvSpPr>
            <a:spLocks noGrp="1"/>
          </p:cNvSpPr>
          <p:nvPr>
            <p:ph idx="1"/>
          </p:nvPr>
        </p:nvSpPr>
        <p:spPr/>
        <p:txBody>
          <a:bodyPr/>
          <a:lstStyle/>
          <a:p>
            <a:r>
              <a:rPr lang="en-IN" dirty="0" smtClean="0"/>
              <a:t>The dataset after putting all the images into their respective class folder looks like this:-</a:t>
            </a:r>
          </a:p>
          <a:p>
            <a:endParaRPr lang="en-IN"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pic>
        <p:nvPicPr>
          <p:cNvPr id="6" name="Picture 5" descr="folder.png"/>
          <p:cNvPicPr>
            <a:picLocks noChangeAspect="1"/>
          </p:cNvPicPr>
          <p:nvPr/>
        </p:nvPicPr>
        <p:blipFill>
          <a:blip r:embed="rId2"/>
          <a:stretch>
            <a:fillRect/>
          </a:stretch>
        </p:blipFill>
        <p:spPr>
          <a:xfrm>
            <a:off x="464807" y="1770427"/>
            <a:ext cx="11497344" cy="427060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TRAINING</a:t>
            </a:r>
            <a:endParaRPr lang="en-IN" b="1" dirty="0"/>
          </a:p>
        </p:txBody>
      </p:sp>
      <p:sp>
        <p:nvSpPr>
          <p:cNvPr id="3" name="Content Placeholder 2"/>
          <p:cNvSpPr>
            <a:spLocks noGrp="1"/>
          </p:cNvSpPr>
          <p:nvPr>
            <p:ph idx="1"/>
          </p:nvPr>
        </p:nvSpPr>
        <p:spPr>
          <a:xfrm>
            <a:off x="575184" y="1333843"/>
            <a:ext cx="9935565" cy="553952"/>
          </a:xfrm>
        </p:spPr>
        <p:txBody>
          <a:bodyPr>
            <a:normAutofit/>
          </a:bodyPr>
          <a:lstStyle/>
          <a:p>
            <a:r>
              <a:rPr lang="en-US" sz="2400" dirty="0"/>
              <a:t>At first, get the latest sample code from </a:t>
            </a:r>
            <a:r>
              <a:rPr lang="en-US" sz="2400" dirty="0" err="1"/>
              <a:t>git</a:t>
            </a:r>
            <a:r>
              <a:rPr lang="en-US" sz="2400" dirty="0"/>
              <a:t> </a:t>
            </a:r>
            <a:r>
              <a:rPr lang="en-US" sz="2400" dirty="0" err="1"/>
              <a:t>TensorFlow</a:t>
            </a:r>
            <a:r>
              <a:rPr lang="en-US" sz="2400" dirty="0"/>
              <a:t> repo.</a:t>
            </a:r>
          </a:p>
          <a:p>
            <a:pPr>
              <a:buNone/>
            </a:pPr>
            <a:endParaRPr lang="en-IN" sz="2200" dirty="0"/>
          </a:p>
        </p:txBody>
      </p:sp>
      <p:sp>
        <p:nvSpPr>
          <p:cNvPr id="5" name="TextBox 4"/>
          <p:cNvSpPr txBox="1"/>
          <p:nvPr/>
        </p:nvSpPr>
        <p:spPr>
          <a:xfrm>
            <a:off x="10388184" y="6430780"/>
            <a:ext cx="1349114" cy="369332"/>
          </a:xfrm>
          <a:prstGeom prst="rect">
            <a:avLst/>
          </a:prstGeom>
          <a:solidFill>
            <a:schemeClr val="accent2"/>
          </a:solidFill>
        </p:spPr>
        <p:txBody>
          <a:bodyPr wrap="square" rtlCol="0">
            <a:spAutoFit/>
          </a:bodyPr>
          <a:lstStyle/>
          <a:p>
            <a:endParaRPr lang="en-IN" dirty="0"/>
          </a:p>
        </p:txBody>
      </p:sp>
      <p:sp>
        <p:nvSpPr>
          <p:cNvPr id="6" name="Slide Number Placeholder 5"/>
          <p:cNvSpPr>
            <a:spLocks noGrp="1"/>
          </p:cNvSpPr>
          <p:nvPr>
            <p:ph type="sldNum" sz="quarter" idx="12"/>
          </p:nvPr>
        </p:nvSpPr>
        <p:spPr/>
        <p:txBody>
          <a:bodyPr/>
          <a:lstStyle/>
          <a:p>
            <a:r>
              <a:rPr lang="en-US" dirty="0" smtClean="0"/>
              <a:t>Page no.17</a:t>
            </a:r>
            <a:endParaRPr lang="en-US" dirty="0"/>
          </a:p>
        </p:txBody>
      </p:sp>
      <p:sp>
        <p:nvSpPr>
          <p:cNvPr id="8" name="TextBox 7"/>
          <p:cNvSpPr txBox="1"/>
          <p:nvPr/>
        </p:nvSpPr>
        <p:spPr>
          <a:xfrm>
            <a:off x="575187" y="1922160"/>
            <a:ext cx="10043652" cy="338554"/>
          </a:xfrm>
          <a:prstGeom prst="rect">
            <a:avLst/>
          </a:prstGeom>
          <a:solidFill>
            <a:schemeClr val="bg1">
              <a:lumMod val="95000"/>
            </a:schemeClr>
          </a:solidFill>
        </p:spPr>
        <p:txBody>
          <a:bodyPr wrap="square" rtlCol="0">
            <a:spAutoFit/>
          </a:bodyPr>
          <a:lstStyle/>
          <a:p>
            <a:r>
              <a:rPr lang="en-US" sz="1600" dirty="0" smtClean="0"/>
              <a:t>curl –L0 https://github.com/tensorflow/hub/raw/master/examples/image_retraining/retrain.py</a:t>
            </a:r>
            <a:endParaRPr lang="en-US" sz="1600" dirty="0"/>
          </a:p>
        </p:txBody>
      </p:sp>
      <p:sp>
        <p:nvSpPr>
          <p:cNvPr id="9" name="Rectangle 3"/>
          <p:cNvSpPr>
            <a:spLocks noChangeArrowheads="1"/>
          </p:cNvSpPr>
          <p:nvPr/>
        </p:nvSpPr>
        <p:spPr bwMode="auto">
          <a:xfrm>
            <a:off x="575186" y="2433861"/>
            <a:ext cx="8554065"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For training, type the following command by invoking python: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 name="Picture 9"/>
          <p:cNvPicPr/>
          <p:nvPr/>
        </p:nvPicPr>
        <p:blipFill>
          <a:blip r:embed="rId2"/>
          <a:srcRect/>
          <a:stretch>
            <a:fillRect/>
          </a:stretch>
        </p:blipFill>
        <p:spPr bwMode="auto">
          <a:xfrm>
            <a:off x="575185" y="2976340"/>
            <a:ext cx="10043654" cy="29018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BOTTLENECK</a:t>
            </a:r>
            <a:endParaRPr lang="en-IN" b="1" dirty="0"/>
          </a:p>
        </p:txBody>
      </p:sp>
      <p:sp>
        <p:nvSpPr>
          <p:cNvPr id="5" name="TextBox 4"/>
          <p:cNvSpPr txBox="1"/>
          <p:nvPr/>
        </p:nvSpPr>
        <p:spPr>
          <a:xfrm>
            <a:off x="10283252" y="6488668"/>
            <a:ext cx="1349115" cy="369332"/>
          </a:xfrm>
          <a:prstGeom prst="rect">
            <a:avLst/>
          </a:prstGeom>
          <a:solidFill>
            <a:schemeClr val="accent2"/>
          </a:solidFill>
        </p:spPr>
        <p:txBody>
          <a:bodyPr wrap="square" rtlCol="0">
            <a:spAutoFit/>
          </a:bodyPr>
          <a:lstStyle/>
          <a:p>
            <a:endParaRPr lang="en-IN" dirty="0"/>
          </a:p>
        </p:txBody>
      </p:sp>
      <p:sp>
        <p:nvSpPr>
          <p:cNvPr id="6" name="Slide Number Placeholder 5"/>
          <p:cNvSpPr>
            <a:spLocks noGrp="1"/>
          </p:cNvSpPr>
          <p:nvPr>
            <p:ph type="sldNum" sz="quarter" idx="12"/>
          </p:nvPr>
        </p:nvSpPr>
        <p:spPr/>
        <p:txBody>
          <a:bodyPr/>
          <a:lstStyle/>
          <a:p>
            <a:r>
              <a:rPr lang="en-US" dirty="0" smtClean="0"/>
              <a:t>Page no.18</a:t>
            </a:r>
            <a:endParaRPr lang="en-US" dirty="0"/>
          </a:p>
        </p:txBody>
      </p:sp>
      <p:pic>
        <p:nvPicPr>
          <p:cNvPr id="7" name="Picture 3"/>
          <p:cNvPicPr>
            <a:picLocks noGrp="1" noChangeAspect="1" noChangeArrowheads="1"/>
          </p:cNvPicPr>
          <p:nvPr>
            <p:ph idx="1"/>
          </p:nvPr>
        </p:nvPicPr>
        <p:blipFill>
          <a:blip r:embed="rId3"/>
          <a:srcRect/>
          <a:stretch>
            <a:fillRect/>
          </a:stretch>
        </p:blipFill>
        <p:spPr bwMode="auto">
          <a:xfrm>
            <a:off x="635102" y="1264342"/>
            <a:ext cx="10101724" cy="3276600"/>
          </a:xfrm>
          <a:prstGeom prst="rect">
            <a:avLst/>
          </a:prstGeom>
          <a:noFill/>
          <a:ln w="9525">
            <a:noFill/>
            <a:miter lim="800000"/>
            <a:headEnd/>
            <a:tailEnd/>
          </a:ln>
          <a:effectLst/>
        </p:spPr>
      </p:pic>
      <p:sp>
        <p:nvSpPr>
          <p:cNvPr id="8" name="Rectangle 7"/>
          <p:cNvSpPr/>
          <p:nvPr/>
        </p:nvSpPr>
        <p:spPr>
          <a:xfrm>
            <a:off x="635000" y="4680635"/>
            <a:ext cx="10997367" cy="923330"/>
          </a:xfrm>
          <a:prstGeom prst="rect">
            <a:avLst/>
          </a:prstGeom>
        </p:spPr>
        <p:txBody>
          <a:bodyPr wrap="square">
            <a:spAutoFit/>
          </a:bodyPr>
          <a:lstStyle/>
          <a:p>
            <a:r>
              <a:rPr lang="en-US" dirty="0" smtClean="0"/>
              <a:t> 'Bottleneck' is an informal term used for the layer just before the final output layer that actually does the classification. (TensorFlow Hub calls this an "image feature vector"). An image feature vector is a dense 1-D tensor that represents a whole image, typically for classification by the consumer model.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03174" y="6430780"/>
            <a:ext cx="1124262" cy="369332"/>
          </a:xfrm>
          <a:prstGeom prst="rect">
            <a:avLst/>
          </a:prstGeom>
          <a:solidFill>
            <a:schemeClr val="accent2"/>
          </a:solidFill>
        </p:spPr>
        <p:txBody>
          <a:bodyPr wrap="square" rtlCol="0">
            <a:spAutoFit/>
          </a:bodyPr>
          <a:lstStyle/>
          <a:p>
            <a:endParaRPr lang="en-IN" dirty="0"/>
          </a:p>
        </p:txBody>
      </p:sp>
      <p:sp>
        <p:nvSpPr>
          <p:cNvPr id="6" name="Slide Number Placeholder 5"/>
          <p:cNvSpPr>
            <a:spLocks noGrp="1"/>
          </p:cNvSpPr>
          <p:nvPr>
            <p:ph type="sldNum" sz="quarter" idx="12"/>
          </p:nvPr>
        </p:nvSpPr>
        <p:spPr/>
        <p:txBody>
          <a:bodyPr/>
          <a:lstStyle/>
          <a:p>
            <a:r>
              <a:rPr lang="en-US" dirty="0" smtClean="0"/>
              <a:t>Page no.19</a:t>
            </a:r>
            <a:endParaRPr lang="en-US" dirty="0"/>
          </a:p>
        </p:txBody>
      </p:sp>
      <p:sp>
        <p:nvSpPr>
          <p:cNvPr id="7" name="Content Placeholder 6"/>
          <p:cNvSpPr>
            <a:spLocks noGrp="1"/>
          </p:cNvSpPr>
          <p:nvPr>
            <p:ph idx="1"/>
          </p:nvPr>
        </p:nvSpPr>
        <p:spPr>
          <a:prstGeom prst="rect">
            <a:avLst/>
          </a:prstGeom>
        </p:spPr>
        <p:txBody>
          <a:bodyPr wrap="square">
            <a:spAutoFit/>
          </a:bodyPr>
          <a:lstStyle/>
          <a:p>
            <a:r>
              <a:rPr lang="en-US" dirty="0" smtClean="0"/>
              <a:t>After the bottlenecks training is over, the final layer gets trained and we will see a series of step outputs, each one showing training accuracy, validation accuracy, and the cross entropy.</a:t>
            </a:r>
            <a:endParaRPr lang="en-US" dirty="0"/>
          </a:p>
        </p:txBody>
      </p:sp>
      <p:pic>
        <p:nvPicPr>
          <p:cNvPr id="8" name="Picture 7" descr="D:\tensorflow_hub2\1.PNG"/>
          <p:cNvPicPr/>
          <p:nvPr/>
        </p:nvPicPr>
        <p:blipFill>
          <a:blip r:embed="rId2"/>
          <a:srcRect/>
          <a:stretch>
            <a:fillRect/>
          </a:stretch>
        </p:blipFill>
        <p:spPr bwMode="auto">
          <a:xfrm>
            <a:off x="723900" y="2212258"/>
            <a:ext cx="9786850" cy="36805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463134" y="6430780"/>
            <a:ext cx="1439056" cy="369332"/>
          </a:xfrm>
          <a:prstGeom prst="rect">
            <a:avLst/>
          </a:prstGeom>
          <a:solidFill>
            <a:schemeClr val="accent2"/>
          </a:solidFill>
        </p:spPr>
        <p:txBody>
          <a:bodyPr wrap="square" rtlCol="0">
            <a:spAutoFit/>
          </a:bodyPr>
          <a:lstStyle/>
          <a:p>
            <a:endParaRPr lang="en-IN" dirty="0"/>
          </a:p>
        </p:txBody>
      </p:sp>
      <p:sp>
        <p:nvSpPr>
          <p:cNvPr id="7" name="Slide Number Placeholder 6"/>
          <p:cNvSpPr>
            <a:spLocks noGrp="1"/>
          </p:cNvSpPr>
          <p:nvPr>
            <p:ph type="sldNum" sz="quarter" idx="12"/>
          </p:nvPr>
        </p:nvSpPr>
        <p:spPr/>
        <p:txBody>
          <a:bodyPr/>
          <a:lstStyle/>
          <a:p>
            <a:r>
              <a:rPr lang="en-US" dirty="0" smtClean="0"/>
              <a:t>Page no.20</a:t>
            </a:r>
            <a:endParaRPr lang="en-US" dirty="0"/>
          </a:p>
        </p:txBody>
      </p:sp>
      <p:sp>
        <p:nvSpPr>
          <p:cNvPr id="10" name="Content Placeholder 9"/>
          <p:cNvSpPr>
            <a:spLocks noGrp="1"/>
          </p:cNvSpPr>
          <p:nvPr>
            <p:ph idx="1"/>
          </p:nvPr>
        </p:nvSpPr>
        <p:spPr>
          <a:xfrm>
            <a:off x="452438" y="1333500"/>
            <a:ext cx="10058400" cy="4713288"/>
          </a:xfrm>
          <a:prstGeom prst="rect">
            <a:avLst/>
          </a:prstGeom>
        </p:spPr>
        <p:txBody>
          <a:bodyPr wrap="square">
            <a:spAutoFit/>
          </a:bodyPr>
          <a:lstStyle/>
          <a:p>
            <a:pPr>
              <a:buFont typeface="Arial" pitchFamily="34" charset="0"/>
              <a:buChar char="•"/>
            </a:pPr>
            <a:r>
              <a:rPr lang="en-US" dirty="0" smtClean="0"/>
              <a:t>The training accuracy shows what percent of the images used in the current training batch were labeled with the correct class. </a:t>
            </a:r>
          </a:p>
          <a:p>
            <a:pPr>
              <a:buFont typeface="Arial" pitchFamily="34" charset="0"/>
              <a:buChar char="•"/>
            </a:pPr>
            <a:r>
              <a:rPr lang="en-US" dirty="0" smtClean="0"/>
              <a:t>The validation accuracy is the precision on a randomly-selected group of images from a different set. </a:t>
            </a:r>
          </a:p>
          <a:p>
            <a:pPr>
              <a:buFont typeface="Arial" pitchFamily="34" charset="0"/>
              <a:buChar char="•"/>
            </a:pPr>
            <a:r>
              <a:rPr lang="en-US" dirty="0" smtClean="0"/>
              <a:t>Cross entropy is a loss function which gives a glimpse into how well the learning process is progressing.</a:t>
            </a:r>
            <a:endParaRPr lang="en-US" dirty="0"/>
          </a:p>
        </p:txBody>
      </p:sp>
      <p:pic>
        <p:nvPicPr>
          <p:cNvPr id="11" name="Picture 10" descr="D:\tensorflow_hub2\1.PNG"/>
          <p:cNvPicPr/>
          <p:nvPr/>
        </p:nvPicPr>
        <p:blipFill>
          <a:blip r:embed="rId2"/>
          <a:srcRect/>
          <a:stretch>
            <a:fillRect/>
          </a:stretch>
        </p:blipFill>
        <p:spPr bwMode="auto">
          <a:xfrm>
            <a:off x="749300" y="3392129"/>
            <a:ext cx="9713834" cy="25641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THE RETRAINED MODEL</a:t>
            </a:r>
            <a:endParaRPr lang="en-IN" b="1" dirty="0"/>
          </a:p>
        </p:txBody>
      </p:sp>
      <p:sp>
        <p:nvSpPr>
          <p:cNvPr id="3" name="Content Placeholder 2"/>
          <p:cNvSpPr>
            <a:spLocks noGrp="1"/>
          </p:cNvSpPr>
          <p:nvPr>
            <p:ph idx="1"/>
          </p:nvPr>
        </p:nvSpPr>
        <p:spPr/>
        <p:txBody>
          <a:bodyPr>
            <a:normAutofit/>
          </a:bodyPr>
          <a:lstStyle/>
          <a:p>
            <a:pPr marL="0" indent="0">
              <a:buNone/>
            </a:pPr>
            <a:r>
              <a:rPr lang="en-IN" sz="2200" dirty="0" smtClean="0"/>
              <a:t> </a:t>
            </a:r>
            <a:endParaRPr lang="en-IN" dirty="0"/>
          </a:p>
        </p:txBody>
      </p:sp>
      <p:sp>
        <p:nvSpPr>
          <p:cNvPr id="5" name="TextBox 4"/>
          <p:cNvSpPr txBox="1"/>
          <p:nvPr/>
        </p:nvSpPr>
        <p:spPr>
          <a:xfrm>
            <a:off x="10598046" y="6490741"/>
            <a:ext cx="1079292" cy="369332"/>
          </a:xfrm>
          <a:prstGeom prst="rect">
            <a:avLst/>
          </a:prstGeom>
          <a:solidFill>
            <a:schemeClr val="accent2"/>
          </a:solidFill>
        </p:spPr>
        <p:txBody>
          <a:bodyPr wrap="square" rtlCol="0">
            <a:spAutoFit/>
          </a:bodyPr>
          <a:lstStyle/>
          <a:p>
            <a:endParaRPr lang="en-IN" dirty="0"/>
          </a:p>
        </p:txBody>
      </p:sp>
      <p:sp>
        <p:nvSpPr>
          <p:cNvPr id="6" name="Slide Number Placeholder 5"/>
          <p:cNvSpPr>
            <a:spLocks noGrp="1"/>
          </p:cNvSpPr>
          <p:nvPr>
            <p:ph type="sldNum" sz="quarter" idx="12"/>
          </p:nvPr>
        </p:nvSpPr>
        <p:spPr/>
        <p:txBody>
          <a:bodyPr/>
          <a:lstStyle/>
          <a:p>
            <a:r>
              <a:rPr lang="en-US" dirty="0" smtClean="0"/>
              <a:t>Page no.21</a:t>
            </a:r>
            <a:endParaRPr lang="en-US" dirty="0"/>
          </a:p>
        </p:txBody>
      </p:sp>
      <p:sp>
        <p:nvSpPr>
          <p:cNvPr id="7" name="Rectangle 2"/>
          <p:cNvSpPr>
            <a:spLocks noChangeArrowheads="1"/>
          </p:cNvSpPr>
          <p:nvPr/>
        </p:nvSpPr>
        <p:spPr bwMode="auto">
          <a:xfrm>
            <a:off x="769850" y="1199536"/>
            <a:ext cx="9423400" cy="1508105"/>
          </a:xfrm>
          <a:prstGeom prst="rect">
            <a:avLst/>
          </a:prstGeom>
          <a:solidFill>
            <a:srgbClr val="F1F3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t>curl –LO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t> https://github.com/tensorflow/tensorflow/raw/master/tensorflow/examples/label_image/label_image.py</a:t>
            </a:r>
            <a:b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t>python label_image.py \</a:t>
            </a:r>
            <a:b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t>--graph=/</a:t>
            </a:r>
            <a:r>
              <a:rPr kumimoji="0" lang="en-US" sz="1400" b="0" i="0" u="none" strike="noStrike" cap="none" normalizeH="0" baseline="0" dirty="0" err="1" smtClean="0">
                <a:ln>
                  <a:noFill/>
                </a:ln>
                <a:solidFill>
                  <a:srgbClr val="37474F"/>
                </a:solidFill>
                <a:effectLst/>
                <a:latin typeface="Arial Unicode MS" pitchFamily="34" charset="-128"/>
                <a:ea typeface="Times New Roman" pitchFamily="18" charset="0"/>
                <a:cs typeface="Courier New" pitchFamily="49" charset="0"/>
              </a:rPr>
              <a:t>tmp</a:t>
            </a:r>
            <a: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t>/</a:t>
            </a:r>
            <a:r>
              <a:rPr kumimoji="0" lang="en-US" sz="1400" b="0" i="0" u="none" strike="noStrike" cap="none" normalizeH="0" baseline="0" dirty="0" err="1" smtClean="0">
                <a:ln>
                  <a:noFill/>
                </a:ln>
                <a:solidFill>
                  <a:srgbClr val="37474F"/>
                </a:solidFill>
                <a:effectLst/>
                <a:latin typeface="Arial Unicode MS" pitchFamily="34" charset="-128"/>
                <a:ea typeface="Times New Roman" pitchFamily="18" charset="0"/>
                <a:cs typeface="Courier New" pitchFamily="49" charset="0"/>
              </a:rPr>
              <a:t>output_graph.pb</a:t>
            </a:r>
            <a: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t> --labels=/</a:t>
            </a:r>
            <a:r>
              <a:rPr kumimoji="0" lang="en-US" sz="1400" b="0" i="0" u="none" strike="noStrike" cap="none" normalizeH="0" baseline="0" dirty="0" err="1" smtClean="0">
                <a:ln>
                  <a:noFill/>
                </a:ln>
                <a:solidFill>
                  <a:srgbClr val="37474F"/>
                </a:solidFill>
                <a:effectLst/>
                <a:latin typeface="Arial Unicode MS" pitchFamily="34" charset="-128"/>
                <a:ea typeface="Times New Roman" pitchFamily="18" charset="0"/>
                <a:cs typeface="Courier New" pitchFamily="49" charset="0"/>
              </a:rPr>
              <a:t>tmp</a:t>
            </a:r>
            <a: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t>/output_labels.txt \</a:t>
            </a:r>
            <a:b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t>--</a:t>
            </a:r>
            <a:r>
              <a:rPr kumimoji="0" lang="en-US" sz="1400" b="0" i="0" u="none" strike="noStrike" cap="none" normalizeH="0" baseline="0" dirty="0" err="1" smtClean="0">
                <a:ln>
                  <a:noFill/>
                </a:ln>
                <a:solidFill>
                  <a:srgbClr val="37474F"/>
                </a:solidFill>
                <a:effectLst/>
                <a:latin typeface="Arial Unicode MS" pitchFamily="34" charset="-128"/>
                <a:ea typeface="Times New Roman" pitchFamily="18" charset="0"/>
                <a:cs typeface="Courier New" pitchFamily="49" charset="0"/>
              </a:rPr>
              <a:t>input_layer</a:t>
            </a:r>
            <a: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t>=</a:t>
            </a:r>
            <a:r>
              <a:rPr kumimoji="0" lang="en-US" sz="1400" b="0" i="0" u="none" strike="noStrike" cap="none" normalizeH="0" baseline="0" dirty="0" smtClean="0">
                <a:ln>
                  <a:noFill/>
                </a:ln>
                <a:solidFill>
                  <a:srgbClr val="9C27B0"/>
                </a:solidFill>
                <a:effectLst/>
                <a:latin typeface="Arial Unicode MS" pitchFamily="34" charset="-128"/>
                <a:ea typeface="Times New Roman" pitchFamily="18" charset="0"/>
                <a:cs typeface="Courier New" pitchFamily="49" charset="0"/>
              </a:rPr>
              <a:t>Placeholder</a:t>
            </a:r>
            <a: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t> \</a:t>
            </a:r>
            <a:b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t>--</a:t>
            </a:r>
            <a:r>
              <a:rPr kumimoji="0" lang="en-US" sz="1400" b="0" i="0" u="none" strike="noStrike" cap="none" normalizeH="0" baseline="0" dirty="0" err="1" smtClean="0">
                <a:ln>
                  <a:noFill/>
                </a:ln>
                <a:solidFill>
                  <a:srgbClr val="37474F"/>
                </a:solidFill>
                <a:effectLst/>
                <a:latin typeface="Arial Unicode MS" pitchFamily="34" charset="-128"/>
                <a:ea typeface="Times New Roman" pitchFamily="18" charset="0"/>
                <a:cs typeface="Courier New" pitchFamily="49" charset="0"/>
              </a:rPr>
              <a:t>output_layer</a:t>
            </a:r>
            <a: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t>=</a:t>
            </a:r>
            <a:r>
              <a:rPr kumimoji="0" lang="en-US" sz="1400" b="0" i="0" u="none" strike="noStrike" cap="none" normalizeH="0" baseline="0" dirty="0" err="1" smtClean="0">
                <a:ln>
                  <a:noFill/>
                </a:ln>
                <a:solidFill>
                  <a:srgbClr val="37474F"/>
                </a:solidFill>
                <a:effectLst/>
                <a:latin typeface="Arial Unicode MS" pitchFamily="34" charset="-128"/>
                <a:ea typeface="Times New Roman" pitchFamily="18" charset="0"/>
                <a:cs typeface="Courier New" pitchFamily="49" charset="0"/>
              </a:rPr>
              <a:t>final_result</a:t>
            </a:r>
            <a: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t> \</a:t>
            </a:r>
            <a:b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smtClean="0">
                <a:ln>
                  <a:noFill/>
                </a:ln>
                <a:solidFill>
                  <a:srgbClr val="37474F"/>
                </a:solidFill>
                <a:effectLst/>
                <a:latin typeface="Arial Unicode MS" pitchFamily="34" charset="-128"/>
                <a:ea typeface="Times New Roman" pitchFamily="18" charset="0"/>
                <a:cs typeface="Courier New" pitchFamily="49" charset="0"/>
              </a:rPr>
              <a:t>--image test1.jpg</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p>
        </p:txBody>
      </p:sp>
      <p:pic>
        <p:nvPicPr>
          <p:cNvPr id="8" name="Picture 7"/>
          <p:cNvPicPr/>
          <p:nvPr/>
        </p:nvPicPr>
        <p:blipFill>
          <a:blip r:embed="rId2"/>
          <a:srcRect/>
          <a:stretch>
            <a:fillRect/>
          </a:stretch>
        </p:blipFill>
        <p:spPr bwMode="auto">
          <a:xfrm>
            <a:off x="1569130" y="2841947"/>
            <a:ext cx="7824839" cy="313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BOOTSTRAP</a:t>
            </a:r>
            <a:endParaRPr lang="en-IN" b="1" dirty="0"/>
          </a:p>
        </p:txBody>
      </p:sp>
      <p:sp>
        <p:nvSpPr>
          <p:cNvPr id="3" name="Content Placeholder 2"/>
          <p:cNvSpPr>
            <a:spLocks noGrp="1"/>
          </p:cNvSpPr>
          <p:nvPr>
            <p:ph idx="1"/>
          </p:nvPr>
        </p:nvSpPr>
        <p:spPr/>
        <p:txBody>
          <a:bodyPr/>
          <a:lstStyle/>
          <a:p>
            <a:r>
              <a:rPr lang="en-IN" sz="3200" dirty="0"/>
              <a:t>What is </a:t>
            </a:r>
            <a:r>
              <a:rPr lang="en-IN" sz="3200" dirty="0" smtClean="0"/>
              <a:t>Bootstrap?</a:t>
            </a:r>
            <a:endParaRPr lang="en-IN" sz="3200" dirty="0"/>
          </a:p>
          <a:p>
            <a:r>
              <a:rPr lang="en-IN" sz="3200" dirty="0"/>
              <a:t>It is one of the popular frameworks  for creating layouts of a </a:t>
            </a:r>
            <a:r>
              <a:rPr lang="en-IN" sz="3200" dirty="0" smtClean="0"/>
              <a:t>webpage. Some </a:t>
            </a:r>
            <a:r>
              <a:rPr lang="en-IN" sz="3200" dirty="0"/>
              <a:t>of the reasons for using Bootstrap is:-</a:t>
            </a:r>
          </a:p>
          <a:p>
            <a:pPr lvl="1">
              <a:buFont typeface="Wingdings" pitchFamily="2" charset="2"/>
              <a:buChar char="Ø"/>
            </a:pPr>
            <a:r>
              <a:rPr lang="en-IN" sz="3000" dirty="0" smtClean="0"/>
              <a:t>The </a:t>
            </a:r>
            <a:r>
              <a:rPr lang="en-IN" sz="3000" dirty="0"/>
              <a:t>responsive CSS adjusts to </a:t>
            </a:r>
            <a:r>
              <a:rPr lang="en-IN" sz="3000" dirty="0" smtClean="0"/>
              <a:t>mobile, tablets, </a:t>
            </a:r>
            <a:r>
              <a:rPr lang="en-IN" sz="3000" dirty="0"/>
              <a:t>and Desktop</a:t>
            </a:r>
          </a:p>
          <a:p>
            <a:pPr lvl="1">
              <a:buFont typeface="Wingdings" pitchFamily="2" charset="2"/>
              <a:buChar char="Ø"/>
            </a:pPr>
            <a:r>
              <a:rPr lang="en-IN" sz="3000" dirty="0"/>
              <a:t>Its compatibility with all the popular browsers.</a:t>
            </a:r>
          </a:p>
          <a:p>
            <a:pPr lvl="1">
              <a:buFont typeface="Wingdings" pitchFamily="2" charset="2"/>
              <a:buChar char="Ø"/>
            </a:pPr>
            <a:r>
              <a:rPr lang="en-IN" sz="3000" dirty="0"/>
              <a:t>Easy to set up and use to develop web pages</a:t>
            </a:r>
            <a:r>
              <a:rPr lang="en-IN" dirty="0"/>
              <a:t>.</a:t>
            </a:r>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extLst>
      <p:ext uri="{BB962C8B-B14F-4D97-AF65-F5344CB8AC3E}">
        <p14:creationId xmlns="" xmlns:p14="http://schemas.microsoft.com/office/powerpoint/2010/main" val="674694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BOOTSTRAP</a:t>
            </a:r>
            <a:endParaRPr lang="en-IN" dirty="0"/>
          </a:p>
        </p:txBody>
      </p:sp>
      <p:sp>
        <p:nvSpPr>
          <p:cNvPr id="3" name="Content Placeholder 2"/>
          <p:cNvSpPr>
            <a:spLocks noGrp="1"/>
          </p:cNvSpPr>
          <p:nvPr>
            <p:ph idx="1"/>
          </p:nvPr>
        </p:nvSpPr>
        <p:spPr/>
        <p:txBody>
          <a:bodyPr>
            <a:normAutofit/>
          </a:bodyPr>
          <a:lstStyle/>
          <a:p>
            <a:pPr>
              <a:buNone/>
            </a:pPr>
            <a:r>
              <a:rPr lang="en-IN" sz="3200" dirty="0"/>
              <a:t>How to use </a:t>
            </a:r>
            <a:r>
              <a:rPr lang="en-IN" sz="3200" dirty="0" smtClean="0"/>
              <a:t>Bootstrap?</a:t>
            </a:r>
            <a:endParaRPr lang="en-IN" sz="3200" dirty="0"/>
          </a:p>
          <a:p>
            <a:pPr>
              <a:buFont typeface="Wingdings" pitchFamily="2" charset="2"/>
              <a:buChar char="Ø"/>
            </a:pPr>
            <a:r>
              <a:rPr lang="en-IN" sz="3200" dirty="0"/>
              <a:t>To use bootstrap one just need to visit the Documentation page of the official website of </a:t>
            </a:r>
            <a:r>
              <a:rPr lang="en-IN" sz="3200" dirty="0" smtClean="0"/>
              <a:t>Bootstrap, </a:t>
            </a:r>
            <a:r>
              <a:rPr lang="en-IN" sz="3200" dirty="0"/>
              <a:t>mentioned in the References.</a:t>
            </a:r>
          </a:p>
          <a:p>
            <a:pPr>
              <a:buFont typeface="Wingdings" pitchFamily="2" charset="2"/>
              <a:buChar char="Ø"/>
            </a:pPr>
            <a:r>
              <a:rPr lang="en-IN" sz="3200" dirty="0"/>
              <a:t>Copy the basic template in the ‘.html’ file and start choosing the components and different elements required from the documentation too.</a:t>
            </a:r>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extLst>
      <p:ext uri="{BB962C8B-B14F-4D97-AF65-F5344CB8AC3E}">
        <p14:creationId xmlns="" xmlns:p14="http://schemas.microsoft.com/office/powerpoint/2010/main" val="417880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SPECIFICATION AND OVERVIEW</a:t>
            </a:r>
            <a:endParaRPr lang="en-IN" b="1" dirty="0"/>
          </a:p>
        </p:txBody>
      </p:sp>
      <p:sp>
        <p:nvSpPr>
          <p:cNvPr id="3" name="Content Placeholder 2"/>
          <p:cNvSpPr>
            <a:spLocks noGrp="1"/>
          </p:cNvSpPr>
          <p:nvPr>
            <p:ph idx="1"/>
          </p:nvPr>
        </p:nvSpPr>
        <p:spPr>
          <a:xfrm>
            <a:off x="581559" y="1443507"/>
            <a:ext cx="10058400" cy="4465074"/>
          </a:xfrm>
        </p:spPr>
        <p:txBody>
          <a:bodyPr>
            <a:noAutofit/>
          </a:bodyPr>
          <a:lstStyle/>
          <a:p>
            <a:pPr marL="635508" lvl="1" indent="-342900">
              <a:buFont typeface="Wingdings" panose="05000000000000000000" pitchFamily="2" charset="2"/>
              <a:buChar char="Ø"/>
            </a:pPr>
            <a:r>
              <a:rPr lang="en-IN" sz="2200" dirty="0" smtClean="0"/>
              <a:t>The </a:t>
            </a:r>
            <a:r>
              <a:rPr lang="en-IN" sz="2200" dirty="0"/>
              <a:t>goal of this project is to classify the leaf images. The project started with lot of challenges </a:t>
            </a:r>
            <a:r>
              <a:rPr lang="en-IN" sz="2200" dirty="0" smtClean="0"/>
              <a:t>  and </a:t>
            </a:r>
            <a:r>
              <a:rPr lang="en-IN" sz="2200" dirty="0"/>
              <a:t>we have discussed every challenges faced and how we overcome those and all the different technologies used while designing the project. </a:t>
            </a:r>
            <a:endParaRPr lang="en-IN" sz="2200" dirty="0" smtClean="0"/>
          </a:p>
          <a:p>
            <a:pPr>
              <a:buFont typeface="Wingdings" panose="05000000000000000000" pitchFamily="2" charset="2"/>
              <a:buChar char="Ø"/>
            </a:pPr>
            <a:r>
              <a:rPr lang="en-IN" sz="2400" dirty="0" smtClean="0"/>
              <a:t>Technologies </a:t>
            </a:r>
            <a:r>
              <a:rPr lang="en-IN" sz="2400" dirty="0"/>
              <a:t>used:-</a:t>
            </a:r>
          </a:p>
          <a:p>
            <a:pPr lvl="1">
              <a:buFont typeface="Wingdings" panose="05000000000000000000" pitchFamily="2" charset="2"/>
              <a:buChar char="§"/>
            </a:pPr>
            <a:r>
              <a:rPr lang="en-IN" sz="2200" dirty="0" smtClean="0"/>
              <a:t>Python</a:t>
            </a:r>
            <a:endParaRPr lang="en-IN" sz="2200" dirty="0"/>
          </a:p>
          <a:p>
            <a:pPr lvl="1">
              <a:buFont typeface="Wingdings" panose="05000000000000000000" pitchFamily="2" charset="2"/>
              <a:buChar char="§"/>
            </a:pPr>
            <a:r>
              <a:rPr lang="en-IN" sz="2200" dirty="0" smtClean="0"/>
              <a:t>Tensorflow</a:t>
            </a:r>
            <a:endParaRPr lang="en-IN" sz="2200" dirty="0"/>
          </a:p>
          <a:p>
            <a:pPr lvl="1">
              <a:buFont typeface="Wingdings" panose="05000000000000000000" pitchFamily="2" charset="2"/>
              <a:buChar char="§"/>
            </a:pPr>
            <a:r>
              <a:rPr lang="en-IN" sz="2200" dirty="0" smtClean="0"/>
              <a:t>Bootstrap</a:t>
            </a:r>
            <a:endParaRPr lang="en-IN" sz="2200" dirty="0"/>
          </a:p>
          <a:p>
            <a:pPr lvl="1">
              <a:buFont typeface="Wingdings" panose="05000000000000000000" pitchFamily="2" charset="2"/>
              <a:buChar char="§"/>
            </a:pPr>
            <a:r>
              <a:rPr lang="en-IN" sz="2200" dirty="0" smtClean="0"/>
              <a:t>HTML</a:t>
            </a:r>
            <a:endParaRPr lang="en-IN" sz="2200" dirty="0"/>
          </a:p>
          <a:p>
            <a:pPr lvl="1">
              <a:buFont typeface="Wingdings" panose="05000000000000000000" pitchFamily="2" charset="2"/>
              <a:buChar char="§"/>
            </a:pPr>
            <a:r>
              <a:rPr lang="en-IN" sz="2200" dirty="0" smtClean="0"/>
              <a:t>Flask </a:t>
            </a:r>
            <a:r>
              <a:rPr lang="en-IN" sz="2200" dirty="0"/>
              <a:t>web framework</a:t>
            </a:r>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extLst>
      <p:ext uri="{BB962C8B-B14F-4D97-AF65-F5344CB8AC3E}">
        <p14:creationId xmlns="" xmlns:p14="http://schemas.microsoft.com/office/powerpoint/2010/main" val="2826058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350" y="1333842"/>
            <a:ext cx="5107792" cy="4465074"/>
          </a:xfrm>
        </p:spPr>
        <p:txBody>
          <a:bodyPr>
            <a:normAutofit/>
          </a:bodyPr>
          <a:lstStyle/>
          <a:p>
            <a:r>
              <a:rPr lang="en-IN" sz="3200" dirty="0"/>
              <a:t>The different elements can be found in the left hand side of the documentation, where one can browse through what they want and then copy the code into their HTML file.</a:t>
            </a:r>
          </a:p>
          <a:p>
            <a:endParaRPr lang="en-IN" sz="3200"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pic>
        <p:nvPicPr>
          <p:cNvPr id="5" name="Picture 4" descr="menu.png"/>
          <p:cNvPicPr>
            <a:picLocks noChangeAspect="1"/>
          </p:cNvPicPr>
          <p:nvPr/>
        </p:nvPicPr>
        <p:blipFill>
          <a:blip r:embed="rId2"/>
          <a:stretch>
            <a:fillRect/>
          </a:stretch>
        </p:blipFill>
        <p:spPr>
          <a:xfrm>
            <a:off x="6615114" y="1530396"/>
            <a:ext cx="3143272" cy="4071966"/>
          </a:xfrm>
          <a:prstGeom prst="rect">
            <a:avLst/>
          </a:prstGeom>
        </p:spPr>
      </p:pic>
      <p:sp>
        <p:nvSpPr>
          <p:cNvPr id="6" name="Title 1"/>
          <p:cNvSpPr>
            <a:spLocks noGrp="1"/>
          </p:cNvSpPr>
          <p:nvPr>
            <p:ph type="title"/>
          </p:nvPr>
        </p:nvSpPr>
        <p:spPr>
          <a:xfrm>
            <a:off x="452350" y="206066"/>
            <a:ext cx="10058400" cy="696760"/>
          </a:xfrm>
        </p:spPr>
        <p:txBody>
          <a:bodyPr>
            <a:normAutofit fontScale="90000"/>
          </a:bodyPr>
          <a:lstStyle/>
          <a:p>
            <a:r>
              <a:rPr lang="en-IN" b="1" dirty="0"/>
              <a:t>BOOTSTRAP</a:t>
            </a:r>
            <a:endParaRPr lang="en-IN" dirty="0"/>
          </a:p>
        </p:txBody>
      </p:sp>
    </p:spTree>
    <p:extLst>
      <p:ext uri="{BB962C8B-B14F-4D97-AF65-F5344CB8AC3E}">
        <p14:creationId xmlns="" xmlns:p14="http://schemas.microsoft.com/office/powerpoint/2010/main" val="2628267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BOOTSTRAP</a:t>
            </a:r>
            <a:endParaRPr lang="en-IN" dirty="0"/>
          </a:p>
        </p:txBody>
      </p:sp>
      <p:sp>
        <p:nvSpPr>
          <p:cNvPr id="3" name="Content Placeholder 2"/>
          <p:cNvSpPr>
            <a:spLocks noGrp="1"/>
          </p:cNvSpPr>
          <p:nvPr>
            <p:ph idx="1"/>
          </p:nvPr>
        </p:nvSpPr>
        <p:spPr/>
        <p:txBody>
          <a:bodyPr>
            <a:normAutofit/>
          </a:bodyPr>
          <a:lstStyle/>
          <a:p>
            <a:pPr>
              <a:buNone/>
            </a:pPr>
            <a:r>
              <a:rPr lang="en-IN" sz="2800" dirty="0"/>
              <a:t>How </a:t>
            </a:r>
            <a:r>
              <a:rPr lang="en-IN" sz="2800" dirty="0" smtClean="0"/>
              <a:t>Bootstrap </a:t>
            </a:r>
            <a:r>
              <a:rPr lang="en-IN" sz="2800" dirty="0"/>
              <a:t>is responsive?</a:t>
            </a:r>
          </a:p>
          <a:p>
            <a:pPr>
              <a:buFont typeface="Wingdings" pitchFamily="2" charset="2"/>
              <a:buChar char="Ø"/>
            </a:pPr>
            <a:r>
              <a:rPr lang="en-IN" sz="2800" dirty="0"/>
              <a:t>In the starter/basic template of bootstrap there is a meta tag like:-</a:t>
            </a:r>
          </a:p>
          <a:p>
            <a:pPr lvl="1">
              <a:buFont typeface="Wingdings" panose="05000000000000000000" pitchFamily="2" charset="2"/>
              <a:buChar char="§"/>
            </a:pPr>
            <a:r>
              <a:rPr lang="en-IN" sz="2800" dirty="0"/>
              <a:t>&lt;meta name="viewport" content="width=device-width, initial-scale=1, shrink-to-fit=no"&gt;</a:t>
            </a:r>
          </a:p>
          <a:p>
            <a:pPr>
              <a:buFont typeface="Wingdings" pitchFamily="2" charset="2"/>
              <a:buChar char="Ø"/>
            </a:pPr>
            <a:r>
              <a:rPr lang="en-IN" sz="2800" dirty="0"/>
              <a:t>The above meta tag allows the </a:t>
            </a:r>
            <a:r>
              <a:rPr lang="en-IN" sz="2800" dirty="0" err="1"/>
              <a:t>Boorstrap</a:t>
            </a:r>
            <a:r>
              <a:rPr lang="en-IN" sz="2800" dirty="0"/>
              <a:t> layouts to be responsive.</a:t>
            </a:r>
          </a:p>
          <a:p>
            <a:pPr>
              <a:buFont typeface="Wingdings" pitchFamily="2" charset="2"/>
              <a:buChar char="Ø"/>
            </a:pPr>
            <a:r>
              <a:rPr lang="en-IN" sz="2800" dirty="0"/>
              <a:t>One can also find fully prepared websites and blogs by </a:t>
            </a:r>
            <a:r>
              <a:rPr lang="en-IN" sz="2800" dirty="0" err="1"/>
              <a:t>BootStrap</a:t>
            </a:r>
            <a:r>
              <a:rPr lang="en-IN" sz="2800" dirty="0"/>
              <a:t> in the official website.</a:t>
            </a:r>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extLst>
      <p:ext uri="{BB962C8B-B14F-4D97-AF65-F5344CB8AC3E}">
        <p14:creationId xmlns="" xmlns:p14="http://schemas.microsoft.com/office/powerpoint/2010/main" val="171737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FLASK</a:t>
            </a:r>
            <a:endParaRPr lang="en-IN" b="1" dirty="0"/>
          </a:p>
        </p:txBody>
      </p:sp>
      <p:sp>
        <p:nvSpPr>
          <p:cNvPr id="3" name="Content Placeholder 2"/>
          <p:cNvSpPr>
            <a:spLocks noGrp="1"/>
          </p:cNvSpPr>
          <p:nvPr>
            <p:ph idx="1"/>
          </p:nvPr>
        </p:nvSpPr>
        <p:spPr/>
        <p:txBody>
          <a:bodyPr>
            <a:normAutofit/>
          </a:bodyPr>
          <a:lstStyle/>
          <a:p>
            <a:pPr>
              <a:buNone/>
            </a:pPr>
            <a:r>
              <a:rPr lang="en-IN" sz="3200" dirty="0"/>
              <a:t>What is Flask?</a:t>
            </a:r>
          </a:p>
          <a:p>
            <a:pPr>
              <a:buFont typeface="Wingdings" pitchFamily="2" charset="2"/>
              <a:buChar char="Ø"/>
            </a:pPr>
            <a:r>
              <a:rPr lang="en-IN" sz="3200" dirty="0"/>
              <a:t>Flask is a micro web framework by python which let’s developer to develop webpages using python as Backend.</a:t>
            </a:r>
          </a:p>
          <a:p>
            <a:pPr>
              <a:buFont typeface="Wingdings" pitchFamily="2" charset="2"/>
              <a:buChar char="Ø"/>
            </a:pPr>
            <a:r>
              <a:rPr lang="en-IN" sz="3200" dirty="0"/>
              <a:t>Installation:-</a:t>
            </a:r>
          </a:p>
          <a:p>
            <a:pPr lvl="1">
              <a:buFont typeface="Wingdings" panose="05000000000000000000" pitchFamily="2" charset="2"/>
              <a:buChar char="§"/>
            </a:pPr>
            <a:r>
              <a:rPr lang="en-IN" sz="3200" dirty="0"/>
              <a:t>pip install flask</a:t>
            </a:r>
          </a:p>
          <a:p>
            <a:pPr>
              <a:buFont typeface="Wingdings" pitchFamily="2" charset="2"/>
              <a:buChar char="Ø"/>
            </a:pPr>
            <a:r>
              <a:rPr lang="en-IN" sz="3200" dirty="0"/>
              <a:t>Using flask we can set up a </a:t>
            </a:r>
            <a:r>
              <a:rPr lang="en-IN" sz="3200" dirty="0" err="1"/>
              <a:t>webapp</a:t>
            </a:r>
            <a:r>
              <a:rPr lang="en-IN" sz="3200" dirty="0"/>
              <a:t> by using templates written in HTML.</a:t>
            </a:r>
          </a:p>
          <a:p>
            <a:endParaRPr lang="en-IN" sz="3200"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extLst>
      <p:ext uri="{BB962C8B-B14F-4D97-AF65-F5344CB8AC3E}">
        <p14:creationId xmlns="" xmlns:p14="http://schemas.microsoft.com/office/powerpoint/2010/main" val="547363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FLASK</a:t>
            </a:r>
            <a:endParaRPr lang="en-IN" b="1"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sz="3200" dirty="0"/>
              <a:t>The flask project contains a python file which is used to run the </a:t>
            </a:r>
            <a:r>
              <a:rPr lang="en-IN" sz="3200" dirty="0" smtClean="0"/>
              <a:t>web-application.</a:t>
            </a:r>
            <a:endParaRPr lang="en-IN" sz="3200" dirty="0"/>
          </a:p>
          <a:p>
            <a:pPr>
              <a:buFont typeface="Wingdings" pitchFamily="2" charset="2"/>
              <a:buChar char="Ø"/>
            </a:pPr>
            <a:r>
              <a:rPr lang="en-IN" sz="3200" dirty="0"/>
              <a:t>The python file contains some imports and then the app route and a final function call to run the web-application.</a:t>
            </a:r>
          </a:p>
          <a:p>
            <a:pPr>
              <a:buFont typeface="Wingdings" pitchFamily="2" charset="2"/>
              <a:buChar char="Ø"/>
            </a:pPr>
            <a:r>
              <a:rPr lang="en-IN" sz="3200" dirty="0"/>
              <a:t>Flask creates a local server on which the project is executed while at the development phase.</a:t>
            </a:r>
          </a:p>
          <a:p>
            <a:endParaRPr lang="en-IN" sz="3200"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extLst>
      <p:ext uri="{BB962C8B-B14F-4D97-AF65-F5344CB8AC3E}">
        <p14:creationId xmlns="" xmlns:p14="http://schemas.microsoft.com/office/powerpoint/2010/main" val="26155807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FLASK</a:t>
            </a:r>
            <a:endParaRPr lang="en-IN" b="1"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sz="2400" dirty="0" smtClean="0"/>
              <a:t>To run the </a:t>
            </a:r>
            <a:r>
              <a:rPr lang="en-IN" sz="2400" dirty="0"/>
              <a:t>web-application, </a:t>
            </a:r>
            <a:r>
              <a:rPr lang="en-IN" sz="2400" dirty="0" smtClean="0"/>
              <a:t>one just need to go to the project directory in the command prompt and then execute the following command:-</a:t>
            </a:r>
          </a:p>
          <a:p>
            <a:pPr lvl="1">
              <a:buFont typeface="Wingdings" panose="05000000000000000000" pitchFamily="2" charset="2"/>
              <a:buChar char="§"/>
            </a:pPr>
            <a:r>
              <a:rPr lang="en-IN" sz="2200" dirty="0" smtClean="0"/>
              <a:t>python filename.py</a:t>
            </a:r>
          </a:p>
          <a:p>
            <a:pPr>
              <a:buFont typeface="Wingdings" pitchFamily="2" charset="2"/>
              <a:buChar char="Ø"/>
            </a:pPr>
            <a:r>
              <a:rPr lang="en-IN" sz="2400" dirty="0" smtClean="0"/>
              <a:t>After executing the command the command prompt will indicate that the server has been started and the </a:t>
            </a:r>
            <a:r>
              <a:rPr lang="en-IN" sz="2400" dirty="0" err="1" smtClean="0"/>
              <a:t>webapp</a:t>
            </a:r>
            <a:r>
              <a:rPr lang="en-IN" sz="2400" dirty="0" smtClean="0"/>
              <a:t> can be viewed there.</a:t>
            </a:r>
          </a:p>
        </p:txBody>
      </p:sp>
      <p:sp>
        <p:nvSpPr>
          <p:cNvPr id="4" name="Slide Number Placeholder 3"/>
          <p:cNvSpPr>
            <a:spLocks noGrp="1"/>
          </p:cNvSpPr>
          <p:nvPr>
            <p:ph type="sldNum" sz="quarter" idx="12"/>
          </p:nvPr>
        </p:nvSpPr>
        <p:spPr/>
        <p:txBody>
          <a:bodyPr/>
          <a:lstStyle/>
          <a:p>
            <a:r>
              <a:rPr lang="en-US" smtClean="0"/>
              <a:t>Page no.</a:t>
            </a:r>
            <a:endParaRPr lang="en-US" dirty="0"/>
          </a:p>
        </p:txBody>
      </p:sp>
      <p:pic>
        <p:nvPicPr>
          <p:cNvPr id="5" name="Picture 4" descr="command.png"/>
          <p:cNvPicPr>
            <a:picLocks noChangeAspect="1"/>
          </p:cNvPicPr>
          <p:nvPr/>
        </p:nvPicPr>
        <p:blipFill>
          <a:blip r:embed="rId2"/>
          <a:stretch>
            <a:fillRect/>
          </a:stretch>
        </p:blipFill>
        <p:spPr>
          <a:xfrm>
            <a:off x="534712" y="3298171"/>
            <a:ext cx="9173856" cy="301984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FLASK</a:t>
            </a:r>
            <a:endParaRPr lang="en-IN" b="1"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pic>
        <p:nvPicPr>
          <p:cNvPr id="5" name="Content Placeholder 3" descr="flask.png"/>
          <p:cNvPicPr>
            <a:picLocks noGrp="1" noChangeAspect="1"/>
          </p:cNvPicPr>
          <p:nvPr>
            <p:ph idx="1"/>
          </p:nvPr>
        </p:nvPicPr>
        <p:blipFill>
          <a:blip r:embed="rId2"/>
          <a:srcRect l="9599" r="5212"/>
          <a:stretch>
            <a:fillRect/>
          </a:stretch>
        </p:blipFill>
        <p:spPr>
          <a:xfrm>
            <a:off x="973393" y="1245820"/>
            <a:ext cx="10329928" cy="2397031"/>
          </a:xfrm>
        </p:spPr>
      </p:pic>
      <p:pic>
        <p:nvPicPr>
          <p:cNvPr id="6" name="Content Placeholder 3" descr="output.png"/>
          <p:cNvPicPr>
            <a:picLocks noChangeAspect="1"/>
          </p:cNvPicPr>
          <p:nvPr/>
        </p:nvPicPr>
        <p:blipFill>
          <a:blip r:embed="rId3"/>
          <a:srcRect r="25687" b="79305"/>
          <a:stretch>
            <a:fillRect/>
          </a:stretch>
        </p:blipFill>
        <p:spPr>
          <a:xfrm>
            <a:off x="973392" y="4353086"/>
            <a:ext cx="10441859" cy="1785950"/>
          </a:xfrm>
          <a:prstGeom prst="rect">
            <a:avLst/>
          </a:prstGeom>
        </p:spPr>
      </p:pic>
    </p:spTree>
    <p:extLst>
      <p:ext uri="{BB962C8B-B14F-4D97-AF65-F5344CB8AC3E}">
        <p14:creationId xmlns="" xmlns:p14="http://schemas.microsoft.com/office/powerpoint/2010/main" val="2744585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WEB-APPLICATION</a:t>
            </a:r>
            <a:endParaRPr lang="en-IN" b="1"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sz="2400" dirty="0" smtClean="0"/>
              <a:t> </a:t>
            </a:r>
            <a:r>
              <a:rPr lang="en-IN" sz="2400" dirty="0"/>
              <a:t>The web-application was </a:t>
            </a:r>
            <a:r>
              <a:rPr lang="en-IN" sz="2400" dirty="0" smtClean="0"/>
              <a:t>developed using Flask web framework.</a:t>
            </a:r>
          </a:p>
          <a:p>
            <a:pPr>
              <a:buFont typeface="Wingdings" pitchFamily="2" charset="2"/>
              <a:buChar char="Ø"/>
            </a:pPr>
            <a:r>
              <a:rPr lang="en-IN" sz="2400" dirty="0" smtClean="0"/>
              <a:t> For now, the </a:t>
            </a:r>
            <a:r>
              <a:rPr lang="en-IN" sz="2400" dirty="0"/>
              <a:t>web-application </a:t>
            </a:r>
            <a:r>
              <a:rPr lang="en-IN" sz="2400" dirty="0" smtClean="0"/>
              <a:t>is locally available.</a:t>
            </a:r>
          </a:p>
          <a:p>
            <a:pPr>
              <a:buFont typeface="Wingdings" pitchFamily="2" charset="2"/>
              <a:buChar char="Ø"/>
            </a:pPr>
            <a:r>
              <a:rPr lang="en-IN" sz="2400" dirty="0" smtClean="0"/>
              <a:t> The templates i.e. all the HTML files are hardcoded and only the CSS part is taken from Bootstrap.</a:t>
            </a:r>
          </a:p>
          <a:p>
            <a:pPr>
              <a:buFont typeface="Wingdings" pitchFamily="2" charset="2"/>
              <a:buChar char="Ø"/>
            </a:pPr>
            <a:r>
              <a:rPr lang="en-IN" sz="2400" dirty="0" smtClean="0"/>
              <a:t> The backend is based on execution of a python program.</a:t>
            </a:r>
          </a:p>
          <a:p>
            <a:pPr>
              <a:buFont typeface="Wingdings" pitchFamily="2" charset="2"/>
              <a:buChar char="Ø"/>
            </a:pPr>
            <a:r>
              <a:rPr lang="en-IN" sz="2400" dirty="0" smtClean="0"/>
              <a:t>The </a:t>
            </a:r>
            <a:r>
              <a:rPr lang="en-IN" sz="2400" dirty="0"/>
              <a:t>web-application </a:t>
            </a:r>
            <a:r>
              <a:rPr lang="en-IN" sz="2400" dirty="0" smtClean="0"/>
              <a:t>takes as input one image file of a leaf that is later sent to a python code that classifies the image and the code returns the class to which the leaf belongs by inferencing from the generated model and the result is then displayed in another webpage along with the probability.</a:t>
            </a:r>
          </a:p>
          <a:p>
            <a:pPr>
              <a:buFont typeface="Wingdings" pitchFamily="2" charset="2"/>
              <a:buChar char="Ø"/>
            </a:pPr>
            <a:endParaRPr lang="en-IN" sz="2400"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WEB-APPLICATION</a:t>
            </a:r>
            <a:endParaRPr lang="en-IN" dirty="0"/>
          </a:p>
        </p:txBody>
      </p:sp>
      <p:sp>
        <p:nvSpPr>
          <p:cNvPr id="3" name="Content Placeholder 2"/>
          <p:cNvSpPr>
            <a:spLocks noGrp="1"/>
          </p:cNvSpPr>
          <p:nvPr>
            <p:ph idx="1"/>
          </p:nvPr>
        </p:nvSpPr>
        <p:spPr/>
        <p:txBody>
          <a:bodyPr/>
          <a:lstStyle/>
          <a:p>
            <a:r>
              <a:rPr lang="en-IN" dirty="0" smtClean="0"/>
              <a:t>How the Web-application works?</a:t>
            </a:r>
          </a:p>
          <a:p>
            <a:pPr lvl="1">
              <a:buFont typeface="Wingdings" panose="05000000000000000000" pitchFamily="2" charset="2"/>
              <a:buChar char="§"/>
            </a:pPr>
            <a:r>
              <a:rPr lang="en-IN" dirty="0" smtClean="0"/>
              <a:t> </a:t>
            </a:r>
            <a:r>
              <a:rPr lang="en-US" dirty="0" smtClean="0"/>
              <a:t>Uploading image</a:t>
            </a:r>
          </a:p>
          <a:p>
            <a:pPr lvl="1">
              <a:buFont typeface="Wingdings" panose="05000000000000000000" pitchFamily="2" charset="2"/>
              <a:buChar char="§"/>
            </a:pPr>
            <a:r>
              <a:rPr lang="en-US" dirty="0" smtClean="0"/>
              <a:t> Processing it</a:t>
            </a:r>
          </a:p>
          <a:p>
            <a:pPr lvl="1">
              <a:buFont typeface="Wingdings" panose="05000000000000000000" pitchFamily="2" charset="2"/>
              <a:buChar char="§"/>
            </a:pPr>
            <a:r>
              <a:rPr lang="en-US" dirty="0" smtClean="0"/>
              <a:t> Showing the result</a:t>
            </a:r>
            <a:endParaRPr lang="en-IN" dirty="0" smtClean="0"/>
          </a:p>
          <a:p>
            <a:endParaRPr lang="en-IN"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747542" y="1315960"/>
            <a:ext cx="7633988" cy="4621156"/>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WEB-APPLICATION</a:t>
            </a:r>
            <a:endParaRPr lang="en-IN" dirty="0"/>
          </a:p>
        </p:txBody>
      </p:sp>
      <p:sp>
        <p:nvSpPr>
          <p:cNvPr id="3" name="Content Placeholder 2"/>
          <p:cNvSpPr>
            <a:spLocks noGrp="1"/>
          </p:cNvSpPr>
          <p:nvPr>
            <p:ph idx="1"/>
          </p:nvPr>
        </p:nvSpPr>
        <p:spPr>
          <a:xfrm>
            <a:off x="452350" y="1333842"/>
            <a:ext cx="10058400" cy="4902066"/>
          </a:xfrm>
        </p:spPr>
        <p:txBody>
          <a:bodyPr>
            <a:normAutofit fontScale="77500" lnSpcReduction="20000"/>
          </a:bodyPr>
          <a:lstStyle/>
          <a:p>
            <a:r>
              <a:rPr lang="en-IN" sz="2800" b="1" u="sng" dirty="0" smtClean="0"/>
              <a:t>Code and templates:-</a:t>
            </a:r>
          </a:p>
          <a:p>
            <a:pPr>
              <a:buFont typeface="Wingdings" pitchFamily="2" charset="2"/>
              <a:buChar char="Ø"/>
            </a:pPr>
            <a:r>
              <a:rPr lang="en-IN" sz="2800" b="1" u="sng" dirty="0" smtClean="0"/>
              <a:t>New.py:-</a:t>
            </a:r>
          </a:p>
          <a:p>
            <a:pPr lvl="1">
              <a:buFont typeface="Wingdings" panose="05000000000000000000" pitchFamily="2" charset="2"/>
              <a:buChar char="§"/>
            </a:pPr>
            <a:r>
              <a:rPr lang="en-IN" sz="3400" dirty="0" smtClean="0"/>
              <a:t>Main python program where all the backend work is happening and it also lays the pipeline of the </a:t>
            </a:r>
            <a:r>
              <a:rPr lang="en-IN" sz="3400" dirty="0" err="1" smtClean="0"/>
              <a:t>webapp</a:t>
            </a:r>
            <a:r>
              <a:rPr lang="en-IN" sz="3400" dirty="0" smtClean="0"/>
              <a:t>. It is one of the most important code.</a:t>
            </a:r>
          </a:p>
          <a:p>
            <a:pPr>
              <a:buFont typeface="Wingdings" pitchFamily="2" charset="2"/>
              <a:buChar char="Ø"/>
            </a:pPr>
            <a:r>
              <a:rPr lang="en-IN" sz="2800" b="1" u="sng" dirty="0" err="1" smtClean="0"/>
              <a:t>Config.json</a:t>
            </a:r>
            <a:endParaRPr lang="en-IN" sz="2800" b="1" u="sng" dirty="0" smtClean="0"/>
          </a:p>
          <a:p>
            <a:pPr lvl="1">
              <a:buFont typeface="Wingdings" panose="05000000000000000000" pitchFamily="2" charset="2"/>
              <a:buChar char="§"/>
            </a:pPr>
            <a:r>
              <a:rPr lang="en-IN" sz="3400" dirty="0" smtClean="0"/>
              <a:t>This file contains parameters.</a:t>
            </a:r>
          </a:p>
          <a:p>
            <a:pPr lvl="1">
              <a:buFont typeface="Wingdings" panose="05000000000000000000" pitchFamily="2" charset="2"/>
              <a:buChar char="§"/>
            </a:pPr>
            <a:r>
              <a:rPr lang="en-IN" sz="3400" dirty="0" smtClean="0"/>
              <a:t>The need of this file is that, if someone wants to use our project in a different system and wants to modify location and other variables then it can be done easily just by changing it in this </a:t>
            </a:r>
            <a:r>
              <a:rPr lang="en-IN" sz="3400" dirty="0" err="1" smtClean="0"/>
              <a:t>json</a:t>
            </a:r>
            <a:r>
              <a:rPr lang="en-IN" sz="3400" dirty="0" smtClean="0"/>
              <a:t> file.</a:t>
            </a:r>
          </a:p>
          <a:p>
            <a:pPr>
              <a:buFont typeface="Wingdings" pitchFamily="2" charset="2"/>
              <a:buChar char="Ø"/>
            </a:pPr>
            <a:r>
              <a:rPr lang="en-IN" sz="2800" b="1" u="sng" dirty="0" smtClean="0"/>
              <a:t>Static folder:-</a:t>
            </a:r>
          </a:p>
          <a:p>
            <a:pPr lvl="1">
              <a:buFont typeface="Wingdings" panose="05000000000000000000" pitchFamily="2" charset="2"/>
              <a:buChar char="§"/>
            </a:pPr>
            <a:r>
              <a:rPr lang="en-IN" sz="3400" dirty="0" smtClean="0"/>
              <a:t>This is the folder where the images uploaded by the users are stored and then the python code in the backend uses the file to classify.</a:t>
            </a:r>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WEB-APPLICATION</a:t>
            </a:r>
            <a:endParaRPr lang="en-IN" dirty="0"/>
          </a:p>
        </p:txBody>
      </p:sp>
      <p:sp>
        <p:nvSpPr>
          <p:cNvPr id="3" name="Content Placeholder 2"/>
          <p:cNvSpPr>
            <a:spLocks noGrp="1"/>
          </p:cNvSpPr>
          <p:nvPr>
            <p:ph idx="1"/>
          </p:nvPr>
        </p:nvSpPr>
        <p:spPr>
          <a:xfrm>
            <a:off x="452350" y="1333842"/>
            <a:ext cx="7207624" cy="4465074"/>
          </a:xfrm>
        </p:spPr>
        <p:txBody>
          <a:bodyPr/>
          <a:lstStyle/>
          <a:p>
            <a:pPr>
              <a:buFont typeface="Wingdings" pitchFamily="2" charset="2"/>
              <a:buChar char="Ø"/>
            </a:pPr>
            <a:r>
              <a:rPr lang="en-IN" sz="2200" b="1" u="sng" dirty="0" smtClean="0"/>
              <a:t>Templates folder:-</a:t>
            </a:r>
          </a:p>
          <a:p>
            <a:pPr lvl="1">
              <a:buFont typeface="Wingdings" panose="05000000000000000000" pitchFamily="2" charset="2"/>
              <a:buChar char="§"/>
            </a:pPr>
            <a:r>
              <a:rPr lang="en-IN" sz="2400" dirty="0" smtClean="0"/>
              <a:t>This folder consists of all the html files that are used in the web-application.</a:t>
            </a:r>
          </a:p>
          <a:p>
            <a:pPr lvl="1">
              <a:buFont typeface="Wingdings" panose="05000000000000000000" pitchFamily="2" charset="2"/>
              <a:buChar char="§"/>
            </a:pPr>
            <a:r>
              <a:rPr lang="en-IN" sz="2400" dirty="0" smtClean="0"/>
              <a:t>main2.html, result.html, classes.html</a:t>
            </a:r>
          </a:p>
          <a:p>
            <a:pPr>
              <a:buFont typeface="Wingdings" pitchFamily="2" charset="2"/>
              <a:buChar char="Ø"/>
            </a:pPr>
            <a:r>
              <a:rPr lang="en-IN" sz="2200" b="1" u="sng" dirty="0" err="1" smtClean="0"/>
              <a:t>Retrained_graph.pb</a:t>
            </a:r>
            <a:r>
              <a:rPr lang="en-IN" sz="2200" b="1" u="sng" dirty="0" smtClean="0"/>
              <a:t>:-</a:t>
            </a:r>
          </a:p>
          <a:p>
            <a:pPr lvl="1">
              <a:buFont typeface="Wingdings" panose="05000000000000000000" pitchFamily="2" charset="2"/>
              <a:buChar char="§"/>
            </a:pPr>
            <a:r>
              <a:rPr lang="en-IN" sz="2400" dirty="0" smtClean="0"/>
              <a:t>This is the inference graph that was generated during the training phase to classify images.</a:t>
            </a:r>
          </a:p>
          <a:p>
            <a:pPr>
              <a:buFont typeface="Wingdings" pitchFamily="2" charset="2"/>
              <a:buChar char="Ø"/>
            </a:pPr>
            <a:r>
              <a:rPr lang="en-IN" sz="2200" b="1" u="sng" dirty="0" smtClean="0"/>
              <a:t>Retrained_labels.txt:-</a:t>
            </a:r>
          </a:p>
          <a:p>
            <a:pPr lvl="1">
              <a:buFont typeface="Wingdings" panose="05000000000000000000" pitchFamily="2" charset="2"/>
              <a:buChar char="§"/>
            </a:pPr>
            <a:r>
              <a:rPr lang="en-IN" sz="2400" dirty="0" smtClean="0"/>
              <a:t>This text file contains the list of classes on which we have trained the model.</a:t>
            </a:r>
          </a:p>
          <a:p>
            <a:endParaRPr lang="en-IN"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pic>
        <p:nvPicPr>
          <p:cNvPr id="5" name="Picture 4" descr="strcture.png"/>
          <p:cNvPicPr>
            <a:picLocks noChangeAspect="1"/>
          </p:cNvPicPr>
          <p:nvPr/>
        </p:nvPicPr>
        <p:blipFill>
          <a:blip r:embed="rId2"/>
          <a:stretch>
            <a:fillRect/>
          </a:stretch>
        </p:blipFill>
        <p:spPr>
          <a:xfrm>
            <a:off x="8409483" y="1507470"/>
            <a:ext cx="2703028" cy="36041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PROBLEM STATEMENT AND CHALLENGES</a:t>
            </a:r>
            <a:endParaRPr lang="en-IN" b="1" dirty="0"/>
          </a:p>
        </p:txBody>
      </p:sp>
      <p:sp>
        <p:nvSpPr>
          <p:cNvPr id="3" name="Content Placeholder 2"/>
          <p:cNvSpPr>
            <a:spLocks noGrp="1"/>
          </p:cNvSpPr>
          <p:nvPr>
            <p:ph idx="1"/>
          </p:nvPr>
        </p:nvSpPr>
        <p:spPr>
          <a:xfrm>
            <a:off x="452350" y="1180324"/>
            <a:ext cx="10058400" cy="5007323"/>
          </a:xfrm>
        </p:spPr>
        <p:txBody>
          <a:bodyPr>
            <a:normAutofit/>
          </a:bodyPr>
          <a:lstStyle/>
          <a:p>
            <a:pPr>
              <a:buFont typeface="Wingdings" pitchFamily="2" charset="2"/>
              <a:buChar char="Ø"/>
            </a:pPr>
            <a:r>
              <a:rPr lang="en-IN" sz="2400" dirty="0"/>
              <a:t>The problem here is the classification of leaves, although lot of models have been devised till date to classify other things and one of the most common among them is the classification of dog and cat. </a:t>
            </a:r>
            <a:endParaRPr lang="en-IN" sz="2400" dirty="0" smtClean="0"/>
          </a:p>
          <a:p>
            <a:pPr>
              <a:buFont typeface="Wingdings" pitchFamily="2" charset="2"/>
              <a:buChar char="Ø"/>
            </a:pPr>
            <a:r>
              <a:rPr lang="en-IN" sz="2400" dirty="0" smtClean="0"/>
              <a:t>But </a:t>
            </a:r>
            <a:r>
              <a:rPr lang="en-IN" sz="2400" dirty="0"/>
              <a:t>classifying leaves is one of the difficult task because of the difficulty of collecting dataset. Even if  the dataset is collected the model accuracy i</a:t>
            </a:r>
            <a:r>
              <a:rPr lang="en-IN" sz="2400" dirty="0" smtClean="0"/>
              <a:t>s </a:t>
            </a:r>
            <a:r>
              <a:rPr lang="en-IN" sz="2400" dirty="0"/>
              <a:t>very low</a:t>
            </a:r>
            <a:r>
              <a:rPr lang="en-IN" sz="2400" dirty="0" smtClean="0"/>
              <a:t>.</a:t>
            </a:r>
            <a:endParaRPr lang="en-IN" sz="2400" dirty="0" smtClean="0"/>
          </a:p>
          <a:p>
            <a:pPr>
              <a:buFont typeface="Wingdings" pitchFamily="2" charset="2"/>
              <a:buChar char="Ø"/>
            </a:pPr>
            <a:endParaRPr lang="en-IN" sz="2400" dirty="0"/>
          </a:p>
          <a:p>
            <a:endParaRPr lang="en-IN" sz="3200"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extLst>
      <p:ext uri="{BB962C8B-B14F-4D97-AF65-F5344CB8AC3E}">
        <p14:creationId xmlns="" xmlns:p14="http://schemas.microsoft.com/office/powerpoint/2010/main" val="2246759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WEB-APPLICATION</a:t>
            </a:r>
            <a:endParaRPr lang="en-IN" dirty="0"/>
          </a:p>
        </p:txBody>
      </p:sp>
      <p:sp>
        <p:nvSpPr>
          <p:cNvPr id="3" name="Content Placeholder 2"/>
          <p:cNvSpPr>
            <a:spLocks noGrp="1"/>
          </p:cNvSpPr>
          <p:nvPr>
            <p:ph idx="1"/>
          </p:nvPr>
        </p:nvSpPr>
        <p:spPr/>
        <p:txBody>
          <a:bodyPr>
            <a:normAutofit/>
          </a:bodyPr>
          <a:lstStyle/>
          <a:p>
            <a:r>
              <a:rPr lang="en-IN" sz="2400" dirty="0" smtClean="0"/>
              <a:t>How the web-application works?</a:t>
            </a:r>
          </a:p>
          <a:p>
            <a:pPr>
              <a:buFont typeface="Wingdings" pitchFamily="2" charset="2"/>
              <a:buChar char="Ø"/>
            </a:pPr>
            <a:r>
              <a:rPr lang="en-IN" sz="2400" dirty="0" smtClean="0"/>
              <a:t> The web-application starts with a Homepage where the user can input an image and after clicking on “Submit”, the image gets saved locally in the computer.</a:t>
            </a:r>
          </a:p>
          <a:p>
            <a:pPr>
              <a:buFont typeface="Wingdings" pitchFamily="2" charset="2"/>
              <a:buChar char="Ø"/>
            </a:pPr>
            <a:r>
              <a:rPr lang="en-IN" sz="2400" dirty="0" smtClean="0"/>
              <a:t>After submitting the image, a python file executes which then reads the image file and passes it to the function where inference has to be done.</a:t>
            </a:r>
          </a:p>
          <a:p>
            <a:pPr>
              <a:buFont typeface="Wingdings" pitchFamily="2" charset="2"/>
              <a:buChar char="Ø"/>
            </a:pPr>
            <a:r>
              <a:rPr lang="en-IN" sz="2400" dirty="0" smtClean="0"/>
              <a:t>The next page also known as the result page shows the image uploaded by the user and also the classification along with the probability.</a:t>
            </a:r>
            <a:endParaRPr lang="en-IN" sz="2400"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WEB-APPLICATION</a:t>
            </a:r>
            <a:endParaRPr lang="en-IN" dirty="0"/>
          </a:p>
        </p:txBody>
      </p:sp>
      <p:pic>
        <p:nvPicPr>
          <p:cNvPr id="5" name="Content Placeholder 4" descr="homepage.png"/>
          <p:cNvPicPr>
            <a:picLocks noGrp="1" noChangeAspect="1"/>
          </p:cNvPicPr>
          <p:nvPr>
            <p:ph idx="1"/>
          </p:nvPr>
        </p:nvPicPr>
        <p:blipFill>
          <a:blip r:embed="rId2"/>
          <a:srcRect r="33184" b="36577"/>
          <a:stretch>
            <a:fillRect/>
          </a:stretch>
        </p:blipFill>
        <p:spPr>
          <a:xfrm>
            <a:off x="1240417" y="1078666"/>
            <a:ext cx="8563149" cy="5145302"/>
          </a:xfrm>
        </p:spPr>
      </p:pic>
      <p:sp>
        <p:nvSpPr>
          <p:cNvPr id="4" name="Slide Number Placeholder 3"/>
          <p:cNvSpPr>
            <a:spLocks noGrp="1"/>
          </p:cNvSpPr>
          <p:nvPr>
            <p:ph type="sldNum" sz="quarter" idx="12"/>
          </p:nvPr>
        </p:nvSpPr>
        <p:spPr/>
        <p:txBody>
          <a:bodyPr/>
          <a:lstStyle/>
          <a:p>
            <a:r>
              <a:rPr lang="en-US" smtClean="0"/>
              <a:t>Page no.</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WEB-APPLICATION</a:t>
            </a:r>
            <a:endParaRPr lang="en-IN" dirty="0"/>
          </a:p>
        </p:txBody>
      </p:sp>
      <p:pic>
        <p:nvPicPr>
          <p:cNvPr id="5" name="Content Placeholder 4" descr="result.png"/>
          <p:cNvPicPr>
            <a:picLocks noGrp="1" noChangeAspect="1"/>
          </p:cNvPicPr>
          <p:nvPr>
            <p:ph idx="1"/>
          </p:nvPr>
        </p:nvPicPr>
        <p:blipFill>
          <a:blip r:embed="rId2"/>
          <a:srcRect r="32996" b="37214"/>
          <a:stretch>
            <a:fillRect/>
          </a:stretch>
        </p:blipFill>
        <p:spPr>
          <a:xfrm>
            <a:off x="835683" y="1138628"/>
            <a:ext cx="9882283" cy="4888156"/>
          </a:xfrm>
        </p:spPr>
      </p:pic>
      <p:sp>
        <p:nvSpPr>
          <p:cNvPr id="4" name="Slide Number Placeholder 3"/>
          <p:cNvSpPr>
            <a:spLocks noGrp="1"/>
          </p:cNvSpPr>
          <p:nvPr>
            <p:ph type="sldNum" sz="quarter" idx="12"/>
          </p:nvPr>
        </p:nvSpPr>
        <p:spPr/>
        <p:txBody>
          <a:bodyPr/>
          <a:lstStyle/>
          <a:p>
            <a:r>
              <a:rPr lang="en-US" smtClean="0"/>
              <a:t>Page no.</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WEB-APPLICATION</a:t>
            </a:r>
            <a:endParaRPr lang="en-IN" dirty="0"/>
          </a:p>
        </p:txBody>
      </p:sp>
      <p:sp>
        <p:nvSpPr>
          <p:cNvPr id="3" name="Content Placeholder 2"/>
          <p:cNvSpPr>
            <a:spLocks noGrp="1"/>
          </p:cNvSpPr>
          <p:nvPr>
            <p:ph idx="1"/>
          </p:nvPr>
        </p:nvSpPr>
        <p:spPr/>
        <p:txBody>
          <a:bodyPr/>
          <a:lstStyle/>
          <a:p>
            <a:r>
              <a:rPr lang="en-IN" sz="2800" dirty="0" smtClean="0"/>
              <a:t>Why Flask?</a:t>
            </a:r>
          </a:p>
          <a:p>
            <a:pPr lvl="1">
              <a:buFont typeface="Wingdings" panose="05000000000000000000" pitchFamily="2" charset="2"/>
              <a:buChar char="§"/>
            </a:pPr>
            <a:r>
              <a:rPr lang="en-IN" sz="2600" dirty="0" smtClean="0"/>
              <a:t>Easy and straightforward</a:t>
            </a:r>
          </a:p>
          <a:p>
            <a:pPr lvl="1">
              <a:buFont typeface="Wingdings" panose="05000000000000000000" pitchFamily="2" charset="2"/>
              <a:buChar char="§"/>
            </a:pPr>
            <a:r>
              <a:rPr lang="en-IN" sz="2600" dirty="0" smtClean="0"/>
              <a:t>Ability to handle ML models</a:t>
            </a:r>
          </a:p>
          <a:p>
            <a:pPr lvl="1">
              <a:buFont typeface="Wingdings" panose="05000000000000000000" pitchFamily="2" charset="2"/>
              <a:buChar char="§"/>
            </a:pPr>
            <a:r>
              <a:rPr lang="en-IN" sz="2600" dirty="0" smtClean="0"/>
              <a:t>Not complicated as compared to other python web frameworks</a:t>
            </a:r>
          </a:p>
          <a:p>
            <a:pPr lvl="1">
              <a:buFont typeface="Wingdings" panose="05000000000000000000" pitchFamily="2" charset="2"/>
              <a:buChar char="§"/>
            </a:pPr>
            <a:r>
              <a:rPr lang="en-IN" sz="2600" dirty="0" smtClean="0"/>
              <a:t>Documentation is simple and easy to understand</a:t>
            </a:r>
          </a:p>
          <a:p>
            <a:pPr lvl="1">
              <a:buFont typeface="Wingdings" panose="05000000000000000000" pitchFamily="2" charset="2"/>
              <a:buChar char="§"/>
            </a:pPr>
            <a:r>
              <a:rPr lang="en-IN" sz="2600" dirty="0" smtClean="0"/>
              <a:t>Provides a local server for the development phase.</a:t>
            </a:r>
          </a:p>
          <a:p>
            <a:endParaRPr lang="en-IN" sz="2800" dirty="0" smtClean="0"/>
          </a:p>
          <a:p>
            <a:endParaRPr lang="en-IN"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CHALLENGES</a:t>
            </a:r>
            <a:endParaRPr lang="en-IN" b="1" dirty="0"/>
          </a:p>
        </p:txBody>
      </p:sp>
      <p:sp>
        <p:nvSpPr>
          <p:cNvPr id="3" name="Content Placeholder 2"/>
          <p:cNvSpPr>
            <a:spLocks noGrp="1"/>
          </p:cNvSpPr>
          <p:nvPr>
            <p:ph idx="1"/>
          </p:nvPr>
        </p:nvSpPr>
        <p:spPr/>
        <p:txBody>
          <a:bodyPr/>
          <a:lstStyle/>
          <a:p>
            <a:pPr>
              <a:buFont typeface="Wingdings" pitchFamily="2" charset="2"/>
              <a:buChar char="Ø"/>
            </a:pPr>
            <a:r>
              <a:rPr lang="en-IN" sz="2400" dirty="0" smtClean="0"/>
              <a:t>One of the challenge of this project is to collect the dataset of the leaves , there are very few dataset available on the net and collecting a huge dataset with a limited members in the team is not an easy task</a:t>
            </a:r>
            <a:r>
              <a:rPr lang="en-IN" sz="2400" dirty="0" smtClean="0"/>
              <a:t>.</a:t>
            </a:r>
          </a:p>
          <a:p>
            <a:pPr>
              <a:buFont typeface="Wingdings" pitchFamily="2" charset="2"/>
              <a:buChar char="Ø"/>
            </a:pPr>
            <a:endParaRPr lang="en-IN" sz="2200" dirty="0" smtClean="0"/>
          </a:p>
          <a:p>
            <a:pPr>
              <a:buFont typeface="Wingdings" pitchFamily="2" charset="2"/>
              <a:buChar char="Ø"/>
            </a:pPr>
            <a:r>
              <a:rPr lang="en-IN" sz="2400" dirty="0" smtClean="0"/>
              <a:t>Another challenge is the hardware requirements, since we are using </a:t>
            </a:r>
            <a:r>
              <a:rPr lang="en-IN" sz="2400" dirty="0" err="1" smtClean="0"/>
              <a:t>tensorflow</a:t>
            </a:r>
            <a:r>
              <a:rPr lang="en-IN" sz="2400" dirty="0" smtClean="0"/>
              <a:t> and it works on AVX instruction which require a high spec computer with a high performance GPU, which is not available easily to all. Although we generated the model to classify the leaves but still the time complexity is not that low. It takes considerable time to give the classification to the user.</a:t>
            </a:r>
          </a:p>
          <a:p>
            <a:pPr>
              <a:buFont typeface="Wingdings" pitchFamily="2" charset="2"/>
              <a:buChar char="Ø"/>
            </a:pPr>
            <a:endParaRPr lang="en-IN" sz="2200" dirty="0" smtClean="0"/>
          </a:p>
          <a:p>
            <a:endParaRPr lang="en-IN"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CONCLUSION</a:t>
            </a:r>
            <a:endParaRPr lang="en-IN" b="1" dirty="0"/>
          </a:p>
        </p:txBody>
      </p:sp>
      <p:sp>
        <p:nvSpPr>
          <p:cNvPr id="3" name="Content Placeholder 2"/>
          <p:cNvSpPr>
            <a:spLocks noGrp="1"/>
          </p:cNvSpPr>
          <p:nvPr>
            <p:ph idx="1"/>
          </p:nvPr>
        </p:nvSpPr>
        <p:spPr/>
        <p:txBody>
          <a:bodyPr/>
          <a:lstStyle/>
          <a:p>
            <a:pPr>
              <a:buFont typeface="Wingdings" pitchFamily="2" charset="2"/>
              <a:buChar char="Ø"/>
            </a:pPr>
            <a:r>
              <a:rPr lang="en-IN" sz="2400" dirty="0" smtClean="0"/>
              <a:t>An accurate and efficient image classification  has been developed. </a:t>
            </a:r>
          </a:p>
          <a:p>
            <a:pPr>
              <a:buFont typeface="Wingdings" pitchFamily="2" charset="2"/>
              <a:buChar char="Ø"/>
            </a:pPr>
            <a:r>
              <a:rPr lang="en-IN" sz="2400" dirty="0" smtClean="0"/>
              <a:t>This project uses recent techniques in the field of deep learning and neural network.</a:t>
            </a:r>
          </a:p>
          <a:p>
            <a:pPr>
              <a:buFont typeface="Wingdings" pitchFamily="2" charset="2"/>
              <a:buChar char="Ø"/>
            </a:pPr>
            <a:r>
              <a:rPr lang="en-IN" sz="2400" dirty="0" smtClean="0"/>
              <a:t> Custom dataset was made available through the internet whose link is provided in the references. </a:t>
            </a:r>
          </a:p>
          <a:p>
            <a:pPr>
              <a:buFont typeface="Wingdings" pitchFamily="2" charset="2"/>
              <a:buChar char="Ø"/>
            </a:pPr>
            <a:r>
              <a:rPr lang="en-IN" sz="2400" dirty="0" smtClean="0"/>
              <a:t>The above project can be used by farmers and common people to classify leaves images. In this project we are classifying leaves from 30 classes because of the limited size of dataset.</a:t>
            </a:r>
          </a:p>
          <a:p>
            <a:pPr>
              <a:buFont typeface="Wingdings" pitchFamily="2" charset="2"/>
              <a:buChar char="Ø"/>
            </a:pPr>
            <a:endParaRPr lang="en-IN"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FUTURE WORK</a:t>
            </a:r>
            <a:endParaRPr lang="en-IN" b="1" dirty="0"/>
          </a:p>
        </p:txBody>
      </p:sp>
      <p:sp>
        <p:nvSpPr>
          <p:cNvPr id="3" name="Content Placeholder 2"/>
          <p:cNvSpPr>
            <a:spLocks noGrp="1"/>
          </p:cNvSpPr>
          <p:nvPr>
            <p:ph idx="1"/>
          </p:nvPr>
        </p:nvSpPr>
        <p:spPr/>
        <p:txBody>
          <a:bodyPr/>
          <a:lstStyle/>
          <a:p>
            <a:pPr>
              <a:buFont typeface="Wingdings" pitchFamily="2" charset="2"/>
              <a:buChar char="Ø"/>
            </a:pPr>
            <a:r>
              <a:rPr lang="en-IN" sz="2400" dirty="0" smtClean="0"/>
              <a:t>This project can be improved by increasing the number of classes of plants and also by increasing the number of images and that will increase the accuracy and precision of the model.</a:t>
            </a:r>
          </a:p>
          <a:p>
            <a:pPr>
              <a:buFont typeface="Wingdings" pitchFamily="2" charset="2"/>
              <a:buChar char="Ø"/>
            </a:pPr>
            <a:r>
              <a:rPr lang="en-IN" sz="2400" dirty="0" smtClean="0"/>
              <a:t> One more thing that can be done is the real time detection of plant leaves, this is a bit difficult for now because  the real time detection includes labelling the images in dataset which is not an easy task for a small group but with some improved labelling techniques this can be done more precisely in the future and then we might be able to detect the leafs and the plants easily.</a:t>
            </a:r>
            <a:endParaRPr lang="en-IN" sz="2400"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REFERENCE</a:t>
            </a:r>
            <a:endParaRPr lang="en-IN" b="1" dirty="0"/>
          </a:p>
        </p:txBody>
      </p:sp>
      <p:sp>
        <p:nvSpPr>
          <p:cNvPr id="3" name="Content Placeholder 2"/>
          <p:cNvSpPr>
            <a:spLocks noGrp="1"/>
          </p:cNvSpPr>
          <p:nvPr>
            <p:ph idx="1"/>
          </p:nvPr>
        </p:nvSpPr>
        <p:spPr>
          <a:xfrm>
            <a:off x="452350" y="1114425"/>
            <a:ext cx="10058400" cy="5129213"/>
          </a:xfrm>
        </p:spPr>
        <p:txBody>
          <a:bodyPr>
            <a:normAutofit/>
          </a:bodyPr>
          <a:lstStyle/>
          <a:p>
            <a:pPr marL="0" lvl="0" indent="0">
              <a:buNone/>
            </a:pPr>
            <a:r>
              <a:rPr lang="en-IN" dirty="0" smtClean="0"/>
              <a:t>[1] </a:t>
            </a:r>
            <a:r>
              <a:rPr lang="en-IN" u="sng" dirty="0" smtClean="0">
                <a:hlinkClick r:id="rId3"/>
              </a:rPr>
              <a:t>http://flavia.sourceforge.net/</a:t>
            </a:r>
            <a:endParaRPr lang="en-IN" dirty="0" smtClean="0"/>
          </a:p>
          <a:p>
            <a:pPr marL="0" lvl="0" indent="0">
              <a:buNone/>
            </a:pPr>
            <a:r>
              <a:rPr lang="en-IN" dirty="0" smtClean="0"/>
              <a:t>[2]</a:t>
            </a:r>
            <a:r>
              <a:rPr lang="en-IN" u="sng" dirty="0" smtClean="0">
                <a:hlinkClick r:id="rId4"/>
              </a:rPr>
              <a:t> http://flask.pocoo.org/</a:t>
            </a:r>
            <a:endParaRPr lang="en-IN" dirty="0"/>
          </a:p>
          <a:p>
            <a:pPr marL="0" lvl="0" indent="0">
              <a:buNone/>
            </a:pPr>
            <a:r>
              <a:rPr lang="en-IN" dirty="0" smtClean="0"/>
              <a:t>[3]</a:t>
            </a:r>
            <a:r>
              <a:rPr lang="en-IN" u="sng" dirty="0" smtClean="0">
                <a:hlinkClick r:id="rId5"/>
              </a:rPr>
              <a:t> https://getbootstrap.com/docs/4.3/getting-started/introduction/</a:t>
            </a:r>
            <a:endParaRPr lang="en-IN" dirty="0" smtClean="0"/>
          </a:p>
          <a:p>
            <a:pPr marL="0" lvl="0" indent="0">
              <a:buNone/>
            </a:pPr>
            <a:r>
              <a:rPr lang="en-IN" dirty="0" smtClean="0"/>
              <a:t>[4]</a:t>
            </a:r>
            <a:r>
              <a:rPr lang="en-IN" u="sng" dirty="0" smtClean="0">
                <a:hlinkClick r:id="rId6"/>
              </a:rPr>
              <a:t> https://www.tensorflow.org/hub/tutorials/image_retraining</a:t>
            </a:r>
            <a:endParaRPr lang="en-IN" dirty="0" smtClean="0"/>
          </a:p>
          <a:p>
            <a:pPr marL="0" indent="0">
              <a:buNone/>
            </a:pPr>
            <a:r>
              <a:rPr lang="en-IN" dirty="0" smtClean="0"/>
              <a:t>[5] </a:t>
            </a:r>
            <a:r>
              <a:rPr lang="en-IN" dirty="0" err="1" smtClean="0"/>
              <a:t>Convolutional</a:t>
            </a:r>
            <a:r>
              <a:rPr lang="en-IN" dirty="0" smtClean="0"/>
              <a:t> </a:t>
            </a:r>
            <a:r>
              <a:rPr lang="en-IN" dirty="0" err="1" smtClean="0"/>
              <a:t>Nueral</a:t>
            </a:r>
            <a:r>
              <a:rPr lang="en-IN" dirty="0" smtClean="0"/>
              <a:t> Networks(</a:t>
            </a:r>
            <a:r>
              <a:rPr lang="en-IN" dirty="0" err="1" smtClean="0"/>
              <a:t>LeNet</a:t>
            </a:r>
            <a:r>
              <a:rPr lang="en-IN" dirty="0" smtClean="0"/>
              <a:t>) – </a:t>
            </a:r>
            <a:r>
              <a:rPr lang="en-IN" dirty="0" err="1" smtClean="0"/>
              <a:t>DeepLearning</a:t>
            </a:r>
            <a:r>
              <a:rPr lang="en-IN" dirty="0" smtClean="0"/>
              <a:t> 0.1 documentation” . </a:t>
            </a:r>
            <a:r>
              <a:rPr lang="en-IN" dirty="0" err="1" smtClean="0"/>
              <a:t>Deeplearning</a:t>
            </a:r>
            <a:r>
              <a:rPr lang="en-IN" dirty="0" smtClean="0"/>
              <a:t> 0.1. LISA Lab. </a:t>
            </a:r>
          </a:p>
          <a:p>
            <a:pPr marL="0" lvl="0" indent="0">
              <a:buNone/>
            </a:pPr>
            <a:r>
              <a:rPr lang="en-IN" dirty="0" smtClean="0"/>
              <a:t>[6] </a:t>
            </a:r>
            <a:r>
              <a:rPr lang="en-IN" dirty="0" smtClean="0">
                <a:hlinkClick r:id="rId7"/>
              </a:rPr>
              <a:t>https://www.tensorflow.org/overview</a:t>
            </a:r>
            <a:endParaRPr lang="en-IN" dirty="0" smtClean="0"/>
          </a:p>
          <a:p>
            <a:pPr marL="0" indent="0">
              <a:buNone/>
            </a:pPr>
            <a:r>
              <a:rPr lang="en-IN" dirty="0" smtClean="0"/>
              <a:t>[7]</a:t>
            </a:r>
            <a:r>
              <a:rPr lang="en-IN" i="1" dirty="0" smtClean="0"/>
              <a:t> Stephen Gang Wu, Forrest </a:t>
            </a:r>
            <a:r>
              <a:rPr lang="en-IN" i="1" dirty="0" err="1" smtClean="0"/>
              <a:t>Sheng</a:t>
            </a:r>
            <a:r>
              <a:rPr lang="en-IN" i="1" dirty="0" smtClean="0"/>
              <a:t> </a:t>
            </a:r>
            <a:r>
              <a:rPr lang="en-IN" i="1" dirty="0" err="1" smtClean="0"/>
              <a:t>Bao</a:t>
            </a:r>
            <a:r>
              <a:rPr lang="en-IN" i="1" dirty="0" smtClean="0"/>
              <a:t>, Eric You </a:t>
            </a:r>
            <a:r>
              <a:rPr lang="en-IN" i="1" dirty="0" err="1" smtClean="0"/>
              <a:t>Xu</a:t>
            </a:r>
            <a:r>
              <a:rPr lang="en-IN" i="1" dirty="0" smtClean="0"/>
              <a:t>, Yu-</a:t>
            </a:r>
            <a:r>
              <a:rPr lang="en-IN" i="1" dirty="0" err="1" smtClean="0"/>
              <a:t>Xuan</a:t>
            </a:r>
            <a:r>
              <a:rPr lang="en-IN" i="1" dirty="0" smtClean="0"/>
              <a:t> Wang, Yi-Fan Chang and </a:t>
            </a:r>
            <a:r>
              <a:rPr lang="en-IN" i="1" dirty="0" err="1" smtClean="0"/>
              <a:t>Chiao</a:t>
            </a:r>
            <a:r>
              <a:rPr lang="en-IN" i="1" dirty="0" smtClean="0"/>
              <a:t>-Liang </a:t>
            </a:r>
            <a:r>
              <a:rPr lang="en-IN" i="1" dirty="0" err="1" smtClean="0"/>
              <a:t>Shiang</a:t>
            </a:r>
            <a:r>
              <a:rPr lang="en-IN" i="1" dirty="0" smtClean="0"/>
              <a:t>, A Leaf Recognition Algorithm for Plant classification Using Probabilistic Neural Network, IEEE 7th International Symposium on Signal Processing and Information Technology, Dec. 2007, </a:t>
            </a:r>
            <a:r>
              <a:rPr lang="en-IN" i="1" dirty="0" err="1" smtClean="0"/>
              <a:t>Cario</a:t>
            </a:r>
            <a:r>
              <a:rPr lang="en-IN" i="1" dirty="0" smtClean="0"/>
              <a:t>, Egypt</a:t>
            </a:r>
            <a:endParaRPr lang="en-IN" dirty="0" smtClean="0"/>
          </a:p>
          <a:p>
            <a:pPr marL="0" lvl="0" indent="0">
              <a:buNone/>
            </a:pPr>
            <a:endParaRPr lang="en-IN" dirty="0" smtClean="0"/>
          </a:p>
          <a:p>
            <a:pPr marL="0" indent="0">
              <a:buNone/>
            </a:pPr>
            <a:endParaRPr lang="en-IN" dirty="0" smtClean="0"/>
          </a:p>
          <a:p>
            <a:pPr marL="0" indent="0">
              <a:buNone/>
            </a:pPr>
            <a:endParaRPr lang="en-IN"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
        <p:nvSpPr>
          <p:cNvPr id="12" name="TextBox 11"/>
          <p:cNvSpPr txBox="1"/>
          <p:nvPr/>
        </p:nvSpPr>
        <p:spPr>
          <a:xfrm>
            <a:off x="10458448" y="6444734"/>
            <a:ext cx="1328739" cy="369332"/>
          </a:xfrm>
          <a:prstGeom prst="rect">
            <a:avLst/>
          </a:prstGeom>
          <a:solidFill>
            <a:schemeClr val="accent2"/>
          </a:solidFill>
        </p:spPr>
        <p:txBody>
          <a:bodyPr wrap="square" rtlCol="0">
            <a:spAutoFit/>
          </a:bodyPr>
          <a:lstStyle/>
          <a:p>
            <a:r>
              <a:rPr lang="en-IN" dirty="0" smtClean="0"/>
              <a:t>Page no.33 </a:t>
            </a:r>
            <a:endParaRPr lang="en-IN" dirty="0"/>
          </a:p>
        </p:txBody>
      </p:sp>
    </p:spTree>
    <p:extLst>
      <p:ext uri="{BB962C8B-B14F-4D97-AF65-F5344CB8AC3E}">
        <p14:creationId xmlns="" xmlns:p14="http://schemas.microsoft.com/office/powerpoint/2010/main" val="2965643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WORKING MODEL</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739349" y="1118163"/>
            <a:ext cx="7017025" cy="5131645"/>
          </a:xfrm>
        </p:spPr>
      </p:pic>
      <p:sp>
        <p:nvSpPr>
          <p:cNvPr id="4" name="Slide Number Placeholder 3"/>
          <p:cNvSpPr>
            <a:spLocks noGrp="1"/>
          </p:cNvSpPr>
          <p:nvPr>
            <p:ph type="sldNum" sz="quarter" idx="12"/>
          </p:nvPr>
        </p:nvSpPr>
        <p:spPr/>
        <p:txBody>
          <a:bodyPr/>
          <a:lstStyle/>
          <a:p>
            <a:r>
              <a:rPr lang="en-US" smtClean="0"/>
              <a:t>Page no.</a:t>
            </a:r>
            <a:endParaRPr lang="en-US" dirty="0"/>
          </a:p>
        </p:txBody>
      </p:sp>
    </p:spTree>
    <p:extLst>
      <p:ext uri="{BB962C8B-B14F-4D97-AF65-F5344CB8AC3E}">
        <p14:creationId xmlns="" xmlns:p14="http://schemas.microsoft.com/office/powerpoint/2010/main" val="162984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APPLICATIONS OF THIS PROJECT</a:t>
            </a:r>
            <a:endParaRPr lang="en-IN" b="1"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sz="2600" dirty="0" smtClean="0"/>
              <a:t>One </a:t>
            </a:r>
            <a:r>
              <a:rPr lang="en-IN" sz="2600" dirty="0"/>
              <a:t>of the application  of Leaves classification is in the field of agriculture and can also be used by common people to classify the plants that grow in </a:t>
            </a:r>
            <a:r>
              <a:rPr lang="en-IN" sz="2600" dirty="0" smtClean="0"/>
              <a:t>home.</a:t>
            </a:r>
          </a:p>
          <a:p>
            <a:pPr>
              <a:buFont typeface="Wingdings" pitchFamily="2" charset="2"/>
              <a:buChar char="Ø"/>
            </a:pPr>
            <a:r>
              <a:rPr lang="en-IN" sz="2600" dirty="0" smtClean="0"/>
              <a:t>One </a:t>
            </a:r>
            <a:r>
              <a:rPr lang="en-IN" sz="2600" dirty="0"/>
              <a:t>of the advantages of this project is that it tells the probability with which the image is classified. </a:t>
            </a:r>
          </a:p>
          <a:p>
            <a:endParaRPr lang="en-IN" sz="2800" dirty="0"/>
          </a:p>
          <a:p>
            <a:endParaRPr lang="en-IN" sz="2800"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extLst>
      <p:ext uri="{BB962C8B-B14F-4D97-AF65-F5344CB8AC3E}">
        <p14:creationId xmlns="" xmlns:p14="http://schemas.microsoft.com/office/powerpoint/2010/main" val="34444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RELATED WORK</a:t>
            </a:r>
            <a:endParaRPr lang="en-IN"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dirty="0"/>
              <a:t>There has been lot of related work in leave classification. However, they can’t be labelled perfect. </a:t>
            </a:r>
            <a:endParaRPr lang="en-IN" dirty="0" smtClean="0"/>
          </a:p>
          <a:p>
            <a:pPr>
              <a:buFont typeface="Wingdings" panose="05000000000000000000" pitchFamily="2" charset="2"/>
              <a:buChar char="Ø"/>
            </a:pPr>
            <a:r>
              <a:rPr lang="en-IN" dirty="0" smtClean="0"/>
              <a:t>Google </a:t>
            </a:r>
            <a:r>
              <a:rPr lang="en-IN" dirty="0"/>
              <a:t>lens is one of the application of leaf classification where the user captures image of a leaf and then google classifies it and shows the class to which the Leaf belongs and other links related to that class</a:t>
            </a:r>
            <a:r>
              <a:rPr lang="en-IN" dirty="0" smtClean="0"/>
              <a:t>.</a:t>
            </a:r>
          </a:p>
          <a:p>
            <a:pPr>
              <a:buFont typeface="Wingdings" panose="05000000000000000000" pitchFamily="2" charset="2"/>
              <a:buChar char="Ø"/>
            </a:pPr>
            <a:r>
              <a:rPr lang="en-IN" dirty="0" smtClean="0"/>
              <a:t> </a:t>
            </a:r>
            <a:r>
              <a:rPr lang="en-IN" dirty="0"/>
              <a:t>But one of the disadvantages of the google lens is that it doesn’t  provides the user with the probability of the result.</a:t>
            </a:r>
          </a:p>
          <a:p>
            <a:pPr>
              <a:buFont typeface="Wingdings" panose="05000000000000000000" pitchFamily="2" charset="2"/>
              <a:buChar char="Ø"/>
            </a:pPr>
            <a:r>
              <a:rPr lang="en-IN" dirty="0" smtClean="0"/>
              <a:t>Model that can be used</a:t>
            </a:r>
            <a:r>
              <a:rPr lang="en-IN" dirty="0"/>
              <a:t>:-</a:t>
            </a:r>
          </a:p>
          <a:p>
            <a:pPr lvl="1">
              <a:buFont typeface="Wingdings" panose="05000000000000000000" pitchFamily="2" charset="2"/>
              <a:buChar char="§"/>
            </a:pPr>
            <a:r>
              <a:rPr lang="en-IN" dirty="0" smtClean="0"/>
              <a:t>Inception </a:t>
            </a:r>
            <a:r>
              <a:rPr lang="en-IN" dirty="0"/>
              <a:t>V3</a:t>
            </a:r>
          </a:p>
          <a:p>
            <a:pPr lvl="1">
              <a:buFont typeface="Wingdings" panose="05000000000000000000" pitchFamily="2" charset="2"/>
              <a:buChar char="§"/>
            </a:pPr>
            <a:r>
              <a:rPr lang="en-IN" dirty="0" smtClean="0"/>
              <a:t>Nasnet</a:t>
            </a:r>
            <a:endParaRPr lang="en-IN" dirty="0"/>
          </a:p>
          <a:p>
            <a:pPr lvl="1">
              <a:buFont typeface="Wingdings" panose="05000000000000000000" pitchFamily="2" charset="2"/>
              <a:buChar char="§"/>
            </a:pPr>
            <a:r>
              <a:rPr lang="en-IN" dirty="0" smtClean="0"/>
              <a:t> </a:t>
            </a:r>
            <a:r>
              <a:rPr lang="en-IN" dirty="0"/>
              <a:t>Mobilenet V1</a:t>
            </a:r>
          </a:p>
          <a:p>
            <a:pPr lvl="1">
              <a:buFont typeface="Wingdings" panose="05000000000000000000" pitchFamily="2" charset="2"/>
              <a:buChar char="§"/>
            </a:pPr>
            <a:r>
              <a:rPr lang="en-IN" dirty="0" smtClean="0"/>
              <a:t> </a:t>
            </a:r>
            <a:r>
              <a:rPr lang="en-IN" dirty="0"/>
              <a:t>Mobilenet V2</a:t>
            </a:r>
          </a:p>
          <a:p>
            <a:endParaRPr lang="en-IN" dirty="0"/>
          </a:p>
        </p:txBody>
      </p:sp>
      <p:sp>
        <p:nvSpPr>
          <p:cNvPr id="4" name="Slide Number Placeholder 3"/>
          <p:cNvSpPr>
            <a:spLocks noGrp="1"/>
          </p:cNvSpPr>
          <p:nvPr>
            <p:ph type="sldNum" sz="quarter" idx="12"/>
          </p:nvPr>
        </p:nvSpPr>
        <p:spPr/>
        <p:txBody>
          <a:bodyPr/>
          <a:lstStyle/>
          <a:p>
            <a:r>
              <a:rPr lang="en-US" smtClean="0"/>
              <a:t>Page no.</a:t>
            </a:r>
            <a:endParaRPr lang="en-US" dirty="0"/>
          </a:p>
        </p:txBody>
      </p:sp>
    </p:spTree>
    <p:extLst>
      <p:ext uri="{BB962C8B-B14F-4D97-AF65-F5344CB8AC3E}">
        <p14:creationId xmlns="" xmlns:p14="http://schemas.microsoft.com/office/powerpoint/2010/main" val="353951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TENSORFLOW</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b="1" dirty="0" smtClean="0">
                <a:solidFill>
                  <a:srgbClr val="222222"/>
                </a:solidFill>
                <a:latin typeface="Helvetica Neue"/>
              </a:rPr>
              <a:t>TensorFlow</a:t>
            </a:r>
            <a:r>
              <a:rPr lang="en-GB" dirty="0" smtClean="0">
                <a:solidFill>
                  <a:srgbClr val="222222"/>
                </a:solidFill>
                <a:latin typeface="Helvetica Neue"/>
              </a:rPr>
              <a:t> is an open source software library for dataflow programming across a range of tasks.</a:t>
            </a:r>
          </a:p>
          <a:p>
            <a:pPr>
              <a:buFont typeface="Wingdings" panose="05000000000000000000" pitchFamily="2" charset="2"/>
              <a:buChar char="Ø"/>
            </a:pPr>
            <a:r>
              <a:rPr lang="en-GB" dirty="0" smtClean="0">
                <a:solidFill>
                  <a:srgbClr val="222222"/>
                </a:solidFill>
                <a:latin typeface="Helvetica Neue"/>
              </a:rPr>
              <a:t>It is a symbolic math library, and is also used for machine learning applications such as neural networks. It is used for both research and production at Google.‍</a:t>
            </a:r>
          </a:p>
          <a:p>
            <a:pPr>
              <a:buFont typeface="Wingdings" panose="05000000000000000000" pitchFamily="2" charset="2"/>
              <a:buChar char="Ø"/>
            </a:pPr>
            <a:r>
              <a:rPr lang="en-US" dirty="0" smtClean="0">
                <a:latin typeface="Helvetica Neue"/>
              </a:rPr>
              <a:t>It </a:t>
            </a:r>
            <a:r>
              <a:rPr lang="en-US" dirty="0">
                <a:latin typeface="Helvetica Neue"/>
              </a:rPr>
              <a:t>helps in building and train ML models easily using intuitive high-level APIs</a:t>
            </a:r>
            <a:r>
              <a:rPr lang="en-US" dirty="0" smtClean="0"/>
              <a:t>.</a:t>
            </a:r>
          </a:p>
          <a:p>
            <a:pPr marL="0" indent="0">
              <a:buNone/>
            </a:pPr>
            <a:r>
              <a:rPr lang="en-US" b="1" dirty="0" smtClean="0">
                <a:solidFill>
                  <a:srgbClr val="222222"/>
                </a:solidFill>
                <a:latin typeface="Helvetica Neue"/>
              </a:rPr>
              <a:t>Applications of Tensorflow:-</a:t>
            </a:r>
          </a:p>
          <a:p>
            <a:pPr lvl="1">
              <a:buFont typeface="Wingdings" panose="05000000000000000000" pitchFamily="2" charset="2"/>
              <a:buChar char="§"/>
            </a:pPr>
            <a:r>
              <a:rPr lang="en-US" dirty="0">
                <a:latin typeface="Helvetica Neue"/>
              </a:rPr>
              <a:t>Image search, Motion detection, Machine vision and photo </a:t>
            </a:r>
            <a:r>
              <a:rPr lang="en-US" dirty="0" smtClean="0">
                <a:latin typeface="Helvetica Neue"/>
              </a:rPr>
              <a:t>Clustering.</a:t>
            </a:r>
          </a:p>
          <a:p>
            <a:pPr lvl="1">
              <a:buFont typeface="Wingdings" panose="05000000000000000000" pitchFamily="2" charset="2"/>
              <a:buChar char="§"/>
            </a:pPr>
            <a:r>
              <a:rPr lang="en-US" dirty="0">
                <a:latin typeface="Helvetica Neue"/>
              </a:rPr>
              <a:t>Text based applications such as sentimental analysis, Threat detection and Fraud </a:t>
            </a:r>
            <a:r>
              <a:rPr lang="en-US" dirty="0" smtClean="0">
                <a:latin typeface="Helvetica Neue"/>
              </a:rPr>
              <a:t>detection. </a:t>
            </a:r>
          </a:p>
          <a:p>
            <a:pPr lvl="1">
              <a:buFont typeface="Wingdings" panose="05000000000000000000" pitchFamily="2" charset="2"/>
              <a:buChar char="§"/>
            </a:pPr>
            <a:r>
              <a:rPr lang="en-US" dirty="0">
                <a:latin typeface="Helvetica Neue"/>
              </a:rPr>
              <a:t>One of the most well-known uses of Tensorflow are sound based </a:t>
            </a:r>
            <a:r>
              <a:rPr lang="en-US" dirty="0" smtClean="0">
                <a:latin typeface="Helvetica Neue"/>
              </a:rPr>
              <a:t>applications.</a:t>
            </a:r>
            <a:endParaRPr lang="en-GB" b="1" dirty="0" smtClean="0">
              <a:solidFill>
                <a:srgbClr val="222222"/>
              </a:solidFill>
              <a:latin typeface="Helvetica Neue"/>
            </a:endParaRPr>
          </a:p>
        </p:txBody>
      </p:sp>
      <p:sp>
        <p:nvSpPr>
          <p:cNvPr id="5" name="TextBox 4"/>
          <p:cNvSpPr txBox="1"/>
          <p:nvPr/>
        </p:nvSpPr>
        <p:spPr>
          <a:xfrm>
            <a:off x="10658007" y="6460761"/>
            <a:ext cx="899409" cy="369332"/>
          </a:xfrm>
          <a:prstGeom prst="rect">
            <a:avLst/>
          </a:prstGeom>
          <a:solidFill>
            <a:schemeClr val="accent2"/>
          </a:solidFill>
        </p:spPr>
        <p:txBody>
          <a:bodyPr wrap="square" rtlCol="0">
            <a:spAutoFit/>
          </a:bodyPr>
          <a:lstStyle/>
          <a:p>
            <a:endParaRPr lang="en-IN" dirty="0"/>
          </a:p>
        </p:txBody>
      </p:sp>
      <p:sp>
        <p:nvSpPr>
          <p:cNvPr id="6" name="Slide Number Placeholder 5"/>
          <p:cNvSpPr>
            <a:spLocks noGrp="1"/>
          </p:cNvSpPr>
          <p:nvPr>
            <p:ph type="sldNum" sz="quarter" idx="12"/>
          </p:nvPr>
        </p:nvSpPr>
        <p:spPr/>
        <p:txBody>
          <a:bodyPr/>
          <a:lstStyle/>
          <a:p>
            <a:r>
              <a:rPr lang="en-US" dirty="0" smtClean="0"/>
              <a:t>Page no.06</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2860</TotalTime>
  <Words>2852</Words>
  <Application>Microsoft Office PowerPoint</Application>
  <PresentationFormat>Custom</PresentationFormat>
  <Paragraphs>346</Paragraphs>
  <Slides>57</Slides>
  <Notes>4</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Retrospect</vt:lpstr>
      <vt:lpstr>LEAF CLASSIFICATION USING TENSORFLOW</vt:lpstr>
      <vt:lpstr>CONTENTS</vt:lpstr>
      <vt:lpstr>INTRODUCTION</vt:lpstr>
      <vt:lpstr>SPECIFICATION AND OVERVIEW</vt:lpstr>
      <vt:lpstr>PROBLEM STATEMENT AND CHALLENGES</vt:lpstr>
      <vt:lpstr>WORKING MODEL</vt:lpstr>
      <vt:lpstr>APPLICATIONS OF THIS PROJECT</vt:lpstr>
      <vt:lpstr>RELATED WORK</vt:lpstr>
      <vt:lpstr>TENSORFLOW</vt:lpstr>
      <vt:lpstr>TENSORFLOW-HUB</vt:lpstr>
      <vt:lpstr>CONVOLUTIONAL NEURAL NETWORK</vt:lpstr>
      <vt:lpstr>CONVOLUTION NEURAL NETWORK</vt:lpstr>
      <vt:lpstr>CONVOLUTION NEURAL NETWORK</vt:lpstr>
      <vt:lpstr>CONVOLUTION NEURAL NETWORK</vt:lpstr>
      <vt:lpstr>CONVOLUTION NEURAL NETWORK</vt:lpstr>
      <vt:lpstr>CONVOLUTION NEURAL NETWORK</vt:lpstr>
      <vt:lpstr>CONVOLUTION NEURAL NETWORK</vt:lpstr>
      <vt:lpstr>CONVOLUTION NEURAL NETWORK</vt:lpstr>
      <vt:lpstr>Image Feature Extraction Models</vt:lpstr>
      <vt:lpstr>NASNet</vt:lpstr>
      <vt:lpstr>NASNet</vt:lpstr>
      <vt:lpstr>Mobilenet V1</vt:lpstr>
      <vt:lpstr>Mobilenet V1</vt:lpstr>
      <vt:lpstr>Mobilenet V2</vt:lpstr>
      <vt:lpstr>Mobilenet V2</vt:lpstr>
      <vt:lpstr>Inception V3</vt:lpstr>
      <vt:lpstr>Inception V3</vt:lpstr>
      <vt:lpstr>InceptionV3</vt:lpstr>
      <vt:lpstr>Inception V3</vt:lpstr>
      <vt:lpstr>Comparision:</vt:lpstr>
      <vt:lpstr>DATASET</vt:lpstr>
      <vt:lpstr>DATASET</vt:lpstr>
      <vt:lpstr>TRAINING</vt:lpstr>
      <vt:lpstr>BOTTLENECK</vt:lpstr>
      <vt:lpstr>Slide 35</vt:lpstr>
      <vt:lpstr>Slide 36</vt:lpstr>
      <vt:lpstr>USING THE RETRAINED MODEL</vt:lpstr>
      <vt:lpstr>BOOTSTRAP</vt:lpstr>
      <vt:lpstr>BOOTSTRAP</vt:lpstr>
      <vt:lpstr>BOOTSTRAP</vt:lpstr>
      <vt:lpstr>BOOTSTRAP</vt:lpstr>
      <vt:lpstr>FLASK</vt:lpstr>
      <vt:lpstr>FLASK</vt:lpstr>
      <vt:lpstr>FLASK</vt:lpstr>
      <vt:lpstr>FLASK</vt:lpstr>
      <vt:lpstr>WEB-APPLICATION</vt:lpstr>
      <vt:lpstr>WEB-APPLICATION</vt:lpstr>
      <vt:lpstr>WEB-APPLICATION</vt:lpstr>
      <vt:lpstr>WEB-APPLICATION</vt:lpstr>
      <vt:lpstr>WEB-APPLICATION</vt:lpstr>
      <vt:lpstr>WEB-APPLICATION</vt:lpstr>
      <vt:lpstr>WEB-APPLICATION</vt:lpstr>
      <vt:lpstr>WEB-APPLICATION</vt:lpstr>
      <vt:lpstr>CHALLENGES</vt:lpstr>
      <vt:lpstr>CONCLUSION</vt:lpstr>
      <vt:lpstr>FUTURE WORK</vt:lpstr>
      <vt:lpstr>REFERENCE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Title</dc:title>
  <dc:creator>Admin</dc:creator>
  <cp:lastModifiedBy>Shubham Jain</cp:lastModifiedBy>
  <cp:revision>164</cp:revision>
  <dcterms:created xsi:type="dcterms:W3CDTF">2017-03-06T08:37:30Z</dcterms:created>
  <dcterms:modified xsi:type="dcterms:W3CDTF">2019-04-14T16:01:43Z</dcterms:modified>
</cp:coreProperties>
</file>