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Old Standard TT"/>
      <p:regular r:id="rId22"/>
      <p:bold r:id="rId23"/>
      <p:italic r:id="rId24"/>
    </p:embeddedFont>
    <p:embeddedFont>
      <p:font typeface="Open Sans ExtraBold"/>
      <p:bold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OldStandardTT-regular.fntdata"/><Relationship Id="rId21" Type="http://schemas.openxmlformats.org/officeDocument/2006/relationships/slide" Target="slides/slide16.xml"/><Relationship Id="rId24" Type="http://schemas.openxmlformats.org/officeDocument/2006/relationships/font" Target="fonts/OldStandardTT-italic.fntdata"/><Relationship Id="rId23" Type="http://schemas.openxmlformats.org/officeDocument/2006/relationships/font" Target="fonts/OldStandardT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ExtraBold-boldItalic.fntdata"/><Relationship Id="rId25" Type="http://schemas.openxmlformats.org/officeDocument/2006/relationships/font" Target="fonts/OpenSansExtraBo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2b345e06e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2b345e06e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2b345e06e_0_1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2b345e06e_0_1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2b345e06e_0_1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2b345e06e_0_1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2b345e06e_0_1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2b345e06e_0_1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2b345e06e_0_1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2b345e06e_0_1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2b345e06e_0_1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2b345e06e_0_1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2b345e06e_0_1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2b345e06e_0_1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a401c2c25e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a401c2c25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2b345e06e_0_1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2b345e06e_0_1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2b345e06e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2b345e06e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2b345e06e_0_1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2b345e06e_0_1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c4c472cdd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c4c472cdd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401c2c25e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401c2c25e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2b345e06e_0_1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2b345e06e_0_1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2b345e06e_0_1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2b345e06e_0_1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7.png"/><Relationship Id="rId7"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90575" y="535775"/>
            <a:ext cx="8118600" cy="1102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5600"/>
              <a:t>Digital Watermarking</a:t>
            </a:r>
            <a:endParaRPr b="1" sz="5600"/>
          </a:p>
        </p:txBody>
      </p:sp>
      <p:sp>
        <p:nvSpPr>
          <p:cNvPr id="60" name="Google Shape;60;p13"/>
          <p:cNvSpPr txBox="1"/>
          <p:nvPr>
            <p:ph idx="1" type="subTitle"/>
          </p:nvPr>
        </p:nvSpPr>
        <p:spPr>
          <a:xfrm>
            <a:off x="0" y="1922685"/>
            <a:ext cx="9144000" cy="61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Course Project : E</a:t>
            </a:r>
            <a:r>
              <a:rPr lang="en" sz="2800"/>
              <a:t>S203 Digital Systems</a:t>
            </a:r>
            <a:endParaRPr sz="2800"/>
          </a:p>
        </p:txBody>
      </p:sp>
      <p:sp>
        <p:nvSpPr>
          <p:cNvPr id="61" name="Google Shape;61;p13"/>
          <p:cNvSpPr txBox="1"/>
          <p:nvPr>
            <p:ph idx="1" type="subTitle"/>
          </p:nvPr>
        </p:nvSpPr>
        <p:spPr>
          <a:xfrm>
            <a:off x="23250" y="2732475"/>
            <a:ext cx="9097500" cy="7275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1400"/>
              <a:t>Likhita Baswani (19110091) 		</a:t>
            </a:r>
            <a:r>
              <a:rPr lang="en" sz="1400"/>
              <a:t>Paras Jain </a:t>
            </a:r>
            <a:r>
              <a:rPr lang="en" sz="1400"/>
              <a:t>(19110096)</a:t>
            </a:r>
            <a:r>
              <a:rPr lang="en" sz="1400"/>
              <a:t> 		</a:t>
            </a:r>
            <a:r>
              <a:rPr lang="en" sz="1400"/>
              <a:t>Shridhar Pawar (19110101)</a:t>
            </a:r>
            <a:endParaRPr sz="1400"/>
          </a:p>
          <a:p>
            <a:pPr indent="0" lvl="0" marL="0" rtl="0" algn="ctr">
              <a:lnSpc>
                <a:spcPct val="150000"/>
              </a:lnSpc>
              <a:spcBef>
                <a:spcPts val="0"/>
              </a:spcBef>
              <a:spcAft>
                <a:spcPts val="0"/>
              </a:spcAft>
              <a:buNone/>
            </a:pPr>
            <a:r>
              <a:rPr lang="en" sz="1400"/>
              <a:t>Achal Kanojia (19110108)  			</a:t>
            </a:r>
            <a:r>
              <a:rPr lang="en" sz="1400"/>
              <a:t>Deepak Singh </a:t>
            </a:r>
            <a:r>
              <a:rPr lang="en" sz="1400"/>
              <a:t>(19110115)</a:t>
            </a:r>
            <a:r>
              <a:rPr lang="en" sz="1400"/>
              <a:t> </a:t>
            </a:r>
            <a:endParaRPr sz="1400"/>
          </a:p>
        </p:txBody>
      </p:sp>
      <p:sp>
        <p:nvSpPr>
          <p:cNvPr id="62" name="Google Shape;62;p13"/>
          <p:cNvSpPr txBox="1"/>
          <p:nvPr>
            <p:ph idx="1" type="subTitle"/>
          </p:nvPr>
        </p:nvSpPr>
        <p:spPr>
          <a:xfrm>
            <a:off x="101125" y="3806425"/>
            <a:ext cx="8943000" cy="1102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600"/>
              <a:t>Mentored By :</a:t>
            </a:r>
            <a:endParaRPr sz="1600"/>
          </a:p>
          <a:p>
            <a:pPr indent="0" lvl="0" marL="0" rtl="0" algn="ctr">
              <a:lnSpc>
                <a:spcPct val="115000"/>
              </a:lnSpc>
              <a:spcBef>
                <a:spcPts val="0"/>
              </a:spcBef>
              <a:spcAft>
                <a:spcPts val="0"/>
              </a:spcAft>
              <a:buNone/>
            </a:pPr>
            <a:r>
              <a:rPr lang="en" sz="1600"/>
              <a:t>Prof. Joycee Mekie</a:t>
            </a:r>
            <a:endParaRPr sz="1600"/>
          </a:p>
          <a:p>
            <a:pPr indent="0" lvl="0" marL="0" rtl="0" algn="ctr">
              <a:lnSpc>
                <a:spcPct val="115000"/>
              </a:lnSpc>
              <a:spcBef>
                <a:spcPts val="0"/>
              </a:spcBef>
              <a:spcAft>
                <a:spcPts val="0"/>
              </a:spcAft>
              <a:buNone/>
            </a:pPr>
            <a:r>
              <a:rPr lang="en" sz="1600"/>
              <a:t>Discipline of Electrical Engineering, IIT Gandhinagar</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Embedding Flowchart</a:t>
            </a:r>
            <a:endParaRPr b="1"/>
          </a:p>
        </p:txBody>
      </p:sp>
      <p:sp>
        <p:nvSpPr>
          <p:cNvPr id="126" name="Google Shape;126;p22"/>
          <p:cNvSpPr/>
          <p:nvPr/>
        </p:nvSpPr>
        <p:spPr>
          <a:xfrm>
            <a:off x="311700" y="1464975"/>
            <a:ext cx="1871400" cy="50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600">
                <a:solidFill>
                  <a:srgbClr val="FFFFFF"/>
                </a:solidFill>
                <a:latin typeface="Times New Roman"/>
                <a:ea typeface="Times New Roman"/>
                <a:cs typeface="Times New Roman"/>
                <a:sym typeface="Times New Roman"/>
              </a:rPr>
              <a:t>Original Image</a:t>
            </a:r>
            <a:endParaRPr b="1" sz="1600">
              <a:solidFill>
                <a:srgbClr val="FFFFFF"/>
              </a:solidFill>
              <a:latin typeface="Times New Roman"/>
              <a:ea typeface="Times New Roman"/>
              <a:cs typeface="Times New Roman"/>
              <a:sym typeface="Times New Roman"/>
            </a:endParaRPr>
          </a:p>
        </p:txBody>
      </p:sp>
      <p:sp>
        <p:nvSpPr>
          <p:cNvPr id="127" name="Google Shape;127;p22"/>
          <p:cNvSpPr/>
          <p:nvPr/>
        </p:nvSpPr>
        <p:spPr>
          <a:xfrm>
            <a:off x="3636300" y="1464975"/>
            <a:ext cx="1871400" cy="50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Times New Roman"/>
                <a:ea typeface="Times New Roman"/>
                <a:cs typeface="Times New Roman"/>
                <a:sym typeface="Times New Roman"/>
              </a:rPr>
              <a:t>DCT Image</a:t>
            </a:r>
            <a:endParaRPr b="1" sz="1600">
              <a:solidFill>
                <a:srgbClr val="FFFFFF"/>
              </a:solidFill>
              <a:latin typeface="Times New Roman"/>
              <a:ea typeface="Times New Roman"/>
              <a:cs typeface="Times New Roman"/>
              <a:sym typeface="Times New Roman"/>
            </a:endParaRPr>
          </a:p>
        </p:txBody>
      </p:sp>
      <p:sp>
        <p:nvSpPr>
          <p:cNvPr id="128" name="Google Shape;128;p22"/>
          <p:cNvSpPr/>
          <p:nvPr/>
        </p:nvSpPr>
        <p:spPr>
          <a:xfrm>
            <a:off x="6732900" y="1464975"/>
            <a:ext cx="2099400" cy="50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Times New Roman"/>
                <a:ea typeface="Times New Roman"/>
                <a:cs typeface="Times New Roman"/>
                <a:sym typeface="Times New Roman"/>
              </a:rPr>
              <a:t>Binarize </a:t>
            </a:r>
            <a:r>
              <a:rPr b="1" lang="en" sz="1600">
                <a:solidFill>
                  <a:srgbClr val="FFFFFF"/>
                </a:solidFill>
                <a:latin typeface="Times New Roman"/>
                <a:ea typeface="Times New Roman"/>
                <a:cs typeface="Times New Roman"/>
                <a:sym typeface="Times New Roman"/>
              </a:rPr>
              <a:t>Watermark</a:t>
            </a:r>
            <a:endParaRPr b="1" sz="1600">
              <a:solidFill>
                <a:srgbClr val="FFFFFF"/>
              </a:solidFill>
              <a:latin typeface="Times New Roman"/>
              <a:ea typeface="Times New Roman"/>
              <a:cs typeface="Times New Roman"/>
              <a:sym typeface="Times New Roman"/>
            </a:endParaRPr>
          </a:p>
        </p:txBody>
      </p:sp>
      <p:sp>
        <p:nvSpPr>
          <p:cNvPr id="129" name="Google Shape;129;p22"/>
          <p:cNvSpPr/>
          <p:nvPr/>
        </p:nvSpPr>
        <p:spPr>
          <a:xfrm>
            <a:off x="3522300" y="2680000"/>
            <a:ext cx="2099400" cy="61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Times New Roman"/>
                <a:ea typeface="Times New Roman"/>
                <a:cs typeface="Times New Roman"/>
                <a:sym typeface="Times New Roman"/>
              </a:rPr>
              <a:t>Intermediate (DCT) Watermarked Image</a:t>
            </a:r>
            <a:endParaRPr b="1" sz="1600">
              <a:solidFill>
                <a:srgbClr val="FFFFFF"/>
              </a:solidFill>
              <a:latin typeface="Times New Roman"/>
              <a:ea typeface="Times New Roman"/>
              <a:cs typeface="Times New Roman"/>
              <a:sym typeface="Times New Roman"/>
            </a:endParaRPr>
          </a:p>
        </p:txBody>
      </p:sp>
      <p:sp>
        <p:nvSpPr>
          <p:cNvPr id="130" name="Google Shape;130;p22"/>
          <p:cNvSpPr/>
          <p:nvPr/>
        </p:nvSpPr>
        <p:spPr>
          <a:xfrm>
            <a:off x="3522300" y="4241500"/>
            <a:ext cx="2099400" cy="50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Times New Roman"/>
                <a:ea typeface="Times New Roman"/>
                <a:cs typeface="Times New Roman"/>
                <a:sym typeface="Times New Roman"/>
              </a:rPr>
              <a:t>Watermarked Image</a:t>
            </a:r>
            <a:endParaRPr b="1" sz="1600">
              <a:solidFill>
                <a:srgbClr val="FFFFFF"/>
              </a:solidFill>
              <a:latin typeface="Times New Roman"/>
              <a:ea typeface="Times New Roman"/>
              <a:cs typeface="Times New Roman"/>
              <a:sym typeface="Times New Roman"/>
            </a:endParaRPr>
          </a:p>
        </p:txBody>
      </p:sp>
      <p:cxnSp>
        <p:nvCxnSpPr>
          <p:cNvPr id="131" name="Google Shape;131;p22"/>
          <p:cNvCxnSpPr>
            <a:stCxn id="126" idx="3"/>
            <a:endCxn id="127" idx="1"/>
          </p:cNvCxnSpPr>
          <p:nvPr/>
        </p:nvCxnSpPr>
        <p:spPr>
          <a:xfrm>
            <a:off x="2183100" y="1716225"/>
            <a:ext cx="1453200" cy="0"/>
          </a:xfrm>
          <a:prstGeom prst="straightConnector1">
            <a:avLst/>
          </a:prstGeom>
          <a:noFill/>
          <a:ln cap="flat" cmpd="sng" w="28575">
            <a:solidFill>
              <a:srgbClr val="000000"/>
            </a:solidFill>
            <a:prstDash val="solid"/>
            <a:round/>
            <a:headEnd len="med" w="med" type="none"/>
            <a:tailEnd len="med" w="med" type="triangle"/>
          </a:ln>
        </p:spPr>
      </p:cxnSp>
      <p:cxnSp>
        <p:nvCxnSpPr>
          <p:cNvPr id="132" name="Google Shape;132;p22"/>
          <p:cNvCxnSpPr>
            <a:stCxn id="127" idx="2"/>
            <a:endCxn id="129" idx="0"/>
          </p:cNvCxnSpPr>
          <p:nvPr/>
        </p:nvCxnSpPr>
        <p:spPr>
          <a:xfrm>
            <a:off x="4572000" y="1967475"/>
            <a:ext cx="0" cy="712500"/>
          </a:xfrm>
          <a:prstGeom prst="straightConnector1">
            <a:avLst/>
          </a:prstGeom>
          <a:noFill/>
          <a:ln cap="flat" cmpd="sng" w="28575">
            <a:solidFill>
              <a:srgbClr val="000000"/>
            </a:solidFill>
            <a:prstDash val="solid"/>
            <a:round/>
            <a:headEnd len="med" w="med" type="none"/>
            <a:tailEnd len="med" w="med" type="triangle"/>
          </a:ln>
        </p:spPr>
      </p:cxnSp>
      <p:cxnSp>
        <p:nvCxnSpPr>
          <p:cNvPr id="133" name="Google Shape;133;p22"/>
          <p:cNvCxnSpPr/>
          <p:nvPr/>
        </p:nvCxnSpPr>
        <p:spPr>
          <a:xfrm>
            <a:off x="7782600" y="1967475"/>
            <a:ext cx="1500" cy="295800"/>
          </a:xfrm>
          <a:prstGeom prst="straightConnector1">
            <a:avLst/>
          </a:prstGeom>
          <a:noFill/>
          <a:ln cap="flat" cmpd="sng" w="28575">
            <a:solidFill>
              <a:srgbClr val="000000"/>
            </a:solidFill>
            <a:prstDash val="solid"/>
            <a:round/>
            <a:headEnd len="med" w="med" type="none"/>
            <a:tailEnd len="med" w="med" type="none"/>
          </a:ln>
        </p:spPr>
      </p:cxnSp>
      <p:cxnSp>
        <p:nvCxnSpPr>
          <p:cNvPr id="134" name="Google Shape;134;p22"/>
          <p:cNvCxnSpPr/>
          <p:nvPr/>
        </p:nvCxnSpPr>
        <p:spPr>
          <a:xfrm flipH="1">
            <a:off x="4572000" y="2249063"/>
            <a:ext cx="3206700" cy="5700"/>
          </a:xfrm>
          <a:prstGeom prst="straightConnector1">
            <a:avLst/>
          </a:prstGeom>
          <a:noFill/>
          <a:ln cap="flat" cmpd="sng" w="28575">
            <a:solidFill>
              <a:srgbClr val="000000"/>
            </a:solidFill>
            <a:prstDash val="solid"/>
            <a:round/>
            <a:headEnd len="med" w="med" type="none"/>
            <a:tailEnd len="med" w="med" type="none"/>
          </a:ln>
        </p:spPr>
      </p:cxnSp>
      <p:cxnSp>
        <p:nvCxnSpPr>
          <p:cNvPr id="135" name="Google Shape;135;p22"/>
          <p:cNvCxnSpPr>
            <a:endCxn id="130" idx="0"/>
          </p:cNvCxnSpPr>
          <p:nvPr/>
        </p:nvCxnSpPr>
        <p:spPr>
          <a:xfrm>
            <a:off x="4572000" y="3293200"/>
            <a:ext cx="0" cy="948300"/>
          </a:xfrm>
          <a:prstGeom prst="straightConnector1">
            <a:avLst/>
          </a:prstGeom>
          <a:noFill/>
          <a:ln cap="flat" cmpd="sng" w="28575">
            <a:solidFill>
              <a:srgbClr val="000000"/>
            </a:solidFill>
            <a:prstDash val="solid"/>
            <a:round/>
            <a:headEnd len="med" w="med" type="none"/>
            <a:tailEnd len="med" w="med" type="triangle"/>
          </a:ln>
        </p:spPr>
      </p:cxnSp>
      <p:sp>
        <p:nvSpPr>
          <p:cNvPr id="136" name="Google Shape;136;p22"/>
          <p:cNvSpPr txBox="1"/>
          <p:nvPr/>
        </p:nvSpPr>
        <p:spPr>
          <a:xfrm>
            <a:off x="2358325" y="1355250"/>
            <a:ext cx="939000" cy="36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DCT</a:t>
            </a:r>
            <a:endParaRPr b="1">
              <a:latin typeface="Times New Roman"/>
              <a:ea typeface="Times New Roman"/>
              <a:cs typeface="Times New Roman"/>
              <a:sym typeface="Times New Roman"/>
            </a:endParaRPr>
          </a:p>
        </p:txBody>
      </p:sp>
      <p:sp>
        <p:nvSpPr>
          <p:cNvPr id="137" name="Google Shape;137;p22"/>
          <p:cNvSpPr txBox="1"/>
          <p:nvPr/>
        </p:nvSpPr>
        <p:spPr>
          <a:xfrm>
            <a:off x="2272950" y="1664700"/>
            <a:ext cx="11097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Transform</a:t>
            </a:r>
            <a:endParaRPr b="1">
              <a:latin typeface="Times New Roman"/>
              <a:ea typeface="Times New Roman"/>
              <a:cs typeface="Times New Roman"/>
              <a:sym typeface="Times New Roman"/>
            </a:endParaRPr>
          </a:p>
        </p:txBody>
      </p:sp>
      <p:sp>
        <p:nvSpPr>
          <p:cNvPr id="138" name="Google Shape;138;p22"/>
          <p:cNvSpPr txBox="1"/>
          <p:nvPr/>
        </p:nvSpPr>
        <p:spPr>
          <a:xfrm>
            <a:off x="5545500" y="2210550"/>
            <a:ext cx="1453200" cy="36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Visibility</a:t>
            </a:r>
            <a:r>
              <a:rPr b="1" lang="en">
                <a:latin typeface="Times New Roman"/>
                <a:ea typeface="Times New Roman"/>
                <a:cs typeface="Times New Roman"/>
                <a:sym typeface="Times New Roman"/>
              </a:rPr>
              <a:t> Factor</a:t>
            </a:r>
            <a:endParaRPr b="1">
              <a:latin typeface="Times New Roman"/>
              <a:ea typeface="Times New Roman"/>
              <a:cs typeface="Times New Roman"/>
              <a:sym typeface="Times New Roman"/>
            </a:endParaRPr>
          </a:p>
        </p:txBody>
      </p:sp>
      <p:sp>
        <p:nvSpPr>
          <p:cNvPr id="139" name="Google Shape;139;p22"/>
          <p:cNvSpPr txBox="1"/>
          <p:nvPr/>
        </p:nvSpPr>
        <p:spPr>
          <a:xfrm rot="-5400000">
            <a:off x="4086000" y="3499425"/>
            <a:ext cx="722700" cy="36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I</a:t>
            </a:r>
            <a:r>
              <a:rPr b="1" lang="en">
                <a:latin typeface="Times New Roman"/>
                <a:ea typeface="Times New Roman"/>
                <a:cs typeface="Times New Roman"/>
                <a:sym typeface="Times New Roman"/>
              </a:rPr>
              <a:t>DCT</a:t>
            </a:r>
            <a:endParaRPr b="1">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Embedding Flowchart</a:t>
            </a:r>
            <a:endParaRPr b="1"/>
          </a:p>
        </p:txBody>
      </p:sp>
      <p:sp>
        <p:nvSpPr>
          <p:cNvPr id="145" name="Google Shape;145;p23"/>
          <p:cNvSpPr/>
          <p:nvPr/>
        </p:nvSpPr>
        <p:spPr>
          <a:xfrm>
            <a:off x="3636300" y="1464975"/>
            <a:ext cx="1871400" cy="50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Times New Roman"/>
                <a:ea typeface="Times New Roman"/>
                <a:cs typeface="Times New Roman"/>
                <a:sym typeface="Times New Roman"/>
              </a:rPr>
              <a:t>DCT Image</a:t>
            </a:r>
            <a:endParaRPr b="1" sz="1600">
              <a:solidFill>
                <a:srgbClr val="FFFFFF"/>
              </a:solidFill>
              <a:latin typeface="Times New Roman"/>
              <a:ea typeface="Times New Roman"/>
              <a:cs typeface="Times New Roman"/>
              <a:sym typeface="Times New Roman"/>
            </a:endParaRPr>
          </a:p>
        </p:txBody>
      </p:sp>
      <p:sp>
        <p:nvSpPr>
          <p:cNvPr id="146" name="Google Shape;146;p23"/>
          <p:cNvSpPr/>
          <p:nvPr/>
        </p:nvSpPr>
        <p:spPr>
          <a:xfrm>
            <a:off x="3522300" y="2937075"/>
            <a:ext cx="2099400" cy="61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Times New Roman"/>
                <a:ea typeface="Times New Roman"/>
                <a:cs typeface="Times New Roman"/>
                <a:sym typeface="Times New Roman"/>
              </a:rPr>
              <a:t>Intermediate (DCT) Watermarked Image</a:t>
            </a:r>
            <a:endParaRPr b="1" sz="1600">
              <a:solidFill>
                <a:srgbClr val="FFFFFF"/>
              </a:solidFill>
              <a:latin typeface="Times New Roman"/>
              <a:ea typeface="Times New Roman"/>
              <a:cs typeface="Times New Roman"/>
              <a:sym typeface="Times New Roman"/>
            </a:endParaRPr>
          </a:p>
        </p:txBody>
      </p:sp>
      <p:cxnSp>
        <p:nvCxnSpPr>
          <p:cNvPr id="147" name="Google Shape;147;p23"/>
          <p:cNvCxnSpPr>
            <a:stCxn id="148" idx="3"/>
            <a:endCxn id="145" idx="1"/>
          </p:cNvCxnSpPr>
          <p:nvPr/>
        </p:nvCxnSpPr>
        <p:spPr>
          <a:xfrm>
            <a:off x="2183100" y="1716225"/>
            <a:ext cx="1453200" cy="0"/>
          </a:xfrm>
          <a:prstGeom prst="straightConnector1">
            <a:avLst/>
          </a:prstGeom>
          <a:noFill/>
          <a:ln cap="flat" cmpd="sng" w="28575">
            <a:solidFill>
              <a:srgbClr val="000000"/>
            </a:solidFill>
            <a:prstDash val="solid"/>
            <a:round/>
            <a:headEnd len="med" w="med" type="none"/>
            <a:tailEnd len="med" w="med" type="triangle"/>
          </a:ln>
        </p:spPr>
      </p:cxnSp>
      <p:cxnSp>
        <p:nvCxnSpPr>
          <p:cNvPr id="149" name="Google Shape;149;p23"/>
          <p:cNvCxnSpPr>
            <a:stCxn id="145" idx="2"/>
            <a:endCxn id="146" idx="0"/>
          </p:cNvCxnSpPr>
          <p:nvPr/>
        </p:nvCxnSpPr>
        <p:spPr>
          <a:xfrm>
            <a:off x="4572000" y="1967475"/>
            <a:ext cx="0" cy="969600"/>
          </a:xfrm>
          <a:prstGeom prst="straightConnector1">
            <a:avLst/>
          </a:prstGeom>
          <a:noFill/>
          <a:ln cap="flat" cmpd="sng" w="28575">
            <a:solidFill>
              <a:srgbClr val="000000"/>
            </a:solidFill>
            <a:prstDash val="solid"/>
            <a:round/>
            <a:headEnd len="med" w="med" type="none"/>
            <a:tailEnd len="med" w="med" type="triangle"/>
          </a:ln>
        </p:spPr>
      </p:cxnSp>
      <p:cxnSp>
        <p:nvCxnSpPr>
          <p:cNvPr id="150" name="Google Shape;150;p23"/>
          <p:cNvCxnSpPr/>
          <p:nvPr/>
        </p:nvCxnSpPr>
        <p:spPr>
          <a:xfrm>
            <a:off x="7782600" y="1967475"/>
            <a:ext cx="1500" cy="295800"/>
          </a:xfrm>
          <a:prstGeom prst="straightConnector1">
            <a:avLst/>
          </a:prstGeom>
          <a:noFill/>
          <a:ln cap="flat" cmpd="sng" w="28575">
            <a:solidFill>
              <a:srgbClr val="000000"/>
            </a:solidFill>
            <a:prstDash val="solid"/>
            <a:round/>
            <a:headEnd len="med" w="med" type="none"/>
            <a:tailEnd len="med" w="med" type="none"/>
          </a:ln>
        </p:spPr>
      </p:cxnSp>
      <p:cxnSp>
        <p:nvCxnSpPr>
          <p:cNvPr id="151" name="Google Shape;151;p23"/>
          <p:cNvCxnSpPr/>
          <p:nvPr/>
        </p:nvCxnSpPr>
        <p:spPr>
          <a:xfrm flipH="1">
            <a:off x="4572000" y="2249063"/>
            <a:ext cx="3206700" cy="5700"/>
          </a:xfrm>
          <a:prstGeom prst="straightConnector1">
            <a:avLst/>
          </a:prstGeom>
          <a:noFill/>
          <a:ln cap="flat" cmpd="sng" w="28575">
            <a:solidFill>
              <a:srgbClr val="000000"/>
            </a:solidFill>
            <a:prstDash val="solid"/>
            <a:round/>
            <a:headEnd len="med" w="med" type="none"/>
            <a:tailEnd len="med" w="med" type="none"/>
          </a:ln>
        </p:spPr>
      </p:cxnSp>
      <p:cxnSp>
        <p:nvCxnSpPr>
          <p:cNvPr id="152" name="Google Shape;152;p23"/>
          <p:cNvCxnSpPr/>
          <p:nvPr/>
        </p:nvCxnSpPr>
        <p:spPr>
          <a:xfrm>
            <a:off x="4572000" y="3550275"/>
            <a:ext cx="7800" cy="787500"/>
          </a:xfrm>
          <a:prstGeom prst="straightConnector1">
            <a:avLst/>
          </a:prstGeom>
          <a:noFill/>
          <a:ln cap="flat" cmpd="sng" w="28575">
            <a:solidFill>
              <a:srgbClr val="000000"/>
            </a:solidFill>
            <a:prstDash val="solid"/>
            <a:round/>
            <a:headEnd len="med" w="med" type="none"/>
            <a:tailEnd len="med" w="med" type="none"/>
          </a:ln>
        </p:spPr>
      </p:cxnSp>
      <p:sp>
        <p:nvSpPr>
          <p:cNvPr id="153" name="Google Shape;153;p23"/>
          <p:cNvSpPr txBox="1"/>
          <p:nvPr/>
        </p:nvSpPr>
        <p:spPr>
          <a:xfrm>
            <a:off x="2358325" y="1355250"/>
            <a:ext cx="939000" cy="36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DCT</a:t>
            </a:r>
            <a:endParaRPr b="1">
              <a:latin typeface="Times New Roman"/>
              <a:ea typeface="Times New Roman"/>
              <a:cs typeface="Times New Roman"/>
              <a:sym typeface="Times New Roman"/>
            </a:endParaRPr>
          </a:p>
        </p:txBody>
      </p:sp>
      <p:sp>
        <p:nvSpPr>
          <p:cNvPr id="154" name="Google Shape;154;p23"/>
          <p:cNvSpPr txBox="1"/>
          <p:nvPr/>
        </p:nvSpPr>
        <p:spPr>
          <a:xfrm>
            <a:off x="2272950" y="1664700"/>
            <a:ext cx="11097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Transform</a:t>
            </a:r>
            <a:endParaRPr b="1">
              <a:latin typeface="Times New Roman"/>
              <a:ea typeface="Times New Roman"/>
              <a:cs typeface="Times New Roman"/>
              <a:sym typeface="Times New Roman"/>
            </a:endParaRPr>
          </a:p>
        </p:txBody>
      </p:sp>
      <p:sp>
        <p:nvSpPr>
          <p:cNvPr id="155" name="Google Shape;155;p23"/>
          <p:cNvSpPr txBox="1"/>
          <p:nvPr/>
        </p:nvSpPr>
        <p:spPr>
          <a:xfrm>
            <a:off x="5545500" y="2210550"/>
            <a:ext cx="1453200" cy="36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Visibility Factor</a:t>
            </a:r>
            <a:endParaRPr b="1">
              <a:latin typeface="Times New Roman"/>
              <a:ea typeface="Times New Roman"/>
              <a:cs typeface="Times New Roman"/>
              <a:sym typeface="Times New Roman"/>
            </a:endParaRPr>
          </a:p>
        </p:txBody>
      </p:sp>
      <p:sp>
        <p:nvSpPr>
          <p:cNvPr id="156" name="Google Shape;156;p23"/>
          <p:cNvSpPr txBox="1"/>
          <p:nvPr/>
        </p:nvSpPr>
        <p:spPr>
          <a:xfrm rot="-5400000">
            <a:off x="4086000" y="3756500"/>
            <a:ext cx="722700" cy="36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IDCT</a:t>
            </a:r>
            <a:endParaRPr b="1">
              <a:latin typeface="Times New Roman"/>
              <a:ea typeface="Times New Roman"/>
              <a:cs typeface="Times New Roman"/>
              <a:sym typeface="Times New Roman"/>
            </a:endParaRPr>
          </a:p>
        </p:txBody>
      </p:sp>
      <p:pic>
        <p:nvPicPr>
          <p:cNvPr id="157" name="Google Shape;157;p23"/>
          <p:cNvPicPr preferRelativeResize="0"/>
          <p:nvPr/>
        </p:nvPicPr>
        <p:blipFill>
          <a:blip r:embed="rId3">
            <a:alphaModFix/>
          </a:blip>
          <a:stretch>
            <a:fillRect/>
          </a:stretch>
        </p:blipFill>
        <p:spPr>
          <a:xfrm>
            <a:off x="956075" y="1124150"/>
            <a:ext cx="1184150" cy="1184150"/>
          </a:xfrm>
          <a:prstGeom prst="rect">
            <a:avLst/>
          </a:prstGeom>
          <a:noFill/>
          <a:ln>
            <a:noFill/>
          </a:ln>
        </p:spPr>
      </p:pic>
      <p:pic>
        <p:nvPicPr>
          <p:cNvPr id="158" name="Google Shape;158;p23"/>
          <p:cNvPicPr preferRelativeResize="0"/>
          <p:nvPr/>
        </p:nvPicPr>
        <p:blipFill>
          <a:blip r:embed="rId4">
            <a:alphaModFix/>
          </a:blip>
          <a:stretch>
            <a:fillRect/>
          </a:stretch>
        </p:blipFill>
        <p:spPr>
          <a:xfrm>
            <a:off x="7389600" y="1142100"/>
            <a:ext cx="787500" cy="787500"/>
          </a:xfrm>
          <a:prstGeom prst="rect">
            <a:avLst/>
          </a:prstGeom>
          <a:noFill/>
          <a:ln>
            <a:noFill/>
          </a:ln>
        </p:spPr>
      </p:pic>
      <p:cxnSp>
        <p:nvCxnSpPr>
          <p:cNvPr id="159" name="Google Shape;159;p23"/>
          <p:cNvCxnSpPr>
            <a:endCxn id="160" idx="1"/>
          </p:cNvCxnSpPr>
          <p:nvPr/>
        </p:nvCxnSpPr>
        <p:spPr>
          <a:xfrm>
            <a:off x="4569000" y="4348325"/>
            <a:ext cx="1233600" cy="19800"/>
          </a:xfrm>
          <a:prstGeom prst="straightConnector1">
            <a:avLst/>
          </a:prstGeom>
          <a:noFill/>
          <a:ln cap="flat" cmpd="sng" w="28575">
            <a:solidFill>
              <a:srgbClr val="000000"/>
            </a:solidFill>
            <a:prstDash val="solid"/>
            <a:round/>
            <a:headEnd len="med" w="med" type="none"/>
            <a:tailEnd len="med" w="med" type="triangle"/>
          </a:ln>
        </p:spPr>
      </p:cxnSp>
      <p:pic>
        <p:nvPicPr>
          <p:cNvPr id="160" name="Google Shape;160;p23"/>
          <p:cNvPicPr preferRelativeResize="0"/>
          <p:nvPr/>
        </p:nvPicPr>
        <p:blipFill>
          <a:blip r:embed="rId5">
            <a:alphaModFix/>
          </a:blip>
          <a:stretch>
            <a:fillRect/>
          </a:stretch>
        </p:blipFill>
        <p:spPr>
          <a:xfrm>
            <a:off x="5802600" y="3810875"/>
            <a:ext cx="1114500" cy="1114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265500" y="192875"/>
            <a:ext cx="4045200" cy="46293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t>Process of Embedding</a:t>
            </a:r>
            <a:endParaRPr/>
          </a:p>
        </p:txBody>
      </p:sp>
      <p:sp>
        <p:nvSpPr>
          <p:cNvPr id="166" name="Google Shape;166;p24"/>
          <p:cNvSpPr txBox="1"/>
          <p:nvPr>
            <p:ph idx="2" type="body"/>
          </p:nvPr>
        </p:nvSpPr>
        <p:spPr>
          <a:xfrm>
            <a:off x="4731300" y="192875"/>
            <a:ext cx="4275300" cy="4226400"/>
          </a:xfrm>
          <a:prstGeom prst="rect">
            <a:avLst/>
          </a:prstGeom>
        </p:spPr>
        <p:txBody>
          <a:bodyPr anchorCtr="0" anchor="ctr" bIns="91425" lIns="91425" spcFirstLastPara="1" rIns="91425" wrap="square" tIns="91425">
            <a:noAutofit/>
          </a:bodyPr>
          <a:lstStyle/>
          <a:p>
            <a:pPr indent="0" lvl="0" marL="0" rtl="0" algn="just">
              <a:lnSpc>
                <a:spcPct val="140000"/>
              </a:lnSpc>
              <a:spcBef>
                <a:spcPts val="0"/>
              </a:spcBef>
              <a:spcAft>
                <a:spcPts val="0"/>
              </a:spcAft>
              <a:buNone/>
            </a:pPr>
            <a:r>
              <a:rPr lang="en"/>
              <a:t>A watermark can be embedded to an image by using following steps :</a:t>
            </a:r>
            <a:endParaRPr/>
          </a:p>
          <a:p>
            <a:pPr indent="-342900" lvl="0" marL="457200" rtl="0" algn="just">
              <a:lnSpc>
                <a:spcPct val="140000"/>
              </a:lnSpc>
              <a:spcBef>
                <a:spcPts val="0"/>
              </a:spcBef>
              <a:spcAft>
                <a:spcPts val="0"/>
              </a:spcAft>
              <a:buSzPts val="1800"/>
              <a:buAutoNum type="arabicPeriod"/>
            </a:pPr>
            <a:r>
              <a:rPr lang="en"/>
              <a:t>Apply DCT on text file of original Image.</a:t>
            </a:r>
            <a:endParaRPr/>
          </a:p>
          <a:p>
            <a:pPr indent="-342900" lvl="0" marL="457200" rtl="0" algn="just">
              <a:lnSpc>
                <a:spcPct val="140000"/>
              </a:lnSpc>
              <a:spcBef>
                <a:spcPts val="0"/>
              </a:spcBef>
              <a:spcAft>
                <a:spcPts val="0"/>
              </a:spcAft>
              <a:buSzPts val="1800"/>
              <a:buAutoNum type="arabicPeriod"/>
            </a:pPr>
            <a:r>
              <a:rPr lang="en"/>
              <a:t>Multiply the pixels of binary watermark with visibility factor.</a:t>
            </a:r>
            <a:endParaRPr/>
          </a:p>
          <a:p>
            <a:pPr indent="-342900" lvl="0" marL="457200" rtl="0" algn="just">
              <a:lnSpc>
                <a:spcPct val="140000"/>
              </a:lnSpc>
              <a:spcBef>
                <a:spcPts val="0"/>
              </a:spcBef>
              <a:spcAft>
                <a:spcPts val="0"/>
              </a:spcAft>
              <a:buSzPts val="1800"/>
              <a:buAutoNum type="arabicPeriod"/>
            </a:pPr>
            <a:r>
              <a:rPr lang="en"/>
              <a:t>Add the Arrays obtained in Step 1 and 2 and store data into Array_X.</a:t>
            </a:r>
            <a:endParaRPr/>
          </a:p>
          <a:p>
            <a:pPr indent="-342900" lvl="0" marL="457200" rtl="0" algn="just">
              <a:lnSpc>
                <a:spcPct val="140000"/>
              </a:lnSpc>
              <a:spcBef>
                <a:spcPts val="0"/>
              </a:spcBef>
              <a:spcAft>
                <a:spcPts val="0"/>
              </a:spcAft>
              <a:buSzPts val="1800"/>
              <a:buAutoNum type="arabicPeriod"/>
            </a:pPr>
            <a:r>
              <a:rPr lang="en"/>
              <a:t>Apply IDCT on the Array_X.</a:t>
            </a:r>
            <a:endParaRPr/>
          </a:p>
          <a:p>
            <a:pPr indent="-342900" lvl="0" marL="457200" rtl="0" algn="just">
              <a:lnSpc>
                <a:spcPct val="140000"/>
              </a:lnSpc>
              <a:spcBef>
                <a:spcPts val="0"/>
              </a:spcBef>
              <a:spcAft>
                <a:spcPts val="0"/>
              </a:spcAft>
              <a:buSzPts val="1800"/>
              <a:buAutoNum type="arabicPeriod"/>
            </a:pPr>
            <a:r>
              <a:rPr lang="en"/>
              <a:t>Convert it to image file.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265500" y="192875"/>
            <a:ext cx="4045200" cy="46293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t>Filtering</a:t>
            </a:r>
            <a:endParaRPr/>
          </a:p>
        </p:txBody>
      </p:sp>
      <p:sp>
        <p:nvSpPr>
          <p:cNvPr id="172" name="Google Shape;172;p25"/>
          <p:cNvSpPr txBox="1"/>
          <p:nvPr>
            <p:ph idx="2" type="body"/>
          </p:nvPr>
        </p:nvSpPr>
        <p:spPr>
          <a:xfrm>
            <a:off x="4731300" y="266775"/>
            <a:ext cx="4317900" cy="4152600"/>
          </a:xfrm>
          <a:prstGeom prst="rect">
            <a:avLst/>
          </a:prstGeom>
        </p:spPr>
        <p:txBody>
          <a:bodyPr anchorCtr="0" anchor="ctr"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t>The filtering of an image can be done</a:t>
            </a:r>
            <a:r>
              <a:rPr lang="en"/>
              <a:t> by using following steps :</a:t>
            </a:r>
            <a:endParaRPr/>
          </a:p>
          <a:p>
            <a:pPr indent="-342900" lvl="0" marL="457200" rtl="0" algn="just">
              <a:lnSpc>
                <a:spcPct val="150000"/>
              </a:lnSpc>
              <a:spcBef>
                <a:spcPts val="0"/>
              </a:spcBef>
              <a:spcAft>
                <a:spcPts val="0"/>
              </a:spcAft>
              <a:buSzPts val="1800"/>
              <a:buAutoNum type="arabicPeriod"/>
            </a:pPr>
            <a:r>
              <a:rPr lang="en"/>
              <a:t>Prepare a 2-D convolution operator.</a:t>
            </a:r>
            <a:endParaRPr/>
          </a:p>
          <a:p>
            <a:pPr indent="-342900" lvl="0" marL="457200" rtl="0" algn="just">
              <a:lnSpc>
                <a:spcPct val="150000"/>
              </a:lnSpc>
              <a:spcBef>
                <a:spcPts val="0"/>
              </a:spcBef>
              <a:spcAft>
                <a:spcPts val="0"/>
              </a:spcAft>
              <a:buSzPts val="1800"/>
              <a:buAutoNum type="arabicPeriod"/>
            </a:pPr>
            <a:r>
              <a:rPr lang="en"/>
              <a:t>Prepare a kernel that represents the shape of a Gaussian hump.</a:t>
            </a:r>
            <a:endParaRPr/>
          </a:p>
          <a:p>
            <a:pPr indent="-342900" lvl="0" marL="457200" rtl="0" algn="just">
              <a:lnSpc>
                <a:spcPct val="150000"/>
              </a:lnSpc>
              <a:spcBef>
                <a:spcPts val="0"/>
              </a:spcBef>
              <a:spcAft>
                <a:spcPts val="0"/>
              </a:spcAft>
              <a:buSzPts val="1800"/>
              <a:buAutoNum type="arabicPeriod"/>
            </a:pPr>
            <a:r>
              <a:rPr lang="en"/>
              <a:t>Apply the prepared gaussian mask to every 3x3 pixel matrix of the image.</a:t>
            </a:r>
            <a:endParaRPr/>
          </a:p>
          <a:p>
            <a:pPr indent="-342900" lvl="0" marL="457200" rtl="0" algn="just">
              <a:lnSpc>
                <a:spcPct val="150000"/>
              </a:lnSpc>
              <a:spcBef>
                <a:spcPts val="0"/>
              </a:spcBef>
              <a:spcAft>
                <a:spcPts val="0"/>
              </a:spcAft>
              <a:buSzPts val="1800"/>
              <a:buAutoNum type="arabicPeriod"/>
            </a:pPr>
            <a:r>
              <a:rPr lang="en"/>
              <a:t>Resultant text file contains the pixel values of image with gaussian filter.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Extraction </a:t>
            </a:r>
            <a:r>
              <a:rPr b="1" lang="en"/>
              <a:t>Flowchart</a:t>
            </a:r>
            <a:endParaRPr b="1"/>
          </a:p>
        </p:txBody>
      </p:sp>
      <p:sp>
        <p:nvSpPr>
          <p:cNvPr id="178" name="Google Shape;178;p26"/>
          <p:cNvSpPr/>
          <p:nvPr/>
        </p:nvSpPr>
        <p:spPr>
          <a:xfrm>
            <a:off x="121300" y="1354950"/>
            <a:ext cx="2304000" cy="72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FFFFFF"/>
                </a:solidFill>
                <a:latin typeface="Times New Roman"/>
                <a:ea typeface="Times New Roman"/>
                <a:cs typeface="Times New Roman"/>
                <a:sym typeface="Times New Roman"/>
              </a:rPr>
              <a:t>Processed/ Unprocessed Watermarked </a:t>
            </a:r>
            <a:r>
              <a:rPr b="1" lang="en" sz="1500">
                <a:solidFill>
                  <a:srgbClr val="FFFFFF"/>
                </a:solidFill>
                <a:latin typeface="Times New Roman"/>
                <a:ea typeface="Times New Roman"/>
                <a:cs typeface="Times New Roman"/>
                <a:sym typeface="Times New Roman"/>
              </a:rPr>
              <a:t>Image</a:t>
            </a:r>
            <a:endParaRPr b="1" sz="1500">
              <a:solidFill>
                <a:srgbClr val="FFFFFF"/>
              </a:solidFill>
              <a:latin typeface="Times New Roman"/>
              <a:ea typeface="Times New Roman"/>
              <a:cs typeface="Times New Roman"/>
              <a:sym typeface="Times New Roman"/>
            </a:endParaRPr>
          </a:p>
        </p:txBody>
      </p:sp>
      <p:sp>
        <p:nvSpPr>
          <p:cNvPr id="179" name="Google Shape;179;p26"/>
          <p:cNvSpPr/>
          <p:nvPr/>
        </p:nvSpPr>
        <p:spPr>
          <a:xfrm>
            <a:off x="6295675" y="1464975"/>
            <a:ext cx="2542200" cy="50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Times New Roman"/>
                <a:ea typeface="Times New Roman"/>
                <a:cs typeface="Times New Roman"/>
                <a:sym typeface="Times New Roman"/>
              </a:rPr>
              <a:t>DCT Processed Image</a:t>
            </a:r>
            <a:endParaRPr b="1" sz="1600">
              <a:solidFill>
                <a:srgbClr val="FFFFFF"/>
              </a:solidFill>
              <a:latin typeface="Times New Roman"/>
              <a:ea typeface="Times New Roman"/>
              <a:cs typeface="Times New Roman"/>
              <a:sym typeface="Times New Roman"/>
            </a:endParaRPr>
          </a:p>
        </p:txBody>
      </p:sp>
      <p:sp>
        <p:nvSpPr>
          <p:cNvPr id="180" name="Google Shape;180;p26"/>
          <p:cNvSpPr/>
          <p:nvPr/>
        </p:nvSpPr>
        <p:spPr>
          <a:xfrm>
            <a:off x="1674175" y="2846175"/>
            <a:ext cx="2099400" cy="50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Times New Roman"/>
                <a:ea typeface="Times New Roman"/>
                <a:cs typeface="Times New Roman"/>
                <a:sym typeface="Times New Roman"/>
              </a:rPr>
              <a:t>DCT Image</a:t>
            </a:r>
            <a:endParaRPr b="1" sz="1600">
              <a:solidFill>
                <a:srgbClr val="FFFFFF"/>
              </a:solidFill>
              <a:latin typeface="Times New Roman"/>
              <a:ea typeface="Times New Roman"/>
              <a:cs typeface="Times New Roman"/>
              <a:sym typeface="Times New Roman"/>
            </a:endParaRPr>
          </a:p>
        </p:txBody>
      </p:sp>
      <p:sp>
        <p:nvSpPr>
          <p:cNvPr id="181" name="Google Shape;181;p26"/>
          <p:cNvSpPr/>
          <p:nvPr/>
        </p:nvSpPr>
        <p:spPr>
          <a:xfrm>
            <a:off x="7422500" y="3686175"/>
            <a:ext cx="1536300" cy="849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Times New Roman"/>
                <a:ea typeface="Times New Roman"/>
                <a:cs typeface="Times New Roman"/>
                <a:sym typeface="Times New Roman"/>
              </a:rPr>
              <a:t>Extracted Binarize Watermark</a:t>
            </a:r>
            <a:endParaRPr b="1" sz="1600">
              <a:solidFill>
                <a:srgbClr val="FFFFFF"/>
              </a:solidFill>
              <a:latin typeface="Times New Roman"/>
              <a:ea typeface="Times New Roman"/>
              <a:cs typeface="Times New Roman"/>
              <a:sym typeface="Times New Roman"/>
            </a:endParaRPr>
          </a:p>
        </p:txBody>
      </p:sp>
      <p:sp>
        <p:nvSpPr>
          <p:cNvPr id="182" name="Google Shape;182;p26"/>
          <p:cNvSpPr/>
          <p:nvPr/>
        </p:nvSpPr>
        <p:spPr>
          <a:xfrm>
            <a:off x="1674175" y="4480600"/>
            <a:ext cx="2099400" cy="41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Times New Roman"/>
                <a:ea typeface="Times New Roman"/>
                <a:cs typeface="Times New Roman"/>
                <a:sym typeface="Times New Roman"/>
              </a:rPr>
              <a:t>Original </a:t>
            </a:r>
            <a:r>
              <a:rPr b="1" lang="en" sz="1600">
                <a:solidFill>
                  <a:srgbClr val="FFFFFF"/>
                </a:solidFill>
                <a:latin typeface="Times New Roman"/>
                <a:ea typeface="Times New Roman"/>
                <a:cs typeface="Times New Roman"/>
                <a:sym typeface="Times New Roman"/>
              </a:rPr>
              <a:t>Image</a:t>
            </a:r>
            <a:endParaRPr b="1" sz="1600">
              <a:solidFill>
                <a:srgbClr val="FFFFFF"/>
              </a:solidFill>
              <a:latin typeface="Times New Roman"/>
              <a:ea typeface="Times New Roman"/>
              <a:cs typeface="Times New Roman"/>
              <a:sym typeface="Times New Roman"/>
            </a:endParaRPr>
          </a:p>
        </p:txBody>
      </p:sp>
      <p:cxnSp>
        <p:nvCxnSpPr>
          <p:cNvPr id="183" name="Google Shape;183;p26"/>
          <p:cNvCxnSpPr>
            <a:stCxn id="178" idx="3"/>
            <a:endCxn id="179" idx="1"/>
          </p:cNvCxnSpPr>
          <p:nvPr/>
        </p:nvCxnSpPr>
        <p:spPr>
          <a:xfrm flipH="1" rot="10800000">
            <a:off x="2425300" y="1716150"/>
            <a:ext cx="3870300" cy="300"/>
          </a:xfrm>
          <a:prstGeom prst="straightConnector1">
            <a:avLst/>
          </a:prstGeom>
          <a:noFill/>
          <a:ln cap="flat" cmpd="sng" w="28575">
            <a:solidFill>
              <a:srgbClr val="000000"/>
            </a:solidFill>
            <a:prstDash val="solid"/>
            <a:round/>
            <a:headEnd len="med" w="med" type="none"/>
            <a:tailEnd len="med" w="med" type="triangle"/>
          </a:ln>
        </p:spPr>
      </p:cxnSp>
      <p:cxnSp>
        <p:nvCxnSpPr>
          <p:cNvPr id="184" name="Google Shape;184;p26"/>
          <p:cNvCxnSpPr/>
          <p:nvPr/>
        </p:nvCxnSpPr>
        <p:spPr>
          <a:xfrm flipH="1">
            <a:off x="6979075" y="1967475"/>
            <a:ext cx="1200" cy="1127100"/>
          </a:xfrm>
          <a:prstGeom prst="straightConnector1">
            <a:avLst/>
          </a:prstGeom>
          <a:noFill/>
          <a:ln cap="flat" cmpd="sng" w="28575">
            <a:solidFill>
              <a:srgbClr val="000000"/>
            </a:solidFill>
            <a:prstDash val="solid"/>
            <a:round/>
            <a:headEnd len="med" w="med" type="none"/>
            <a:tailEnd len="med" w="med" type="none"/>
          </a:ln>
        </p:spPr>
      </p:cxnSp>
      <p:cxnSp>
        <p:nvCxnSpPr>
          <p:cNvPr id="185" name="Google Shape;185;p26"/>
          <p:cNvCxnSpPr/>
          <p:nvPr/>
        </p:nvCxnSpPr>
        <p:spPr>
          <a:xfrm flipH="1">
            <a:off x="3773575" y="3094563"/>
            <a:ext cx="3206700" cy="5700"/>
          </a:xfrm>
          <a:prstGeom prst="straightConnector1">
            <a:avLst/>
          </a:prstGeom>
          <a:noFill/>
          <a:ln cap="flat" cmpd="sng" w="28575">
            <a:solidFill>
              <a:srgbClr val="000000"/>
            </a:solidFill>
            <a:prstDash val="solid"/>
            <a:round/>
            <a:headEnd len="med" w="med" type="none"/>
            <a:tailEnd len="med" w="med" type="stealth"/>
          </a:ln>
        </p:spPr>
      </p:cxnSp>
      <p:cxnSp>
        <p:nvCxnSpPr>
          <p:cNvPr id="186" name="Google Shape;186;p26"/>
          <p:cNvCxnSpPr>
            <a:endCxn id="181" idx="0"/>
          </p:cNvCxnSpPr>
          <p:nvPr/>
        </p:nvCxnSpPr>
        <p:spPr>
          <a:xfrm>
            <a:off x="8185850" y="1967475"/>
            <a:ext cx="4800" cy="1718700"/>
          </a:xfrm>
          <a:prstGeom prst="straightConnector1">
            <a:avLst/>
          </a:prstGeom>
          <a:noFill/>
          <a:ln cap="flat" cmpd="sng" w="28575">
            <a:solidFill>
              <a:srgbClr val="000000"/>
            </a:solidFill>
            <a:prstDash val="solid"/>
            <a:round/>
            <a:headEnd len="med" w="med" type="none"/>
            <a:tailEnd len="med" w="med" type="triangle"/>
          </a:ln>
        </p:spPr>
      </p:cxnSp>
      <p:sp>
        <p:nvSpPr>
          <p:cNvPr id="187" name="Google Shape;187;p26"/>
          <p:cNvSpPr txBox="1"/>
          <p:nvPr/>
        </p:nvSpPr>
        <p:spPr>
          <a:xfrm>
            <a:off x="2434525" y="1355250"/>
            <a:ext cx="3648000" cy="36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DCT</a:t>
            </a:r>
            <a:endParaRPr b="1">
              <a:latin typeface="Times New Roman"/>
              <a:ea typeface="Times New Roman"/>
              <a:cs typeface="Times New Roman"/>
              <a:sym typeface="Times New Roman"/>
            </a:endParaRPr>
          </a:p>
        </p:txBody>
      </p:sp>
      <p:sp>
        <p:nvSpPr>
          <p:cNvPr id="188" name="Google Shape;188;p26"/>
          <p:cNvSpPr txBox="1"/>
          <p:nvPr/>
        </p:nvSpPr>
        <p:spPr>
          <a:xfrm>
            <a:off x="2425350" y="1664700"/>
            <a:ext cx="37122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Transform</a:t>
            </a:r>
            <a:endParaRPr b="1">
              <a:latin typeface="Times New Roman"/>
              <a:ea typeface="Times New Roman"/>
              <a:cs typeface="Times New Roman"/>
              <a:sym typeface="Times New Roman"/>
            </a:endParaRPr>
          </a:p>
        </p:txBody>
      </p:sp>
      <p:sp>
        <p:nvSpPr>
          <p:cNvPr id="189" name="Google Shape;189;p26"/>
          <p:cNvSpPr txBox="1"/>
          <p:nvPr/>
        </p:nvSpPr>
        <p:spPr>
          <a:xfrm rot="-5400000">
            <a:off x="7248050" y="2562500"/>
            <a:ext cx="1514100" cy="36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Visibility Factor</a:t>
            </a:r>
            <a:endParaRPr b="1">
              <a:latin typeface="Times New Roman"/>
              <a:ea typeface="Times New Roman"/>
              <a:cs typeface="Times New Roman"/>
              <a:sym typeface="Times New Roman"/>
            </a:endParaRPr>
          </a:p>
        </p:txBody>
      </p:sp>
      <p:cxnSp>
        <p:nvCxnSpPr>
          <p:cNvPr id="190" name="Google Shape;190;p26"/>
          <p:cNvCxnSpPr/>
          <p:nvPr/>
        </p:nvCxnSpPr>
        <p:spPr>
          <a:xfrm flipH="1">
            <a:off x="2723275" y="3348675"/>
            <a:ext cx="1200" cy="1127100"/>
          </a:xfrm>
          <a:prstGeom prst="straightConnector1">
            <a:avLst/>
          </a:prstGeom>
          <a:noFill/>
          <a:ln cap="flat" cmpd="sng" w="28575">
            <a:solidFill>
              <a:srgbClr val="000000"/>
            </a:solidFill>
            <a:prstDash val="solid"/>
            <a:round/>
            <a:headEnd len="med" w="med" type="none"/>
            <a:tailEnd len="med" w="med" type="triangle"/>
          </a:ln>
        </p:spPr>
      </p:cxnSp>
      <p:sp>
        <p:nvSpPr>
          <p:cNvPr id="191" name="Google Shape;191;p26"/>
          <p:cNvSpPr txBox="1"/>
          <p:nvPr/>
        </p:nvSpPr>
        <p:spPr>
          <a:xfrm rot="-5400000">
            <a:off x="2096875" y="3690399"/>
            <a:ext cx="894000" cy="36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IDCT</a:t>
            </a:r>
            <a:endParaRPr b="1">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Extraction Flowchart</a:t>
            </a:r>
            <a:endParaRPr b="1"/>
          </a:p>
        </p:txBody>
      </p:sp>
      <p:sp>
        <p:nvSpPr>
          <p:cNvPr id="197" name="Google Shape;197;p27"/>
          <p:cNvSpPr/>
          <p:nvPr/>
        </p:nvSpPr>
        <p:spPr>
          <a:xfrm>
            <a:off x="6295675" y="1464975"/>
            <a:ext cx="2542200" cy="50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Times New Roman"/>
                <a:ea typeface="Times New Roman"/>
                <a:cs typeface="Times New Roman"/>
                <a:sym typeface="Times New Roman"/>
              </a:rPr>
              <a:t>DCT Processed Image</a:t>
            </a:r>
            <a:endParaRPr b="1" sz="1600">
              <a:solidFill>
                <a:srgbClr val="FFFFFF"/>
              </a:solidFill>
              <a:latin typeface="Times New Roman"/>
              <a:ea typeface="Times New Roman"/>
              <a:cs typeface="Times New Roman"/>
              <a:sym typeface="Times New Roman"/>
            </a:endParaRPr>
          </a:p>
        </p:txBody>
      </p:sp>
      <p:sp>
        <p:nvSpPr>
          <p:cNvPr id="198" name="Google Shape;198;p27"/>
          <p:cNvSpPr/>
          <p:nvPr/>
        </p:nvSpPr>
        <p:spPr>
          <a:xfrm>
            <a:off x="1674175" y="2846175"/>
            <a:ext cx="2099400" cy="50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Times New Roman"/>
                <a:ea typeface="Times New Roman"/>
                <a:cs typeface="Times New Roman"/>
                <a:sym typeface="Times New Roman"/>
              </a:rPr>
              <a:t>DCT Image</a:t>
            </a:r>
            <a:endParaRPr b="1" sz="1600">
              <a:solidFill>
                <a:srgbClr val="FFFFFF"/>
              </a:solidFill>
              <a:latin typeface="Times New Roman"/>
              <a:ea typeface="Times New Roman"/>
              <a:cs typeface="Times New Roman"/>
              <a:sym typeface="Times New Roman"/>
            </a:endParaRPr>
          </a:p>
        </p:txBody>
      </p:sp>
      <p:cxnSp>
        <p:nvCxnSpPr>
          <p:cNvPr id="199" name="Google Shape;199;p27"/>
          <p:cNvCxnSpPr>
            <a:stCxn id="200" idx="3"/>
            <a:endCxn id="197" idx="1"/>
          </p:cNvCxnSpPr>
          <p:nvPr/>
        </p:nvCxnSpPr>
        <p:spPr>
          <a:xfrm flipH="1" rot="10800000">
            <a:off x="2410975" y="1716225"/>
            <a:ext cx="3884700" cy="600"/>
          </a:xfrm>
          <a:prstGeom prst="straightConnector1">
            <a:avLst/>
          </a:prstGeom>
          <a:noFill/>
          <a:ln cap="flat" cmpd="sng" w="28575">
            <a:solidFill>
              <a:srgbClr val="000000"/>
            </a:solidFill>
            <a:prstDash val="solid"/>
            <a:round/>
            <a:headEnd len="med" w="med" type="none"/>
            <a:tailEnd len="med" w="med" type="triangle"/>
          </a:ln>
        </p:spPr>
      </p:cxnSp>
      <p:cxnSp>
        <p:nvCxnSpPr>
          <p:cNvPr id="201" name="Google Shape;201;p27"/>
          <p:cNvCxnSpPr/>
          <p:nvPr/>
        </p:nvCxnSpPr>
        <p:spPr>
          <a:xfrm flipH="1">
            <a:off x="6979075" y="1967475"/>
            <a:ext cx="1200" cy="1127100"/>
          </a:xfrm>
          <a:prstGeom prst="straightConnector1">
            <a:avLst/>
          </a:prstGeom>
          <a:noFill/>
          <a:ln cap="flat" cmpd="sng" w="28575">
            <a:solidFill>
              <a:srgbClr val="000000"/>
            </a:solidFill>
            <a:prstDash val="solid"/>
            <a:round/>
            <a:headEnd len="med" w="med" type="none"/>
            <a:tailEnd len="med" w="med" type="none"/>
          </a:ln>
        </p:spPr>
      </p:cxnSp>
      <p:cxnSp>
        <p:nvCxnSpPr>
          <p:cNvPr id="202" name="Google Shape;202;p27"/>
          <p:cNvCxnSpPr/>
          <p:nvPr/>
        </p:nvCxnSpPr>
        <p:spPr>
          <a:xfrm flipH="1">
            <a:off x="3773575" y="3094563"/>
            <a:ext cx="3206700" cy="5700"/>
          </a:xfrm>
          <a:prstGeom prst="straightConnector1">
            <a:avLst/>
          </a:prstGeom>
          <a:noFill/>
          <a:ln cap="flat" cmpd="sng" w="28575">
            <a:solidFill>
              <a:srgbClr val="000000"/>
            </a:solidFill>
            <a:prstDash val="solid"/>
            <a:round/>
            <a:headEnd len="med" w="med" type="none"/>
            <a:tailEnd len="med" w="med" type="stealth"/>
          </a:ln>
        </p:spPr>
      </p:cxnSp>
      <p:cxnSp>
        <p:nvCxnSpPr>
          <p:cNvPr id="203" name="Google Shape;203;p27"/>
          <p:cNvCxnSpPr/>
          <p:nvPr/>
        </p:nvCxnSpPr>
        <p:spPr>
          <a:xfrm>
            <a:off x="7728650" y="1967475"/>
            <a:ext cx="5700" cy="1611900"/>
          </a:xfrm>
          <a:prstGeom prst="straightConnector1">
            <a:avLst/>
          </a:prstGeom>
          <a:noFill/>
          <a:ln cap="flat" cmpd="sng" w="28575">
            <a:solidFill>
              <a:srgbClr val="000000"/>
            </a:solidFill>
            <a:prstDash val="solid"/>
            <a:round/>
            <a:headEnd len="med" w="med" type="none"/>
            <a:tailEnd len="med" w="med" type="triangle"/>
          </a:ln>
        </p:spPr>
      </p:cxnSp>
      <p:sp>
        <p:nvSpPr>
          <p:cNvPr id="204" name="Google Shape;204;p27"/>
          <p:cNvSpPr txBox="1"/>
          <p:nvPr/>
        </p:nvSpPr>
        <p:spPr>
          <a:xfrm>
            <a:off x="2434525" y="1355250"/>
            <a:ext cx="3648000" cy="36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DCT</a:t>
            </a:r>
            <a:endParaRPr b="1">
              <a:latin typeface="Times New Roman"/>
              <a:ea typeface="Times New Roman"/>
              <a:cs typeface="Times New Roman"/>
              <a:sym typeface="Times New Roman"/>
            </a:endParaRPr>
          </a:p>
        </p:txBody>
      </p:sp>
      <p:sp>
        <p:nvSpPr>
          <p:cNvPr id="205" name="Google Shape;205;p27"/>
          <p:cNvSpPr txBox="1"/>
          <p:nvPr/>
        </p:nvSpPr>
        <p:spPr>
          <a:xfrm>
            <a:off x="2425350" y="1664700"/>
            <a:ext cx="37122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Transform</a:t>
            </a:r>
            <a:endParaRPr b="1">
              <a:latin typeface="Times New Roman"/>
              <a:ea typeface="Times New Roman"/>
              <a:cs typeface="Times New Roman"/>
              <a:sym typeface="Times New Roman"/>
            </a:endParaRPr>
          </a:p>
        </p:txBody>
      </p:sp>
      <p:sp>
        <p:nvSpPr>
          <p:cNvPr id="206" name="Google Shape;206;p27"/>
          <p:cNvSpPr txBox="1"/>
          <p:nvPr/>
        </p:nvSpPr>
        <p:spPr>
          <a:xfrm rot="-5400000">
            <a:off x="6867800" y="2487675"/>
            <a:ext cx="1445100" cy="39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Visibility Factor</a:t>
            </a:r>
            <a:endParaRPr b="1">
              <a:latin typeface="Times New Roman"/>
              <a:ea typeface="Times New Roman"/>
              <a:cs typeface="Times New Roman"/>
              <a:sym typeface="Times New Roman"/>
            </a:endParaRPr>
          </a:p>
        </p:txBody>
      </p:sp>
      <p:cxnSp>
        <p:nvCxnSpPr>
          <p:cNvPr id="207" name="Google Shape;207;p27"/>
          <p:cNvCxnSpPr>
            <a:stCxn id="198" idx="1"/>
          </p:cNvCxnSpPr>
          <p:nvPr/>
        </p:nvCxnSpPr>
        <p:spPr>
          <a:xfrm rot="10800000">
            <a:off x="921475" y="3096825"/>
            <a:ext cx="752700" cy="600"/>
          </a:xfrm>
          <a:prstGeom prst="straightConnector1">
            <a:avLst/>
          </a:prstGeom>
          <a:noFill/>
          <a:ln cap="flat" cmpd="sng" w="28575">
            <a:solidFill>
              <a:srgbClr val="000000"/>
            </a:solidFill>
            <a:prstDash val="solid"/>
            <a:round/>
            <a:headEnd len="med" w="med" type="none"/>
            <a:tailEnd len="med" w="med" type="none"/>
          </a:ln>
        </p:spPr>
      </p:cxnSp>
      <p:sp>
        <p:nvSpPr>
          <p:cNvPr id="208" name="Google Shape;208;p27"/>
          <p:cNvSpPr txBox="1"/>
          <p:nvPr/>
        </p:nvSpPr>
        <p:spPr>
          <a:xfrm>
            <a:off x="856375" y="2794999"/>
            <a:ext cx="894000" cy="36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IDCT</a:t>
            </a:r>
            <a:endParaRPr b="1">
              <a:latin typeface="Times New Roman"/>
              <a:ea typeface="Times New Roman"/>
              <a:cs typeface="Times New Roman"/>
              <a:sym typeface="Times New Roman"/>
            </a:endParaRPr>
          </a:p>
        </p:txBody>
      </p:sp>
      <p:pic>
        <p:nvPicPr>
          <p:cNvPr id="209" name="Google Shape;209;p27"/>
          <p:cNvPicPr preferRelativeResize="0"/>
          <p:nvPr/>
        </p:nvPicPr>
        <p:blipFill>
          <a:blip r:embed="rId3">
            <a:alphaModFix/>
          </a:blip>
          <a:stretch>
            <a:fillRect/>
          </a:stretch>
        </p:blipFill>
        <p:spPr>
          <a:xfrm>
            <a:off x="111425" y="1159200"/>
            <a:ext cx="1114500" cy="1114500"/>
          </a:xfrm>
          <a:prstGeom prst="rect">
            <a:avLst/>
          </a:prstGeom>
          <a:noFill/>
          <a:ln>
            <a:noFill/>
          </a:ln>
        </p:spPr>
      </p:pic>
      <p:pic>
        <p:nvPicPr>
          <p:cNvPr id="210" name="Google Shape;210;p27"/>
          <p:cNvPicPr preferRelativeResize="0"/>
          <p:nvPr/>
        </p:nvPicPr>
        <p:blipFill>
          <a:blip r:embed="rId4">
            <a:alphaModFix/>
          </a:blip>
          <a:stretch>
            <a:fillRect/>
          </a:stretch>
        </p:blipFill>
        <p:spPr>
          <a:xfrm>
            <a:off x="1302125" y="1159210"/>
            <a:ext cx="1114500" cy="1114500"/>
          </a:xfrm>
          <a:prstGeom prst="rect">
            <a:avLst/>
          </a:prstGeom>
          <a:noFill/>
          <a:ln>
            <a:noFill/>
          </a:ln>
        </p:spPr>
      </p:pic>
      <p:cxnSp>
        <p:nvCxnSpPr>
          <p:cNvPr id="211" name="Google Shape;211;p27"/>
          <p:cNvCxnSpPr/>
          <p:nvPr/>
        </p:nvCxnSpPr>
        <p:spPr>
          <a:xfrm>
            <a:off x="922675" y="3096825"/>
            <a:ext cx="1200" cy="570300"/>
          </a:xfrm>
          <a:prstGeom prst="straightConnector1">
            <a:avLst/>
          </a:prstGeom>
          <a:noFill/>
          <a:ln cap="flat" cmpd="sng" w="28575">
            <a:solidFill>
              <a:srgbClr val="000000"/>
            </a:solidFill>
            <a:prstDash val="solid"/>
            <a:round/>
            <a:headEnd len="med" w="med" type="none"/>
            <a:tailEnd len="med" w="med" type="triangle"/>
          </a:ln>
        </p:spPr>
      </p:cxnSp>
      <p:pic>
        <p:nvPicPr>
          <p:cNvPr id="212" name="Google Shape;212;p27"/>
          <p:cNvPicPr preferRelativeResize="0"/>
          <p:nvPr/>
        </p:nvPicPr>
        <p:blipFill>
          <a:blip r:embed="rId5">
            <a:alphaModFix/>
          </a:blip>
          <a:stretch>
            <a:fillRect/>
          </a:stretch>
        </p:blipFill>
        <p:spPr>
          <a:xfrm>
            <a:off x="331200" y="3677500"/>
            <a:ext cx="1184150" cy="1184150"/>
          </a:xfrm>
          <a:prstGeom prst="rect">
            <a:avLst/>
          </a:prstGeom>
          <a:noFill/>
          <a:ln>
            <a:noFill/>
          </a:ln>
        </p:spPr>
      </p:pic>
      <p:pic>
        <p:nvPicPr>
          <p:cNvPr id="213" name="Google Shape;213;p27"/>
          <p:cNvPicPr preferRelativeResize="0"/>
          <p:nvPr/>
        </p:nvPicPr>
        <p:blipFill>
          <a:blip r:embed="rId6">
            <a:alphaModFix/>
          </a:blip>
          <a:stretch>
            <a:fillRect/>
          </a:stretch>
        </p:blipFill>
        <p:spPr>
          <a:xfrm>
            <a:off x="6411750" y="3677500"/>
            <a:ext cx="1184150" cy="1184150"/>
          </a:xfrm>
          <a:prstGeom prst="rect">
            <a:avLst/>
          </a:prstGeom>
          <a:noFill/>
          <a:ln>
            <a:noFill/>
          </a:ln>
        </p:spPr>
      </p:pic>
      <p:pic>
        <p:nvPicPr>
          <p:cNvPr id="214" name="Google Shape;214;p27"/>
          <p:cNvPicPr preferRelativeResize="0"/>
          <p:nvPr/>
        </p:nvPicPr>
        <p:blipFill>
          <a:blip r:embed="rId7">
            <a:alphaModFix/>
          </a:blip>
          <a:stretch>
            <a:fillRect/>
          </a:stretch>
        </p:blipFill>
        <p:spPr>
          <a:xfrm>
            <a:off x="7821450" y="3677500"/>
            <a:ext cx="1184150" cy="1184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txBox="1"/>
          <p:nvPr>
            <p:ph type="title"/>
          </p:nvPr>
        </p:nvSpPr>
        <p:spPr>
          <a:xfrm>
            <a:off x="265500" y="192875"/>
            <a:ext cx="4045200" cy="46293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t>Process of Extraction</a:t>
            </a:r>
            <a:endParaRPr/>
          </a:p>
        </p:txBody>
      </p:sp>
      <p:sp>
        <p:nvSpPr>
          <p:cNvPr id="220" name="Google Shape;220;p28"/>
          <p:cNvSpPr txBox="1"/>
          <p:nvPr>
            <p:ph idx="2" type="body"/>
          </p:nvPr>
        </p:nvSpPr>
        <p:spPr>
          <a:xfrm>
            <a:off x="4673975" y="192875"/>
            <a:ext cx="4364400" cy="4226400"/>
          </a:xfrm>
          <a:prstGeom prst="rect">
            <a:avLst/>
          </a:prstGeom>
        </p:spPr>
        <p:txBody>
          <a:bodyPr anchorCtr="0" anchor="ctr" bIns="91425" lIns="91425" spcFirstLastPara="1" rIns="91425" wrap="square" tIns="91425">
            <a:noAutofit/>
          </a:bodyPr>
          <a:lstStyle/>
          <a:p>
            <a:pPr indent="0" lvl="0" marL="0" rtl="0" algn="just">
              <a:lnSpc>
                <a:spcPct val="127000"/>
              </a:lnSpc>
              <a:spcBef>
                <a:spcPts val="0"/>
              </a:spcBef>
              <a:spcAft>
                <a:spcPts val="0"/>
              </a:spcAft>
              <a:buClr>
                <a:schemeClr val="dk1"/>
              </a:buClr>
              <a:buSzPts val="1100"/>
              <a:buFont typeface="Arial"/>
              <a:buNone/>
            </a:pPr>
            <a:r>
              <a:rPr lang="en"/>
              <a:t>The steps to extract a watermark from a watermarked image are given below</a:t>
            </a:r>
            <a:r>
              <a:rPr lang="en"/>
              <a:t> :</a:t>
            </a:r>
            <a:endParaRPr/>
          </a:p>
          <a:p>
            <a:pPr indent="-342900" lvl="0" marL="457200" rtl="0" algn="just">
              <a:lnSpc>
                <a:spcPct val="127000"/>
              </a:lnSpc>
              <a:spcBef>
                <a:spcPts val="0"/>
              </a:spcBef>
              <a:spcAft>
                <a:spcPts val="0"/>
              </a:spcAft>
              <a:buSzPts val="1800"/>
              <a:buAutoNum type="arabicPeriod"/>
            </a:pPr>
            <a:r>
              <a:rPr lang="en"/>
              <a:t>Apply DCT on text file of watermarked Image.</a:t>
            </a:r>
            <a:endParaRPr/>
          </a:p>
          <a:p>
            <a:pPr indent="-342900" lvl="0" marL="457200" rtl="0" algn="just">
              <a:lnSpc>
                <a:spcPct val="127000"/>
              </a:lnSpc>
              <a:spcBef>
                <a:spcPts val="0"/>
              </a:spcBef>
              <a:spcAft>
                <a:spcPts val="0"/>
              </a:spcAft>
              <a:buSzPts val="1800"/>
              <a:buAutoNum type="arabicPeriod"/>
            </a:pPr>
            <a:r>
              <a:rPr lang="en"/>
              <a:t>Subtract the array having DCT data of original image from the array obtained in step 1.</a:t>
            </a:r>
            <a:endParaRPr/>
          </a:p>
          <a:p>
            <a:pPr indent="-342900" lvl="0" marL="457200" rtl="0" algn="just">
              <a:lnSpc>
                <a:spcPct val="127000"/>
              </a:lnSpc>
              <a:spcBef>
                <a:spcPts val="0"/>
              </a:spcBef>
              <a:spcAft>
                <a:spcPts val="0"/>
              </a:spcAft>
              <a:buSzPts val="1800"/>
              <a:buAutoNum type="arabicPeriod"/>
            </a:pPr>
            <a:r>
              <a:rPr lang="en"/>
              <a:t>Divide the result of previous step by visibility factor.</a:t>
            </a:r>
            <a:endParaRPr/>
          </a:p>
          <a:p>
            <a:pPr indent="-342900" lvl="0" marL="457200" rtl="0" algn="just">
              <a:lnSpc>
                <a:spcPct val="127000"/>
              </a:lnSpc>
              <a:spcBef>
                <a:spcPts val="0"/>
              </a:spcBef>
              <a:spcAft>
                <a:spcPts val="0"/>
              </a:spcAft>
              <a:buSzPts val="1800"/>
              <a:buAutoNum type="arabicPeriod"/>
            </a:pPr>
            <a:r>
              <a:rPr lang="en"/>
              <a:t>The array obtained must contain the binary data of watermark.</a:t>
            </a:r>
            <a:endParaRPr/>
          </a:p>
          <a:p>
            <a:pPr indent="-342900" lvl="0" marL="457200" rtl="0" algn="just">
              <a:lnSpc>
                <a:spcPct val="127000"/>
              </a:lnSpc>
              <a:spcBef>
                <a:spcPts val="0"/>
              </a:spcBef>
              <a:spcAft>
                <a:spcPts val="0"/>
              </a:spcAft>
              <a:buSzPts val="1800"/>
              <a:buAutoNum type="arabicPeriod"/>
            </a:pPr>
            <a:r>
              <a:rPr lang="en"/>
              <a:t>Convert it to image using MATLAB.</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265500" y="267900"/>
            <a:ext cx="4045200" cy="452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a:t>
            </a:r>
            <a:r>
              <a:rPr lang="en"/>
              <a:t>Statement</a:t>
            </a:r>
            <a:endParaRPr/>
          </a:p>
        </p:txBody>
      </p:sp>
      <p:sp>
        <p:nvSpPr>
          <p:cNvPr id="68" name="Google Shape;68;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en"/>
              <a:t>To verify the authenticity of one’s digitally watermarked property.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490250" y="526350"/>
            <a:ext cx="8274300" cy="770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4800">
                <a:solidFill>
                  <a:srgbClr val="FFF2CC"/>
                </a:solidFill>
              </a:rPr>
              <a:t>Abstract</a:t>
            </a:r>
            <a:endParaRPr b="1" sz="4800">
              <a:solidFill>
                <a:srgbClr val="FFF2CC"/>
              </a:solidFill>
            </a:endParaRPr>
          </a:p>
        </p:txBody>
      </p:sp>
      <p:sp>
        <p:nvSpPr>
          <p:cNvPr id="74" name="Google Shape;74;p15"/>
          <p:cNvSpPr txBox="1"/>
          <p:nvPr>
            <p:ph idx="4294967295" type="body"/>
          </p:nvPr>
        </p:nvSpPr>
        <p:spPr>
          <a:xfrm>
            <a:off x="490250" y="1360875"/>
            <a:ext cx="8296500" cy="33003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rgbClr val="FFFFFF"/>
                </a:solidFill>
              </a:rPr>
              <a:t>Watermarks often reflect the identity of one's property. However, the practice of manipulating visible watermarks and claiming illegal rights over others' property has been incessant over years. To get over this, a majority have chosen to embed invisible watermarks. Nonetheless, if not manipulation, watermark tampering persisted. For the owners to keep up with consumer harmony, it becomes essential for them to verify the authenticity of their product's watermark.</a:t>
            </a:r>
            <a:endParaRPr>
              <a:solidFill>
                <a:srgbClr val="FFFFFF"/>
              </a:solidFill>
            </a:endParaRPr>
          </a:p>
          <a:p>
            <a:pPr indent="0" lvl="0" marL="0" rtl="0" algn="just">
              <a:lnSpc>
                <a:spcPct val="150000"/>
              </a:lnSpc>
              <a:spcBef>
                <a:spcPts val="0"/>
              </a:spcBef>
              <a:spcAft>
                <a:spcPts val="0"/>
              </a:spcAft>
              <a:buClr>
                <a:schemeClr val="dk1"/>
              </a:buClr>
              <a:buSzPts val="1100"/>
              <a:buFont typeface="Arial"/>
              <a:buNone/>
            </a:pPr>
            <a:r>
              <a:rPr lang="en">
                <a:solidFill>
                  <a:srgbClr val="FFFFFF"/>
                </a:solidFill>
              </a:rPr>
              <a:t>Our project aims to recognize if the embedded watermark is tampered or if its originality is preserved.</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6132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3400">
                <a:latin typeface="Open Sans ExtraBold"/>
                <a:ea typeface="Open Sans ExtraBold"/>
                <a:cs typeface="Open Sans ExtraBold"/>
                <a:sym typeface="Open Sans ExtraBold"/>
              </a:rPr>
              <a:t>Introduction</a:t>
            </a:r>
            <a:endParaRPr sz="3400">
              <a:latin typeface="Open Sans ExtraBold"/>
              <a:ea typeface="Open Sans ExtraBold"/>
              <a:cs typeface="Open Sans ExtraBold"/>
              <a:sym typeface="Open Sans ExtraBold"/>
            </a:endParaRPr>
          </a:p>
        </p:txBody>
      </p:sp>
      <p:sp>
        <p:nvSpPr>
          <p:cNvPr id="80" name="Google Shape;80;p16"/>
          <p:cNvSpPr txBox="1"/>
          <p:nvPr>
            <p:ph idx="1" type="body"/>
          </p:nvPr>
        </p:nvSpPr>
        <p:spPr>
          <a:xfrm>
            <a:off x="311850" y="4094525"/>
            <a:ext cx="8460600" cy="481500"/>
          </a:xfrm>
          <a:prstGeom prst="rect">
            <a:avLst/>
          </a:prstGeom>
        </p:spPr>
        <p:txBody>
          <a:bodyPr anchorCtr="0" anchor="t" bIns="91425" lIns="91425" spcFirstLastPara="1" rIns="91425" wrap="square" tIns="91425">
            <a:noAutofit/>
          </a:bodyPr>
          <a:lstStyle/>
          <a:p>
            <a:pPr indent="-336550" lvl="0" marL="457200" rtl="0" algn="just">
              <a:lnSpc>
                <a:spcPct val="150000"/>
              </a:lnSpc>
              <a:spcBef>
                <a:spcPts val="0"/>
              </a:spcBef>
              <a:spcAft>
                <a:spcPts val="0"/>
              </a:spcAft>
              <a:buSzPts val="1700"/>
              <a:buAutoNum type="arabicPeriod" startAt="4"/>
            </a:pPr>
            <a:r>
              <a:rPr lang="en" sz="1700"/>
              <a:t>Using SSIM to verify whether the watermark is tampered or not.</a:t>
            </a:r>
            <a:endParaRPr sz="1700"/>
          </a:p>
        </p:txBody>
      </p:sp>
      <p:sp>
        <p:nvSpPr>
          <p:cNvPr id="81" name="Google Shape;81;p16"/>
          <p:cNvSpPr txBox="1"/>
          <p:nvPr/>
        </p:nvSpPr>
        <p:spPr>
          <a:xfrm>
            <a:off x="311600" y="1058225"/>
            <a:ext cx="8520600" cy="16521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800">
                <a:solidFill>
                  <a:schemeClr val="dk1"/>
                </a:solidFill>
                <a:latin typeface="Old Standard TT"/>
                <a:ea typeface="Old Standard TT"/>
                <a:cs typeface="Old Standard TT"/>
                <a:sym typeface="Old Standard TT"/>
              </a:rPr>
              <a:t>The digital watermarking technology uses the digital embedding method to hide the watermarking information into the digital products. The current algorithm uses DCT to embed and extract the watermark to verify the authenticity of a digitally watermarked image. The process is carried out in four major steps:</a:t>
            </a:r>
            <a:endParaRPr>
              <a:latin typeface="Old Standard TT"/>
              <a:ea typeface="Old Standard TT"/>
              <a:cs typeface="Old Standard TT"/>
              <a:sym typeface="Old Standard TT"/>
            </a:endParaRPr>
          </a:p>
        </p:txBody>
      </p:sp>
      <p:sp>
        <p:nvSpPr>
          <p:cNvPr id="82" name="Google Shape;82;p16"/>
          <p:cNvSpPr txBox="1"/>
          <p:nvPr/>
        </p:nvSpPr>
        <p:spPr>
          <a:xfrm>
            <a:off x="311850" y="2710475"/>
            <a:ext cx="8520600" cy="400200"/>
          </a:xfrm>
          <a:prstGeom prst="rect">
            <a:avLst/>
          </a:prstGeom>
          <a:noFill/>
          <a:ln>
            <a:noFill/>
          </a:ln>
        </p:spPr>
        <p:txBody>
          <a:bodyPr anchorCtr="0" anchor="t" bIns="91425" lIns="91425" spcFirstLastPara="1" rIns="91425" wrap="square" tIns="91425">
            <a:noAutofit/>
          </a:bodyPr>
          <a:lstStyle/>
          <a:p>
            <a:pPr indent="-336550" lvl="0" marL="457200" rtl="0" algn="just">
              <a:lnSpc>
                <a:spcPct val="150000"/>
              </a:lnSpc>
              <a:spcBef>
                <a:spcPts val="0"/>
              </a:spcBef>
              <a:spcAft>
                <a:spcPts val="0"/>
              </a:spcAft>
              <a:buClr>
                <a:schemeClr val="dk1"/>
              </a:buClr>
              <a:buSzPts val="1700"/>
              <a:buFont typeface="Old Standard TT"/>
              <a:buAutoNum type="arabicPeriod"/>
            </a:pPr>
            <a:r>
              <a:rPr lang="en" sz="1700">
                <a:solidFill>
                  <a:schemeClr val="dk1"/>
                </a:solidFill>
                <a:latin typeface="Old Standard TT"/>
                <a:ea typeface="Old Standard TT"/>
                <a:cs typeface="Old Standard TT"/>
                <a:sym typeface="Old Standard TT"/>
              </a:rPr>
              <a:t>Embedding of watermark onto the image.</a:t>
            </a:r>
            <a:endParaRPr sz="17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83" name="Google Shape;83;p16"/>
          <p:cNvSpPr txBox="1"/>
          <p:nvPr/>
        </p:nvSpPr>
        <p:spPr>
          <a:xfrm>
            <a:off x="311600" y="3161675"/>
            <a:ext cx="8520600" cy="481500"/>
          </a:xfrm>
          <a:prstGeom prst="rect">
            <a:avLst/>
          </a:prstGeom>
          <a:noFill/>
          <a:ln>
            <a:noFill/>
          </a:ln>
        </p:spPr>
        <p:txBody>
          <a:bodyPr anchorCtr="0" anchor="t" bIns="91425" lIns="91425" spcFirstLastPara="1" rIns="91425" wrap="square" tIns="91425">
            <a:noAutofit/>
          </a:bodyPr>
          <a:lstStyle/>
          <a:p>
            <a:pPr indent="-336550" lvl="0" marL="457200" rtl="0" algn="just">
              <a:lnSpc>
                <a:spcPct val="150000"/>
              </a:lnSpc>
              <a:spcBef>
                <a:spcPts val="0"/>
              </a:spcBef>
              <a:spcAft>
                <a:spcPts val="0"/>
              </a:spcAft>
              <a:buClr>
                <a:schemeClr val="dk1"/>
              </a:buClr>
              <a:buSzPts val="1700"/>
              <a:buFont typeface="Old Standard TT"/>
              <a:buAutoNum type="arabicPeriod" startAt="2"/>
            </a:pPr>
            <a:r>
              <a:rPr lang="en" sz="1700">
                <a:solidFill>
                  <a:schemeClr val="dk1"/>
                </a:solidFill>
                <a:latin typeface="Old Standard TT"/>
                <a:ea typeface="Old Standard TT"/>
                <a:cs typeface="Old Standard TT"/>
                <a:sym typeface="Old Standard TT"/>
              </a:rPr>
              <a:t>Adding filter to the watermarked image (Tampering of Image).</a:t>
            </a:r>
            <a:endParaRPr sz="17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700">
              <a:latin typeface="Old Standard TT"/>
              <a:ea typeface="Old Standard TT"/>
              <a:cs typeface="Old Standard TT"/>
              <a:sym typeface="Old Standard TT"/>
            </a:endParaRPr>
          </a:p>
        </p:txBody>
      </p:sp>
      <p:sp>
        <p:nvSpPr>
          <p:cNvPr id="84" name="Google Shape;84;p16"/>
          <p:cNvSpPr txBox="1"/>
          <p:nvPr/>
        </p:nvSpPr>
        <p:spPr>
          <a:xfrm>
            <a:off x="311600" y="3613025"/>
            <a:ext cx="8460600" cy="481500"/>
          </a:xfrm>
          <a:prstGeom prst="rect">
            <a:avLst/>
          </a:prstGeom>
          <a:noFill/>
          <a:ln>
            <a:noFill/>
          </a:ln>
        </p:spPr>
        <p:txBody>
          <a:bodyPr anchorCtr="0" anchor="t" bIns="91425" lIns="91425" spcFirstLastPara="1" rIns="91425" wrap="square" tIns="91425">
            <a:noAutofit/>
          </a:bodyPr>
          <a:lstStyle/>
          <a:p>
            <a:pPr indent="-336550" lvl="0" marL="457200" rtl="0" algn="just">
              <a:lnSpc>
                <a:spcPct val="150000"/>
              </a:lnSpc>
              <a:spcBef>
                <a:spcPts val="0"/>
              </a:spcBef>
              <a:spcAft>
                <a:spcPts val="0"/>
              </a:spcAft>
              <a:buClr>
                <a:schemeClr val="dk1"/>
              </a:buClr>
              <a:buSzPts val="1700"/>
              <a:buFont typeface="Old Standard TT"/>
              <a:buAutoNum type="arabicPeriod" startAt="3"/>
            </a:pPr>
            <a:r>
              <a:rPr lang="en" sz="1700">
                <a:solidFill>
                  <a:schemeClr val="dk1"/>
                </a:solidFill>
                <a:latin typeface="Old Standard TT"/>
                <a:ea typeface="Old Standard TT"/>
                <a:cs typeface="Old Standard TT"/>
                <a:sym typeface="Old Standard TT"/>
              </a:rPr>
              <a:t>Extraction of watermark from the watermarked image with and without tampering.</a:t>
            </a:r>
            <a:endParaRPr sz="1700">
              <a:latin typeface="Old Standard TT"/>
              <a:ea typeface="Old Standard TT"/>
              <a:cs typeface="Old Standard TT"/>
              <a:sym typeface="Old Standard T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idx="1" type="body"/>
          </p:nvPr>
        </p:nvSpPr>
        <p:spPr>
          <a:xfrm>
            <a:off x="311700" y="3991075"/>
            <a:ext cx="3533700" cy="8979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a:t>Original Image</a:t>
            </a:r>
            <a:endParaRPr/>
          </a:p>
          <a:p>
            <a:pPr indent="0" lvl="0" marL="0" rtl="0" algn="ctr">
              <a:lnSpc>
                <a:spcPct val="150000"/>
              </a:lnSpc>
              <a:spcBef>
                <a:spcPts val="0"/>
              </a:spcBef>
              <a:spcAft>
                <a:spcPts val="0"/>
              </a:spcAft>
              <a:buNone/>
            </a:pPr>
            <a:r>
              <a:rPr lang="en"/>
              <a:t>Size : 64x64</a:t>
            </a:r>
            <a:endParaRPr/>
          </a:p>
        </p:txBody>
      </p:sp>
      <p:sp>
        <p:nvSpPr>
          <p:cNvPr id="90" name="Google Shape;90;p17"/>
          <p:cNvSpPr txBox="1"/>
          <p:nvPr>
            <p:ph idx="1" type="body"/>
          </p:nvPr>
        </p:nvSpPr>
        <p:spPr>
          <a:xfrm>
            <a:off x="5061100" y="3991075"/>
            <a:ext cx="3670800" cy="8979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a:t>Original Watermark</a:t>
            </a:r>
            <a:endParaRPr/>
          </a:p>
          <a:p>
            <a:pPr indent="0" lvl="0" marL="0" rtl="0" algn="ctr">
              <a:lnSpc>
                <a:spcPct val="150000"/>
              </a:lnSpc>
              <a:spcBef>
                <a:spcPts val="0"/>
              </a:spcBef>
              <a:spcAft>
                <a:spcPts val="0"/>
              </a:spcAft>
              <a:buNone/>
            </a:pPr>
            <a:r>
              <a:rPr lang="en"/>
              <a:t>Size : 64x64</a:t>
            </a:r>
            <a:endParaRPr/>
          </a:p>
          <a:p>
            <a:pPr indent="0" lvl="0" marL="0" rtl="0" algn="ctr">
              <a:spcBef>
                <a:spcPts val="0"/>
              </a:spcBef>
              <a:spcAft>
                <a:spcPts val="1600"/>
              </a:spcAft>
              <a:buNone/>
            </a:pPr>
            <a:r>
              <a:t/>
            </a:r>
            <a:endParaRPr/>
          </a:p>
        </p:txBody>
      </p:sp>
      <p:pic>
        <p:nvPicPr>
          <p:cNvPr id="91" name="Google Shape;91;p17"/>
          <p:cNvPicPr preferRelativeResize="0"/>
          <p:nvPr/>
        </p:nvPicPr>
        <p:blipFill rotWithShape="1">
          <a:blip r:embed="rId3">
            <a:alphaModFix/>
          </a:blip>
          <a:srcRect b="0" l="0" r="0" t="0"/>
          <a:stretch/>
        </p:blipFill>
        <p:spPr>
          <a:xfrm>
            <a:off x="6108387" y="1827800"/>
            <a:ext cx="1576225" cy="1576225"/>
          </a:xfrm>
          <a:prstGeom prst="rect">
            <a:avLst/>
          </a:prstGeom>
          <a:noFill/>
          <a:ln>
            <a:noFill/>
          </a:ln>
        </p:spPr>
      </p:pic>
      <p:pic>
        <p:nvPicPr>
          <p:cNvPr id="92" name="Google Shape;92;p17"/>
          <p:cNvPicPr preferRelativeResize="0"/>
          <p:nvPr/>
        </p:nvPicPr>
        <p:blipFill rotWithShape="1">
          <a:blip r:embed="rId4">
            <a:alphaModFix/>
          </a:blip>
          <a:srcRect b="0" l="0" r="0" t="0"/>
          <a:stretch/>
        </p:blipFill>
        <p:spPr>
          <a:xfrm>
            <a:off x="1242675" y="1780038"/>
            <a:ext cx="1671750" cy="1671750"/>
          </a:xfrm>
          <a:prstGeom prst="rect">
            <a:avLst/>
          </a:prstGeom>
          <a:noFill/>
          <a:ln>
            <a:noFill/>
          </a:ln>
        </p:spPr>
      </p:pic>
      <p:sp>
        <p:nvSpPr>
          <p:cNvPr id="93" name="Google Shape;93;p17"/>
          <p:cNvSpPr txBox="1"/>
          <p:nvPr>
            <p:ph type="title"/>
          </p:nvPr>
        </p:nvSpPr>
        <p:spPr>
          <a:xfrm>
            <a:off x="311700" y="445025"/>
            <a:ext cx="8520600" cy="6588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3400">
                <a:latin typeface="Open Sans ExtraBold"/>
                <a:ea typeface="Open Sans ExtraBold"/>
                <a:cs typeface="Open Sans ExtraBold"/>
                <a:sym typeface="Open Sans ExtraBold"/>
              </a:rPr>
              <a:t>Test Images</a:t>
            </a:r>
            <a:endParaRPr sz="3400">
              <a:latin typeface="Open Sans ExtraBold"/>
              <a:ea typeface="Open Sans ExtraBold"/>
              <a:cs typeface="Open Sans ExtraBold"/>
              <a:sym typeface="Open Sans Extra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par>
                                <p:cTn fill="hold" nodeType="with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idx="1" type="body"/>
          </p:nvPr>
        </p:nvSpPr>
        <p:spPr>
          <a:xfrm>
            <a:off x="311700" y="3991075"/>
            <a:ext cx="3533700" cy="8979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a:t>Original Image</a:t>
            </a:r>
            <a:endParaRPr/>
          </a:p>
          <a:p>
            <a:pPr indent="0" lvl="0" marL="0" rtl="0" algn="ctr">
              <a:lnSpc>
                <a:spcPct val="150000"/>
              </a:lnSpc>
              <a:spcBef>
                <a:spcPts val="0"/>
              </a:spcBef>
              <a:spcAft>
                <a:spcPts val="0"/>
              </a:spcAft>
              <a:buNone/>
            </a:pPr>
            <a:r>
              <a:rPr lang="en"/>
              <a:t>Size : 64x64</a:t>
            </a:r>
            <a:endParaRPr/>
          </a:p>
        </p:txBody>
      </p:sp>
      <p:sp>
        <p:nvSpPr>
          <p:cNvPr id="99" name="Google Shape;99;p18"/>
          <p:cNvSpPr txBox="1"/>
          <p:nvPr>
            <p:ph idx="1" type="body"/>
          </p:nvPr>
        </p:nvSpPr>
        <p:spPr>
          <a:xfrm>
            <a:off x="5061100" y="3991075"/>
            <a:ext cx="3670800" cy="8979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a:t>Original Watermark</a:t>
            </a:r>
            <a:endParaRPr/>
          </a:p>
          <a:p>
            <a:pPr indent="0" lvl="0" marL="0" rtl="0" algn="ctr">
              <a:lnSpc>
                <a:spcPct val="150000"/>
              </a:lnSpc>
              <a:spcBef>
                <a:spcPts val="0"/>
              </a:spcBef>
              <a:spcAft>
                <a:spcPts val="0"/>
              </a:spcAft>
              <a:buNone/>
            </a:pPr>
            <a:r>
              <a:rPr lang="en"/>
              <a:t>Size : </a:t>
            </a:r>
            <a:r>
              <a:rPr lang="en"/>
              <a:t>64x64</a:t>
            </a:r>
            <a:endParaRPr/>
          </a:p>
          <a:p>
            <a:pPr indent="0" lvl="0" marL="0" rtl="0" algn="ctr">
              <a:spcBef>
                <a:spcPts val="0"/>
              </a:spcBef>
              <a:spcAft>
                <a:spcPts val="1600"/>
              </a:spcAft>
              <a:buNone/>
            </a:pPr>
            <a:r>
              <a:t/>
            </a:r>
            <a:endParaRPr/>
          </a:p>
        </p:txBody>
      </p:sp>
      <p:sp>
        <p:nvSpPr>
          <p:cNvPr id="100" name="Google Shape;100;p18"/>
          <p:cNvSpPr txBox="1"/>
          <p:nvPr>
            <p:ph type="title"/>
          </p:nvPr>
        </p:nvSpPr>
        <p:spPr>
          <a:xfrm>
            <a:off x="311700" y="396500"/>
            <a:ext cx="8520600" cy="6588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3400">
                <a:latin typeface="Open Sans ExtraBold"/>
                <a:ea typeface="Open Sans ExtraBold"/>
                <a:cs typeface="Open Sans ExtraBold"/>
                <a:sym typeface="Open Sans ExtraBold"/>
              </a:rPr>
              <a:t>Test Images</a:t>
            </a:r>
            <a:endParaRPr sz="3400">
              <a:latin typeface="Open Sans ExtraBold"/>
              <a:ea typeface="Open Sans ExtraBold"/>
              <a:cs typeface="Open Sans ExtraBold"/>
              <a:sym typeface="Open Sans ExtraBold"/>
            </a:endParaRPr>
          </a:p>
        </p:txBody>
      </p:sp>
      <p:pic>
        <p:nvPicPr>
          <p:cNvPr id="101" name="Google Shape;101;p18"/>
          <p:cNvPicPr preferRelativeResize="0"/>
          <p:nvPr/>
        </p:nvPicPr>
        <p:blipFill>
          <a:blip r:embed="rId3">
            <a:alphaModFix/>
          </a:blip>
          <a:stretch>
            <a:fillRect/>
          </a:stretch>
        </p:blipFill>
        <p:spPr>
          <a:xfrm>
            <a:off x="1242675" y="1833625"/>
            <a:ext cx="1671750" cy="1671750"/>
          </a:xfrm>
          <a:prstGeom prst="rect">
            <a:avLst/>
          </a:prstGeom>
          <a:noFill/>
          <a:ln>
            <a:noFill/>
          </a:ln>
        </p:spPr>
      </p:pic>
      <p:pic>
        <p:nvPicPr>
          <p:cNvPr id="102" name="Google Shape;102;p18"/>
          <p:cNvPicPr preferRelativeResize="0"/>
          <p:nvPr/>
        </p:nvPicPr>
        <p:blipFill>
          <a:blip r:embed="rId4">
            <a:alphaModFix/>
          </a:blip>
          <a:stretch>
            <a:fillRect/>
          </a:stretch>
        </p:blipFill>
        <p:spPr>
          <a:xfrm>
            <a:off x="6060625" y="1833622"/>
            <a:ext cx="1671750" cy="1671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265500" y="192875"/>
            <a:ext cx="4045200" cy="46293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t>What is Digital Watermarking?</a:t>
            </a:r>
            <a:endParaRPr/>
          </a:p>
        </p:txBody>
      </p:sp>
      <p:sp>
        <p:nvSpPr>
          <p:cNvPr id="108" name="Google Shape;108;p19"/>
          <p:cNvSpPr txBox="1"/>
          <p:nvPr>
            <p:ph idx="2" type="body"/>
          </p:nvPr>
        </p:nvSpPr>
        <p:spPr>
          <a:xfrm>
            <a:off x="4939500" y="565575"/>
            <a:ext cx="3837000" cy="3853500"/>
          </a:xfrm>
          <a:prstGeom prst="rect">
            <a:avLst/>
          </a:prstGeom>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en"/>
              <a:t>Digital watermarking technology is used to alter the multimedia data by inserting watermark information into the host to protect the copyright data. The system uses the host image as an input and embeds the watermark image onto it with the help of the any embedding algorithm.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265500" y="192875"/>
            <a:ext cx="4045200" cy="46293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t>What is Discrete Cosine Transformation</a:t>
            </a:r>
            <a:endParaRPr/>
          </a:p>
          <a:p>
            <a:pPr indent="0" lvl="0" marL="0" rtl="0" algn="ctr">
              <a:lnSpc>
                <a:spcPct val="115000"/>
              </a:lnSpc>
              <a:spcBef>
                <a:spcPts val="0"/>
              </a:spcBef>
              <a:spcAft>
                <a:spcPts val="0"/>
              </a:spcAft>
              <a:buNone/>
            </a:pPr>
            <a:r>
              <a:rPr lang="en"/>
              <a:t>(DCT) ?</a:t>
            </a:r>
            <a:endParaRPr/>
          </a:p>
        </p:txBody>
      </p:sp>
      <p:sp>
        <p:nvSpPr>
          <p:cNvPr id="114" name="Google Shape;114;p2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en"/>
              <a:t>D</a:t>
            </a:r>
            <a:r>
              <a:rPr lang="en"/>
              <a:t>iscrete cosine transform expresses a finite sequence of pixel data values in terms of a sum of cos functions oscillating at various frequencies.</a:t>
            </a:r>
            <a:endParaRPr/>
          </a:p>
          <a:p>
            <a:pPr indent="0" lvl="0" marL="0" rtl="0" algn="just">
              <a:lnSpc>
                <a:spcPct val="150000"/>
              </a:lnSpc>
              <a:spcBef>
                <a:spcPts val="0"/>
              </a:spcBef>
              <a:spcAft>
                <a:spcPts val="0"/>
              </a:spcAft>
              <a:buNone/>
            </a:pPr>
            <a:r>
              <a:rPr lang="en"/>
              <a:t>Watermarking</a:t>
            </a:r>
            <a:r>
              <a:rPr lang="en"/>
              <a:t> using DCT is similar to spatial domain watermarking. Here, we alter the frequency </a:t>
            </a:r>
            <a:r>
              <a:rPr lang="en"/>
              <a:t>coefficient</a:t>
            </a:r>
            <a:r>
              <a:rPr lang="en"/>
              <a:t> instead of altering the image bit plane pixel LSB.</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265500" y="192875"/>
            <a:ext cx="4045200" cy="46293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t>Why do we use</a:t>
            </a:r>
            <a:r>
              <a:rPr lang="en"/>
              <a:t> DCT and IDCT for Digital Watermarking ?</a:t>
            </a:r>
            <a:endParaRPr/>
          </a:p>
        </p:txBody>
      </p:sp>
      <p:sp>
        <p:nvSpPr>
          <p:cNvPr id="120" name="Google Shape;120;p21"/>
          <p:cNvSpPr txBox="1"/>
          <p:nvPr>
            <p:ph idx="2" type="body"/>
          </p:nvPr>
        </p:nvSpPr>
        <p:spPr>
          <a:xfrm>
            <a:off x="4939500" y="309475"/>
            <a:ext cx="3837000" cy="4109700"/>
          </a:xfrm>
          <a:prstGeom prst="rect">
            <a:avLst/>
          </a:prstGeom>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en"/>
              <a:t>DCT maps initial pixel values into frequency domain using cosine waveform. IDCT converts data in frequency domain to spatial domain.</a:t>
            </a:r>
            <a:endParaRPr/>
          </a:p>
          <a:p>
            <a:pPr indent="0" lvl="0" marL="0" rtl="0" algn="just">
              <a:lnSpc>
                <a:spcPct val="150000"/>
              </a:lnSpc>
              <a:spcBef>
                <a:spcPts val="0"/>
              </a:spcBef>
              <a:spcAft>
                <a:spcPts val="0"/>
              </a:spcAft>
              <a:buNone/>
            </a:pPr>
            <a:r>
              <a:rPr lang="en"/>
              <a:t>The frequency components of dynamic signals are used to</a:t>
            </a:r>
            <a:r>
              <a:rPr lang="en"/>
              <a:t> reduce the storage size of digital image, reduce the timing of data transmission, </a:t>
            </a:r>
            <a:r>
              <a:rPr lang="en"/>
              <a:t>and </a:t>
            </a:r>
            <a:r>
              <a:rPr lang="en"/>
              <a:t>removal of unwanted information is carried out.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