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8" r:id="rId5"/>
    <p:sldId id="260" r:id="rId6"/>
    <p:sldId id="263"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4" d="100"/>
          <a:sy n="64" d="100"/>
        </p:scale>
        <p:origin x="-378" y="-72"/>
      </p:cViewPr>
      <p:guideLst>
        <p:guide orient="horz" pos="2160"/>
        <p:guide pos="2880"/>
      </p:guideLst>
    </p:cSldViewPr>
  </p:slideViewPr>
  <p:notesTextViewPr>
    <p:cViewPr>
      <p:scale>
        <a:sx n="1" d="1"/>
        <a:sy n="1" d="1"/>
      </p:scale>
      <p:origin x="0" y="0"/>
    </p:cViewPr>
  </p:notesTextViewPr>
  <p:sorterViewPr>
    <p:cViewPr>
      <p:scale>
        <a:sx n="100" d="100"/>
        <a:sy n="100" d="100"/>
      </p:scale>
      <p:origin x="0" y="23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831D5E-BAB9-437A-B7A6-09FA930B5CFB}"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17283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31D5E-BAB9-437A-B7A6-09FA930B5CFB}"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5067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31D5E-BAB9-437A-B7A6-09FA930B5CFB}"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349427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31D5E-BAB9-437A-B7A6-09FA930B5CFB}"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14400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831D5E-BAB9-437A-B7A6-09FA930B5CFB}"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312046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831D5E-BAB9-437A-B7A6-09FA930B5CFB}" type="datetimeFigureOut">
              <a:rPr lang="en-US" smtClean="0"/>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294056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831D5E-BAB9-437A-B7A6-09FA930B5CFB}" type="datetimeFigureOut">
              <a:rPr lang="en-US" smtClean="0"/>
              <a:t>2/24/2014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85052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831D5E-BAB9-437A-B7A6-09FA930B5CFB}" type="datetimeFigureOut">
              <a:rPr lang="en-US" smtClean="0"/>
              <a:t>2/24/2014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426933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31D5E-BAB9-437A-B7A6-09FA930B5CFB}" type="datetimeFigureOut">
              <a:rPr lang="en-US" smtClean="0"/>
              <a:t>2/24/2014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29392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31D5E-BAB9-437A-B7A6-09FA930B5CFB}" type="datetimeFigureOut">
              <a:rPr lang="en-US" smtClean="0"/>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404392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31D5E-BAB9-437A-B7A6-09FA930B5CFB}" type="datetimeFigureOut">
              <a:rPr lang="en-US" smtClean="0"/>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CDC08-7B29-4DE4-9B45-995C802EBE23}" type="slidenum">
              <a:rPr lang="en-US" smtClean="0"/>
              <a:t>‹#›</a:t>
            </a:fld>
            <a:endParaRPr lang="en-US"/>
          </a:p>
        </p:txBody>
      </p:sp>
    </p:spTree>
    <p:extLst>
      <p:ext uri="{BB962C8B-B14F-4D97-AF65-F5344CB8AC3E}">
        <p14:creationId xmlns:p14="http://schemas.microsoft.com/office/powerpoint/2010/main" val="204357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31D5E-BAB9-437A-B7A6-09FA930B5CFB}" type="datetimeFigureOut">
              <a:rPr lang="en-US" smtClean="0"/>
              <a:t>2/24/2014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CDC08-7B29-4DE4-9B45-995C802EBE23}" type="slidenum">
              <a:rPr lang="en-US" smtClean="0"/>
              <a:t>‹#›</a:t>
            </a:fld>
            <a:endParaRPr lang="en-US"/>
          </a:p>
        </p:txBody>
      </p:sp>
    </p:spTree>
    <p:extLst>
      <p:ext uri="{BB962C8B-B14F-4D97-AF65-F5344CB8AC3E}">
        <p14:creationId xmlns:p14="http://schemas.microsoft.com/office/powerpoint/2010/main" val="4225175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20935" y="637465"/>
            <a:ext cx="7978330" cy="5523331"/>
            <a:chOff x="291777" y="748145"/>
            <a:chExt cx="7978330" cy="5523331"/>
          </a:xfrm>
        </p:grpSpPr>
        <p:sp>
          <p:nvSpPr>
            <p:cNvPr id="4" name="Rectangle 3"/>
            <p:cNvSpPr/>
            <p:nvPr/>
          </p:nvSpPr>
          <p:spPr>
            <a:xfrm>
              <a:off x="2133600" y="748145"/>
              <a:ext cx="4953000" cy="369332"/>
            </a:xfrm>
            <a:prstGeom prst="rect">
              <a:avLst/>
            </a:prstGeom>
          </p:spPr>
          <p:txBody>
            <a:bodyPr wrap="square">
              <a:spAutoFit/>
            </a:bodyPr>
            <a:lstStyle/>
            <a:p>
              <a:r>
                <a:rPr lang="en-US" b="1" dirty="0"/>
                <a:t>Mobile Cloud Infrastructure Development Project</a:t>
              </a:r>
              <a:endParaRPr lang="en-US" dirty="0"/>
            </a:p>
          </p:txBody>
        </p:sp>
        <p:pic>
          <p:nvPicPr>
            <p:cNvPr id="6" name="Picture 8" descr="Many smart phones with apps in a communication network, representing the connections possible with mobile devices Stock Photo - 9240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73485"/>
              <a:ext cx="1780863" cy="18777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Mobile Devi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4247" y="4464190"/>
              <a:ext cx="1657479" cy="1154669"/>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p:cNvSpPr/>
            <p:nvPr/>
          </p:nvSpPr>
          <p:spPr>
            <a:xfrm>
              <a:off x="1610888" y="4130225"/>
              <a:ext cx="2304196" cy="182259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54093" y="5932922"/>
              <a:ext cx="3089307"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Remote Mobile Emulation Cloud</a:t>
              </a:r>
              <a:endParaRPr lang="en-US" sz="1600" b="1" dirty="0">
                <a:latin typeface="Times New Roman" pitchFamily="18" charset="0"/>
                <a:cs typeface="Times New Roman" pitchFamily="18" charset="0"/>
              </a:endParaRPr>
            </a:p>
          </p:txBody>
        </p:sp>
        <p:pic>
          <p:nvPicPr>
            <p:cNvPr id="1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0875" y="4798813"/>
              <a:ext cx="566436" cy="61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73" y="4956264"/>
              <a:ext cx="566436" cy="61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248400" y="5576552"/>
              <a:ext cx="2021707"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Mobile Device Cloud</a:t>
              </a:r>
              <a:endParaRPr lang="en-US" sz="1600" b="1" dirty="0">
                <a:latin typeface="Times New Roman" pitchFamily="18" charset="0"/>
                <a:cs typeface="Times New Roman" pitchFamily="18" charset="0"/>
              </a:endParaRPr>
            </a:p>
          </p:txBody>
        </p:sp>
        <p:sp>
          <p:nvSpPr>
            <p:cNvPr id="13" name="Explosion 1 12"/>
            <p:cNvSpPr/>
            <p:nvPr/>
          </p:nvSpPr>
          <p:spPr>
            <a:xfrm>
              <a:off x="3556469" y="2743200"/>
              <a:ext cx="1982000" cy="128774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Wireless</a:t>
              </a:r>
            </a:p>
            <a:p>
              <a:pPr algn="ctr"/>
              <a:r>
                <a:rPr lang="en-US" b="1" dirty="0" smtClean="0">
                  <a:latin typeface="Times New Roman" pitchFamily="18" charset="0"/>
                  <a:cs typeface="Times New Roman" pitchFamily="18" charset="0"/>
                </a:rPr>
                <a:t>Internet</a:t>
              </a:r>
              <a:endParaRPr lang="en-US" b="1" dirty="0">
                <a:latin typeface="Times New Roman" pitchFamily="18" charset="0"/>
                <a:cs typeface="Times New Roman" pitchFamily="18" charset="0"/>
              </a:endParaRPr>
            </a:p>
          </p:txBody>
        </p:sp>
        <p:pic>
          <p:nvPicPr>
            <p:cNvPr id="14"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0592" y="4258023"/>
              <a:ext cx="566436" cy="61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090" y="4415474"/>
              <a:ext cx="566436" cy="61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517" y="2017451"/>
              <a:ext cx="566436" cy="61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1964" y="2023629"/>
              <a:ext cx="566436" cy="61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22867" y="1648119"/>
              <a:ext cx="1411540" cy="369332"/>
            </a:xfrm>
            <a:prstGeom prst="rect">
              <a:avLst/>
            </a:prstGeom>
            <a:noFill/>
          </p:spPr>
          <p:txBody>
            <a:bodyPr wrap="none" rtlCol="0">
              <a:spAutoFit/>
            </a:bodyPr>
            <a:lstStyle/>
            <a:p>
              <a:r>
                <a:rPr lang="en-US" dirty="0" smtClean="0"/>
                <a:t>Control node</a:t>
              </a:r>
              <a:endParaRPr lang="en-US" dirty="0"/>
            </a:p>
          </p:txBody>
        </p:sp>
        <p:sp>
          <p:nvSpPr>
            <p:cNvPr id="21" name="TextBox 20"/>
            <p:cNvSpPr txBox="1"/>
            <p:nvPr/>
          </p:nvSpPr>
          <p:spPr>
            <a:xfrm>
              <a:off x="5079188" y="1654297"/>
              <a:ext cx="2202719" cy="369332"/>
            </a:xfrm>
            <a:prstGeom prst="rect">
              <a:avLst/>
            </a:prstGeom>
            <a:noFill/>
          </p:spPr>
          <p:txBody>
            <a:bodyPr wrap="none" rtlCol="0">
              <a:spAutoFit/>
            </a:bodyPr>
            <a:lstStyle/>
            <a:p>
              <a:r>
                <a:rPr lang="en-US" dirty="0" smtClean="0"/>
                <a:t>Mobile network node</a:t>
              </a:r>
              <a:endParaRPr lang="en-US" dirty="0"/>
            </a:p>
          </p:txBody>
        </p:sp>
        <p:sp>
          <p:nvSpPr>
            <p:cNvPr id="22" name="TextBox 21"/>
            <p:cNvSpPr txBox="1"/>
            <p:nvPr/>
          </p:nvSpPr>
          <p:spPr>
            <a:xfrm>
              <a:off x="4490817" y="4244685"/>
              <a:ext cx="1245534" cy="923330"/>
            </a:xfrm>
            <a:prstGeom prst="rect">
              <a:avLst/>
            </a:prstGeom>
            <a:noFill/>
          </p:spPr>
          <p:txBody>
            <a:bodyPr wrap="none" rtlCol="0">
              <a:spAutoFit/>
            </a:bodyPr>
            <a:lstStyle/>
            <a:p>
              <a:r>
                <a:rPr lang="en-US" dirty="0" smtClean="0"/>
                <a:t>Mobile </a:t>
              </a:r>
            </a:p>
            <a:p>
              <a:r>
                <a:rPr lang="en-US" dirty="0" smtClean="0"/>
                <a:t>device </a:t>
              </a:r>
            </a:p>
            <a:p>
              <a:r>
                <a:rPr lang="en-US" dirty="0"/>
                <a:t>m</a:t>
              </a:r>
              <a:r>
                <a:rPr lang="en-US" dirty="0" smtClean="0"/>
                <a:t>anager(s)</a:t>
              </a:r>
              <a:endParaRPr lang="en-US" dirty="0"/>
            </a:p>
          </p:txBody>
        </p:sp>
        <p:sp>
          <p:nvSpPr>
            <p:cNvPr id="23" name="TextBox 22"/>
            <p:cNvSpPr txBox="1"/>
            <p:nvPr/>
          </p:nvSpPr>
          <p:spPr>
            <a:xfrm>
              <a:off x="291777" y="3951806"/>
              <a:ext cx="1245534" cy="923330"/>
            </a:xfrm>
            <a:prstGeom prst="rect">
              <a:avLst/>
            </a:prstGeom>
            <a:noFill/>
          </p:spPr>
          <p:txBody>
            <a:bodyPr wrap="none" rtlCol="0">
              <a:spAutoFit/>
            </a:bodyPr>
            <a:lstStyle/>
            <a:p>
              <a:r>
                <a:rPr lang="en-US" dirty="0" smtClean="0"/>
                <a:t>Mobile </a:t>
              </a:r>
            </a:p>
            <a:p>
              <a:r>
                <a:rPr lang="en-US" dirty="0" smtClean="0"/>
                <a:t>emulator </a:t>
              </a:r>
            </a:p>
            <a:p>
              <a:r>
                <a:rPr lang="en-US" dirty="0"/>
                <a:t>m</a:t>
              </a:r>
              <a:r>
                <a:rPr lang="en-US" dirty="0" smtClean="0"/>
                <a:t>anager(s)</a:t>
              </a:r>
              <a:endParaRPr lang="en-US" dirty="0"/>
            </a:p>
          </p:txBody>
        </p:sp>
        <p:cxnSp>
          <p:nvCxnSpPr>
            <p:cNvPr id="25" name="Straight Connector 24"/>
            <p:cNvCxnSpPr/>
            <p:nvPr/>
          </p:nvCxnSpPr>
          <p:spPr>
            <a:xfrm>
              <a:off x="6060840" y="4612343"/>
              <a:ext cx="2113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37311" y="5247498"/>
              <a:ext cx="3969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4" idx="0"/>
            </p:cNvCxnSpPr>
            <p:nvPr/>
          </p:nvCxnSpPr>
          <p:spPr>
            <a:xfrm>
              <a:off x="4953000" y="3673485"/>
              <a:ext cx="800810" cy="584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290517" y="3581400"/>
              <a:ext cx="748083" cy="548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64558" y="2514600"/>
              <a:ext cx="469849"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113584" y="2514600"/>
              <a:ext cx="640226" cy="5334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1482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087" y="457200"/>
            <a:ext cx="4188913" cy="369332"/>
          </a:xfrm>
          <a:prstGeom prst="rect">
            <a:avLst/>
          </a:prstGeom>
          <a:solidFill>
            <a:schemeClr val="bg1"/>
          </a:solidFill>
        </p:spPr>
        <p:txBody>
          <a:bodyPr wrap="square">
            <a:spAutoFit/>
          </a:bodyPr>
          <a:lstStyle/>
          <a:p>
            <a:r>
              <a:rPr lang="en-US" b="1" dirty="0"/>
              <a:t>Mobile </a:t>
            </a:r>
            <a:r>
              <a:rPr lang="en-US" b="1" dirty="0" smtClean="0"/>
              <a:t>Resource Provision &amp; Manager</a:t>
            </a:r>
            <a:endParaRPr lang="en-US" dirty="0"/>
          </a:p>
        </p:txBody>
      </p:sp>
      <p:sp>
        <p:nvSpPr>
          <p:cNvPr id="2" name="Rectangle 1"/>
          <p:cNvSpPr/>
          <p:nvPr/>
        </p:nvSpPr>
        <p:spPr>
          <a:xfrm>
            <a:off x="971232" y="3084676"/>
            <a:ext cx="3219768" cy="4513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Device Cluster Manager</a:t>
            </a:r>
            <a:endParaRPr lang="en-US" dirty="0">
              <a:solidFill>
                <a:schemeClr val="tx1"/>
              </a:solidFill>
            </a:endParaRPr>
          </a:p>
        </p:txBody>
      </p:sp>
      <p:sp>
        <p:nvSpPr>
          <p:cNvPr id="27" name="Rectangle 26"/>
          <p:cNvSpPr/>
          <p:nvPr/>
        </p:nvSpPr>
        <p:spPr>
          <a:xfrm>
            <a:off x="764087" y="826532"/>
            <a:ext cx="3726208" cy="5272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Resource Provision Manager</a:t>
            </a:r>
            <a:endParaRPr lang="en-US" dirty="0">
              <a:solidFill>
                <a:schemeClr val="tx1"/>
              </a:solidFill>
            </a:endParaRPr>
          </a:p>
        </p:txBody>
      </p:sp>
      <p:sp>
        <p:nvSpPr>
          <p:cNvPr id="28" name="Rectangle 27"/>
          <p:cNvSpPr/>
          <p:nvPr/>
        </p:nvSpPr>
        <p:spPr>
          <a:xfrm>
            <a:off x="971232" y="2616373"/>
            <a:ext cx="3219768" cy="468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Device Manager</a:t>
            </a:r>
            <a:endParaRPr lang="en-US" dirty="0">
              <a:solidFill>
                <a:schemeClr val="tx1"/>
              </a:solidFill>
            </a:endParaRPr>
          </a:p>
        </p:txBody>
      </p:sp>
      <p:sp>
        <p:nvSpPr>
          <p:cNvPr id="3" name="Rectangle 2"/>
          <p:cNvSpPr/>
          <p:nvPr/>
        </p:nvSpPr>
        <p:spPr>
          <a:xfrm>
            <a:off x="5176155" y="723500"/>
            <a:ext cx="3498770" cy="42851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Account Management Service</a:t>
            </a:r>
            <a:endParaRPr lang="en-US" dirty="0">
              <a:solidFill>
                <a:schemeClr val="tx1"/>
              </a:solidFill>
            </a:endParaRPr>
          </a:p>
        </p:txBody>
      </p:sp>
      <p:sp>
        <p:nvSpPr>
          <p:cNvPr id="32" name="Rectangle 31"/>
          <p:cNvSpPr/>
          <p:nvPr/>
        </p:nvSpPr>
        <p:spPr>
          <a:xfrm>
            <a:off x="1324858" y="2133600"/>
            <a:ext cx="2512515" cy="369332"/>
          </a:xfrm>
          <a:prstGeom prst="rect">
            <a:avLst/>
          </a:prstGeom>
          <a:solidFill>
            <a:schemeClr val="bg1"/>
          </a:solidFill>
        </p:spPr>
        <p:txBody>
          <a:bodyPr wrap="square">
            <a:spAutoFit/>
          </a:bodyPr>
          <a:lstStyle/>
          <a:p>
            <a:r>
              <a:rPr lang="en-US" b="1" dirty="0"/>
              <a:t>Mobile </a:t>
            </a:r>
            <a:r>
              <a:rPr lang="en-US" b="1" dirty="0" smtClean="0"/>
              <a:t>Device Manager</a:t>
            </a:r>
            <a:endParaRPr lang="en-US" dirty="0"/>
          </a:p>
        </p:txBody>
      </p:sp>
      <p:sp>
        <p:nvSpPr>
          <p:cNvPr id="33" name="Rectangle 32"/>
          <p:cNvSpPr/>
          <p:nvPr/>
        </p:nvSpPr>
        <p:spPr>
          <a:xfrm>
            <a:off x="5029200" y="304800"/>
            <a:ext cx="3810000" cy="369332"/>
          </a:xfrm>
          <a:prstGeom prst="rect">
            <a:avLst/>
          </a:prstGeom>
          <a:solidFill>
            <a:schemeClr val="bg1"/>
          </a:solidFill>
        </p:spPr>
        <p:txBody>
          <a:bodyPr wrap="square">
            <a:spAutoFit/>
          </a:bodyPr>
          <a:lstStyle/>
          <a:p>
            <a:r>
              <a:rPr lang="en-US" b="1" dirty="0"/>
              <a:t>Mobile </a:t>
            </a:r>
            <a:r>
              <a:rPr lang="en-US" b="1" dirty="0" err="1" smtClean="0"/>
              <a:t>IaaS</a:t>
            </a:r>
            <a:r>
              <a:rPr lang="en-US" b="1" dirty="0" smtClean="0"/>
              <a:t> Business Service Manager</a:t>
            </a:r>
            <a:endParaRPr lang="en-US" dirty="0"/>
          </a:p>
        </p:txBody>
      </p:sp>
      <p:sp>
        <p:nvSpPr>
          <p:cNvPr id="34" name="Rectangle 33"/>
          <p:cNvSpPr/>
          <p:nvPr/>
        </p:nvSpPr>
        <p:spPr>
          <a:xfrm>
            <a:off x="5176155" y="1152018"/>
            <a:ext cx="3499758" cy="44818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Account Bill Management Service</a:t>
            </a:r>
            <a:endParaRPr lang="en-US" dirty="0">
              <a:solidFill>
                <a:schemeClr val="tx1"/>
              </a:solidFill>
            </a:endParaRPr>
          </a:p>
        </p:txBody>
      </p:sp>
      <p:sp>
        <p:nvSpPr>
          <p:cNvPr id="35" name="Rectangle 34"/>
          <p:cNvSpPr/>
          <p:nvPr/>
        </p:nvSpPr>
        <p:spPr>
          <a:xfrm>
            <a:off x="5176155" y="1600200"/>
            <a:ext cx="34997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 Management Service</a:t>
            </a:r>
            <a:endParaRPr lang="en-US" dirty="0">
              <a:solidFill>
                <a:schemeClr val="tx1"/>
              </a:solidFill>
            </a:endParaRPr>
          </a:p>
        </p:txBody>
      </p:sp>
      <p:sp>
        <p:nvSpPr>
          <p:cNvPr id="37" name="Rectangle 36"/>
          <p:cNvSpPr/>
          <p:nvPr/>
        </p:nvSpPr>
        <p:spPr>
          <a:xfrm>
            <a:off x="5562600" y="4539302"/>
            <a:ext cx="2971800" cy="642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Network Service (switch/router)</a:t>
            </a:r>
            <a:endParaRPr lang="en-US" dirty="0"/>
          </a:p>
        </p:txBody>
      </p:sp>
      <p:sp>
        <p:nvSpPr>
          <p:cNvPr id="39" name="Rectangle 38"/>
          <p:cNvSpPr/>
          <p:nvPr/>
        </p:nvSpPr>
        <p:spPr>
          <a:xfrm>
            <a:off x="5714999" y="4071234"/>
            <a:ext cx="2721429" cy="369332"/>
          </a:xfrm>
          <a:prstGeom prst="rect">
            <a:avLst/>
          </a:prstGeom>
        </p:spPr>
        <p:txBody>
          <a:bodyPr wrap="square">
            <a:spAutoFit/>
          </a:bodyPr>
          <a:lstStyle/>
          <a:p>
            <a:r>
              <a:rPr lang="en-US" b="1" dirty="0"/>
              <a:t>Mobile </a:t>
            </a:r>
            <a:r>
              <a:rPr lang="en-US" b="1" dirty="0" smtClean="0"/>
              <a:t>Network Manager</a:t>
            </a:r>
            <a:endParaRPr lang="en-US" dirty="0"/>
          </a:p>
        </p:txBody>
      </p:sp>
      <p:sp>
        <p:nvSpPr>
          <p:cNvPr id="40" name="Rectangle 39"/>
          <p:cNvSpPr/>
          <p:nvPr/>
        </p:nvSpPr>
        <p:spPr>
          <a:xfrm>
            <a:off x="5562599" y="5191093"/>
            <a:ext cx="2973284" cy="638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Device Network Connectivity Service</a:t>
            </a:r>
            <a:endParaRPr lang="en-US" dirty="0"/>
          </a:p>
        </p:txBody>
      </p:sp>
      <p:sp>
        <p:nvSpPr>
          <p:cNvPr id="41" name="Rectangle 40"/>
          <p:cNvSpPr/>
          <p:nvPr/>
        </p:nvSpPr>
        <p:spPr>
          <a:xfrm>
            <a:off x="5562598" y="5829300"/>
            <a:ext cx="2971801"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Device </a:t>
            </a:r>
          </a:p>
          <a:p>
            <a:pPr algn="ctr"/>
            <a:r>
              <a:rPr lang="en-US" dirty="0" smtClean="0"/>
              <a:t>Connectivity Service</a:t>
            </a:r>
            <a:endParaRPr lang="en-US" dirty="0"/>
          </a:p>
        </p:txBody>
      </p:sp>
      <p:sp>
        <p:nvSpPr>
          <p:cNvPr id="42" name="Rectangle 41"/>
          <p:cNvSpPr/>
          <p:nvPr/>
        </p:nvSpPr>
        <p:spPr>
          <a:xfrm>
            <a:off x="764087" y="1306286"/>
            <a:ext cx="3726208" cy="5272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Resource Monitor Manager</a:t>
            </a:r>
            <a:endParaRPr lang="en-US" dirty="0">
              <a:solidFill>
                <a:schemeClr val="tx1"/>
              </a:solidFill>
            </a:endParaRPr>
          </a:p>
        </p:txBody>
      </p:sp>
      <p:sp>
        <p:nvSpPr>
          <p:cNvPr id="43" name="Rectangle 42"/>
          <p:cNvSpPr/>
          <p:nvPr/>
        </p:nvSpPr>
        <p:spPr>
          <a:xfrm>
            <a:off x="304800" y="4765368"/>
            <a:ext cx="2686367" cy="451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Security Manager</a:t>
            </a:r>
            <a:endParaRPr lang="en-US" dirty="0"/>
          </a:p>
        </p:txBody>
      </p:sp>
      <p:sp>
        <p:nvSpPr>
          <p:cNvPr id="44" name="Rectangle 43"/>
          <p:cNvSpPr/>
          <p:nvPr/>
        </p:nvSpPr>
        <p:spPr>
          <a:xfrm>
            <a:off x="304801" y="5216734"/>
            <a:ext cx="2686367" cy="451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Balance Manager</a:t>
            </a:r>
            <a:endParaRPr lang="en-US" dirty="0"/>
          </a:p>
        </p:txBody>
      </p:sp>
      <p:sp>
        <p:nvSpPr>
          <p:cNvPr id="45" name="Rectangle 44"/>
          <p:cNvSpPr/>
          <p:nvPr/>
        </p:nvSpPr>
        <p:spPr>
          <a:xfrm>
            <a:off x="304801" y="5668100"/>
            <a:ext cx="2686368" cy="451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Multi-tenant Manager</a:t>
            </a:r>
            <a:endParaRPr lang="en-US" dirty="0"/>
          </a:p>
        </p:txBody>
      </p:sp>
      <p:sp>
        <p:nvSpPr>
          <p:cNvPr id="46" name="Rectangle 45"/>
          <p:cNvSpPr/>
          <p:nvPr/>
        </p:nvSpPr>
        <p:spPr>
          <a:xfrm>
            <a:off x="1885645" y="4169970"/>
            <a:ext cx="2514600" cy="369332"/>
          </a:xfrm>
          <a:prstGeom prst="rect">
            <a:avLst/>
          </a:prstGeom>
        </p:spPr>
        <p:txBody>
          <a:bodyPr wrap="square">
            <a:spAutoFit/>
          </a:bodyPr>
          <a:lstStyle/>
          <a:p>
            <a:r>
              <a:rPr lang="en-US" b="1" dirty="0" err="1" smtClean="0"/>
              <a:t>MIaaS</a:t>
            </a:r>
            <a:r>
              <a:rPr lang="en-US" b="1" dirty="0" smtClean="0"/>
              <a:t> Service Support </a:t>
            </a:r>
            <a:endParaRPr lang="en-US" dirty="0"/>
          </a:p>
        </p:txBody>
      </p:sp>
      <p:sp>
        <p:nvSpPr>
          <p:cNvPr id="47" name="Rectangle 46"/>
          <p:cNvSpPr/>
          <p:nvPr/>
        </p:nvSpPr>
        <p:spPr>
          <a:xfrm>
            <a:off x="5316149" y="3084676"/>
            <a:ext cx="3359763" cy="4513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Emulator Cluster Manager</a:t>
            </a:r>
            <a:endParaRPr lang="en-US" dirty="0">
              <a:solidFill>
                <a:schemeClr val="tx1"/>
              </a:solidFill>
            </a:endParaRPr>
          </a:p>
        </p:txBody>
      </p:sp>
      <p:sp>
        <p:nvSpPr>
          <p:cNvPr id="48" name="Rectangle 47"/>
          <p:cNvSpPr/>
          <p:nvPr/>
        </p:nvSpPr>
        <p:spPr>
          <a:xfrm>
            <a:off x="5314631" y="2616372"/>
            <a:ext cx="3360294" cy="468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Emulator Manager</a:t>
            </a:r>
            <a:endParaRPr lang="en-US" dirty="0">
              <a:solidFill>
                <a:schemeClr val="tx1"/>
              </a:solidFill>
            </a:endParaRPr>
          </a:p>
        </p:txBody>
      </p:sp>
      <p:sp>
        <p:nvSpPr>
          <p:cNvPr id="49" name="Rectangle 48"/>
          <p:cNvSpPr/>
          <p:nvPr/>
        </p:nvSpPr>
        <p:spPr>
          <a:xfrm>
            <a:off x="5491444" y="2133600"/>
            <a:ext cx="2866141" cy="369332"/>
          </a:xfrm>
          <a:prstGeom prst="rect">
            <a:avLst/>
          </a:prstGeom>
          <a:solidFill>
            <a:schemeClr val="bg1"/>
          </a:solidFill>
        </p:spPr>
        <p:txBody>
          <a:bodyPr wrap="square">
            <a:spAutoFit/>
          </a:bodyPr>
          <a:lstStyle/>
          <a:p>
            <a:r>
              <a:rPr lang="en-US" b="1" dirty="0"/>
              <a:t>Mobile </a:t>
            </a:r>
            <a:r>
              <a:rPr lang="en-US" b="1" dirty="0" smtClean="0"/>
              <a:t>Emulator Manager</a:t>
            </a:r>
            <a:endParaRPr lang="en-US" dirty="0"/>
          </a:p>
        </p:txBody>
      </p:sp>
      <p:sp>
        <p:nvSpPr>
          <p:cNvPr id="50" name="Rectangle 49"/>
          <p:cNvSpPr/>
          <p:nvPr/>
        </p:nvSpPr>
        <p:spPr>
          <a:xfrm>
            <a:off x="2999403" y="4764965"/>
            <a:ext cx="2276316" cy="451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Manager</a:t>
            </a:r>
            <a:endParaRPr lang="en-US" dirty="0"/>
          </a:p>
        </p:txBody>
      </p:sp>
      <p:sp>
        <p:nvSpPr>
          <p:cNvPr id="51" name="Rectangle 50"/>
          <p:cNvSpPr/>
          <p:nvPr/>
        </p:nvSpPr>
        <p:spPr>
          <a:xfrm>
            <a:off x="2998885" y="5218664"/>
            <a:ext cx="2276834" cy="451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Data Manager</a:t>
            </a:r>
            <a:endParaRPr lang="en-US" dirty="0"/>
          </a:p>
        </p:txBody>
      </p:sp>
    </p:spTree>
    <p:extLst>
      <p:ext uri="{BB962C8B-B14F-4D97-AF65-F5344CB8AC3E}">
        <p14:creationId xmlns:p14="http://schemas.microsoft.com/office/powerpoint/2010/main" val="188177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7848601" cy="5632311"/>
          </a:xfrm>
          <a:prstGeom prst="rect">
            <a:avLst/>
          </a:prstGeom>
          <a:solidFill>
            <a:schemeClr val="bg1"/>
          </a:solidFill>
        </p:spPr>
        <p:txBody>
          <a:bodyPr wrap="square">
            <a:spAutoFit/>
          </a:bodyPr>
          <a:lstStyle/>
          <a:p>
            <a:r>
              <a:rPr lang="en-US" b="1" dirty="0"/>
              <a:t>Mobile </a:t>
            </a:r>
            <a:r>
              <a:rPr lang="en-US" b="1" dirty="0" smtClean="0"/>
              <a:t>Resource Provision &amp; Manager:</a:t>
            </a:r>
          </a:p>
          <a:p>
            <a:endParaRPr lang="en-US" b="1" dirty="0" smtClean="0"/>
          </a:p>
          <a:p>
            <a:pPr marL="285750" indent="-285750" algn="just">
              <a:buFontTx/>
              <a:buChar char="-"/>
            </a:pPr>
            <a:r>
              <a:rPr lang="en-US" b="1" dirty="0" smtClean="0"/>
              <a:t>This component provides on-demand or scheduled automatic mobile resource provision (and deprivation)  and management for mobile devices (such as mobile phones, tablets, and so on). It should be operated in both static and dynamic modes.</a:t>
            </a:r>
          </a:p>
          <a:p>
            <a:pPr marL="285750" indent="-285750" algn="just">
              <a:buFontTx/>
              <a:buChar char="-"/>
            </a:pPr>
            <a:endParaRPr lang="en-US" b="1" dirty="0"/>
          </a:p>
          <a:p>
            <a:pPr marL="285750" indent="-285750" algn="just">
              <a:buFontTx/>
              <a:buChar char="-"/>
            </a:pPr>
            <a:r>
              <a:rPr lang="en-US" b="1" dirty="0" smtClean="0"/>
              <a:t>Each team must design and implement at least two resource allocation algorithms.</a:t>
            </a:r>
          </a:p>
          <a:p>
            <a:pPr marL="285750" indent="-285750" algn="just">
              <a:buFontTx/>
              <a:buChar char="-"/>
            </a:pPr>
            <a:endParaRPr lang="en-US" b="1" dirty="0"/>
          </a:p>
          <a:p>
            <a:pPr marL="285750" indent="-285750" algn="just">
              <a:buFontTx/>
              <a:buChar char="-"/>
            </a:pPr>
            <a:r>
              <a:rPr lang="en-US" b="1" dirty="0" smtClean="0"/>
              <a:t>This component must provide resource usage tracking and monitor capability.</a:t>
            </a:r>
          </a:p>
          <a:p>
            <a:pPr marL="285750" indent="-285750" algn="just">
              <a:buFontTx/>
              <a:buChar char="-"/>
            </a:pPr>
            <a:endParaRPr lang="en-US" b="1" dirty="0"/>
          </a:p>
          <a:p>
            <a:pPr marL="285750" indent="-285750" algn="just">
              <a:buFontTx/>
              <a:buChar char="-"/>
            </a:pPr>
            <a:r>
              <a:rPr lang="en-US" b="1" dirty="0" smtClean="0"/>
              <a:t>This component must allow client users to configure and select diverse  mobile devices according to require mobile device profiles in the following aspects.</a:t>
            </a:r>
          </a:p>
          <a:p>
            <a:pPr marL="285750" indent="-285750" algn="just">
              <a:buFontTx/>
              <a:buChar char="-"/>
            </a:pPr>
            <a:endParaRPr lang="en-US" b="1" dirty="0" smtClean="0"/>
          </a:p>
          <a:p>
            <a:pPr marL="742950" lvl="1" indent="-285750" algn="just">
              <a:buFontTx/>
              <a:buChar char="-"/>
            </a:pPr>
            <a:r>
              <a:rPr lang="en-US" b="1" dirty="0" smtClean="0"/>
              <a:t>Mobile connectivity (equipped network support)</a:t>
            </a:r>
          </a:p>
          <a:p>
            <a:pPr marL="742950" lvl="1" indent="-285750" algn="just">
              <a:buFontTx/>
              <a:buChar char="-"/>
            </a:pPr>
            <a:r>
              <a:rPr lang="en-US" b="1" dirty="0" smtClean="0"/>
              <a:t>Mobile storage size </a:t>
            </a:r>
          </a:p>
          <a:p>
            <a:pPr marL="742950" lvl="1" indent="-285750" algn="just">
              <a:buFontTx/>
              <a:buChar char="-"/>
            </a:pPr>
            <a:r>
              <a:rPr lang="en-US" b="1" dirty="0" smtClean="0"/>
              <a:t>Mobile platforms (</a:t>
            </a:r>
            <a:r>
              <a:rPr lang="en-US" b="1" dirty="0" err="1" smtClean="0"/>
              <a:t>Anderiod</a:t>
            </a:r>
            <a:r>
              <a:rPr lang="en-US" b="1" dirty="0" smtClean="0"/>
              <a:t>, IOS, Window OS, and so on)</a:t>
            </a:r>
          </a:p>
          <a:p>
            <a:pPr marL="742950" lvl="1" indent="-285750" algn="just">
              <a:buFontTx/>
              <a:buChar char="-"/>
            </a:pPr>
            <a:r>
              <a:rPr lang="en-US" b="1" dirty="0" smtClean="0"/>
              <a:t>Equipped mobile APIs</a:t>
            </a:r>
            <a:endParaRPr lang="en-US" b="1" dirty="0"/>
          </a:p>
        </p:txBody>
      </p:sp>
    </p:spTree>
    <p:extLst>
      <p:ext uri="{BB962C8B-B14F-4D97-AF65-F5344CB8AC3E}">
        <p14:creationId xmlns:p14="http://schemas.microsoft.com/office/powerpoint/2010/main" val="1206288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304" y="533400"/>
            <a:ext cx="7848601" cy="5632311"/>
          </a:xfrm>
          <a:prstGeom prst="rect">
            <a:avLst/>
          </a:prstGeom>
          <a:solidFill>
            <a:schemeClr val="bg1"/>
          </a:solidFill>
        </p:spPr>
        <p:txBody>
          <a:bodyPr wrap="square">
            <a:spAutoFit/>
          </a:bodyPr>
          <a:lstStyle/>
          <a:p>
            <a:r>
              <a:rPr lang="en-US" b="1" dirty="0"/>
              <a:t>Mobile </a:t>
            </a:r>
            <a:r>
              <a:rPr lang="en-US" b="1" dirty="0" err="1" smtClean="0"/>
              <a:t>IaaS</a:t>
            </a:r>
            <a:r>
              <a:rPr lang="en-US" b="1" dirty="0" smtClean="0"/>
              <a:t> Business Service Manager:</a:t>
            </a:r>
          </a:p>
          <a:p>
            <a:endParaRPr lang="en-US" b="1" dirty="0" smtClean="0"/>
          </a:p>
          <a:p>
            <a:pPr marL="285750" indent="-285750" algn="just">
              <a:buFontTx/>
              <a:buChar char="-"/>
            </a:pPr>
            <a:r>
              <a:rPr lang="en-US" b="1" dirty="0" smtClean="0"/>
              <a:t>This component provides mobile </a:t>
            </a:r>
            <a:r>
              <a:rPr lang="en-US" b="1" dirty="0" err="1" smtClean="0"/>
              <a:t>IaaS</a:t>
            </a:r>
            <a:r>
              <a:rPr lang="en-US" b="1" dirty="0" smtClean="0"/>
              <a:t> business service capability based on pre-selected pay-as-you-go billing models for both on-demand and scheduled mobile resource requests and services.</a:t>
            </a:r>
          </a:p>
          <a:p>
            <a:pPr marL="285750" indent="-285750" algn="just">
              <a:buFontTx/>
              <a:buChar char="-"/>
            </a:pPr>
            <a:endParaRPr lang="en-US" b="1" dirty="0" smtClean="0"/>
          </a:p>
          <a:p>
            <a:pPr marL="285750" indent="-285750" algn="just">
              <a:buFontTx/>
              <a:buChar char="-"/>
            </a:pPr>
            <a:r>
              <a:rPr lang="en-US" b="1" dirty="0" smtClean="0"/>
              <a:t>Each team must define, select, and implement your well-defined  billing models and cost metrics based on</a:t>
            </a:r>
          </a:p>
          <a:p>
            <a:pPr algn="just"/>
            <a:endParaRPr lang="en-US" b="1" dirty="0"/>
          </a:p>
          <a:p>
            <a:pPr marL="285750" indent="-285750" algn="just">
              <a:buFontTx/>
              <a:buChar char="-"/>
            </a:pPr>
            <a:r>
              <a:rPr lang="en-US" b="1" dirty="0" smtClean="0"/>
              <a:t>This component must provide a system administrator with a selection and configuration capability for billing models and cost metrics</a:t>
            </a:r>
          </a:p>
          <a:p>
            <a:pPr marL="285750" indent="-285750" algn="just">
              <a:buFontTx/>
              <a:buChar char="-"/>
            </a:pPr>
            <a:endParaRPr lang="en-US" b="1" dirty="0" smtClean="0"/>
          </a:p>
          <a:p>
            <a:pPr marL="285750" indent="-285750" algn="just">
              <a:buFontTx/>
              <a:buChar char="-"/>
            </a:pPr>
            <a:r>
              <a:rPr lang="en-US" b="1" dirty="0" smtClean="0"/>
              <a:t>In addition, this manager also provide the following service capabilities:</a:t>
            </a:r>
          </a:p>
          <a:p>
            <a:pPr marL="285750" indent="-285750" algn="just">
              <a:buFontTx/>
              <a:buChar char="-"/>
            </a:pPr>
            <a:endParaRPr lang="en-US" b="1" dirty="0" smtClean="0"/>
          </a:p>
          <a:p>
            <a:pPr marL="742950" lvl="1" indent="-285750" algn="just">
              <a:buFontTx/>
              <a:buChar char="-"/>
            </a:pPr>
            <a:r>
              <a:rPr lang="en-US" b="1" dirty="0" smtClean="0"/>
              <a:t>User account and user group management service, such as addition, update, deletion, and listing. </a:t>
            </a:r>
          </a:p>
          <a:p>
            <a:pPr marL="742950" lvl="1" indent="-285750" algn="just">
              <a:buFontTx/>
              <a:buChar char="-"/>
            </a:pPr>
            <a:r>
              <a:rPr lang="en-US" b="1" dirty="0" smtClean="0"/>
              <a:t>Billing service that generates a  bill based on a request, including cost analysis report.</a:t>
            </a:r>
          </a:p>
          <a:p>
            <a:pPr marL="742950" lvl="1" indent="-285750" algn="just">
              <a:buFontTx/>
              <a:buChar char="-"/>
            </a:pPr>
            <a:r>
              <a:rPr lang="en-US" b="1" dirty="0" smtClean="0"/>
              <a:t>Two kinds of cost billing reports will be generated: a) schedule based resource usage report, and b) on-demand based resource usage report</a:t>
            </a:r>
          </a:p>
        </p:txBody>
      </p:sp>
    </p:spTree>
    <p:extLst>
      <p:ext uri="{BB962C8B-B14F-4D97-AF65-F5344CB8AC3E}">
        <p14:creationId xmlns:p14="http://schemas.microsoft.com/office/powerpoint/2010/main" val="333757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069705" cy="5355312"/>
          </a:xfrm>
          <a:prstGeom prst="rect">
            <a:avLst/>
          </a:prstGeom>
          <a:solidFill>
            <a:schemeClr val="bg1"/>
          </a:solidFill>
        </p:spPr>
        <p:txBody>
          <a:bodyPr wrap="square">
            <a:spAutoFit/>
          </a:bodyPr>
          <a:lstStyle/>
          <a:p>
            <a:r>
              <a:rPr lang="en-US" b="1" dirty="0"/>
              <a:t>Mobile </a:t>
            </a:r>
            <a:r>
              <a:rPr lang="en-US" b="1" dirty="0" smtClean="0"/>
              <a:t>Device Service Manager:</a:t>
            </a:r>
          </a:p>
          <a:p>
            <a:endParaRPr lang="en-US" b="1" dirty="0" smtClean="0"/>
          </a:p>
          <a:p>
            <a:pPr marL="285750" indent="-285750" algn="just">
              <a:buFontTx/>
              <a:buChar char="-"/>
            </a:pPr>
            <a:r>
              <a:rPr lang="en-US" b="1" dirty="0" smtClean="0"/>
              <a:t>This component provides mobile device service capability to support the control, management, monitor a cluster of mobile devices (or mobile emulators).</a:t>
            </a:r>
          </a:p>
          <a:p>
            <a:pPr marL="285750" indent="-285750" algn="just">
              <a:buFontTx/>
              <a:buChar char="-"/>
            </a:pPr>
            <a:endParaRPr lang="en-US" b="1" dirty="0" smtClean="0"/>
          </a:p>
          <a:p>
            <a:pPr marL="285750" indent="-285750" algn="just">
              <a:buFontTx/>
              <a:buChar char="-"/>
            </a:pPr>
            <a:r>
              <a:rPr lang="en-US" b="1" dirty="0" smtClean="0"/>
              <a:t>For each mobile emulator, this component must provide the following service functions:</a:t>
            </a:r>
          </a:p>
          <a:p>
            <a:pPr marL="742950" lvl="1" indent="-285750" algn="just">
              <a:buFontTx/>
              <a:buChar char="-"/>
            </a:pPr>
            <a:r>
              <a:rPr lang="en-US" b="1" dirty="0" smtClean="0"/>
              <a:t>Download, Install and deploy one or more selected mobile emulators</a:t>
            </a:r>
          </a:p>
          <a:p>
            <a:pPr marL="742950" lvl="1" indent="-285750" algn="just">
              <a:buFontTx/>
              <a:buChar char="-"/>
            </a:pPr>
            <a:r>
              <a:rPr lang="en-US" b="1" dirty="0" smtClean="0"/>
              <a:t>Monitor and control the given mobile emulators in terms of status</a:t>
            </a:r>
          </a:p>
          <a:p>
            <a:pPr marL="742950" lvl="1" indent="-285750" algn="just">
              <a:buFontTx/>
              <a:buChar char="-"/>
            </a:pPr>
            <a:r>
              <a:rPr lang="en-US" b="1" dirty="0" smtClean="0"/>
              <a:t>Launch and control one or more selected mobile emulators</a:t>
            </a:r>
          </a:p>
          <a:p>
            <a:pPr algn="just"/>
            <a:endParaRPr lang="en-US" b="1" dirty="0" smtClean="0"/>
          </a:p>
          <a:p>
            <a:pPr marL="285750" indent="-285750" algn="just">
              <a:buFontTx/>
              <a:buChar char="-"/>
            </a:pPr>
            <a:r>
              <a:rPr lang="en-US" b="1" dirty="0" smtClean="0"/>
              <a:t>For each mobile device, this component must provide the following service functions: (Delivering this function provides certain extra credit (20%)) </a:t>
            </a:r>
          </a:p>
          <a:p>
            <a:pPr marL="742950" lvl="1" indent="-285750" algn="just">
              <a:buFontTx/>
              <a:buChar char="-"/>
            </a:pPr>
            <a:r>
              <a:rPr lang="en-US" b="1" dirty="0" smtClean="0"/>
              <a:t>Select/configure/set-up a mobile platform on a selected mobile device</a:t>
            </a:r>
          </a:p>
          <a:p>
            <a:pPr marL="742950" lvl="1" indent="-285750" algn="just">
              <a:buFontTx/>
              <a:buChar char="-"/>
            </a:pPr>
            <a:r>
              <a:rPr lang="en-US" b="1" dirty="0" smtClean="0"/>
              <a:t>Control and monitor a mobile platform on a selected mobile device.</a:t>
            </a:r>
          </a:p>
          <a:p>
            <a:pPr marL="742950" lvl="1" indent="-285750" algn="just">
              <a:buFontTx/>
              <a:buChar char="-"/>
            </a:pPr>
            <a:r>
              <a:rPr lang="en-US" b="1" dirty="0" smtClean="0"/>
              <a:t>Control, launch, and monitor a mobile app on a mobile platform</a:t>
            </a:r>
          </a:p>
          <a:p>
            <a:pPr marL="742950" lvl="1" indent="-285750" algn="just">
              <a:buFontTx/>
              <a:buChar char="-"/>
            </a:pPr>
            <a:r>
              <a:rPr lang="en-US" b="1" dirty="0" smtClean="0"/>
              <a:t>Control, connect, and monitor a mobile web application on a mobile platform</a:t>
            </a:r>
          </a:p>
        </p:txBody>
      </p:sp>
    </p:spTree>
    <p:extLst>
      <p:ext uri="{BB962C8B-B14F-4D97-AF65-F5344CB8AC3E}">
        <p14:creationId xmlns:p14="http://schemas.microsoft.com/office/powerpoint/2010/main" val="131552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0"/>
            <a:ext cx="8069705" cy="5078313"/>
          </a:xfrm>
          <a:prstGeom prst="rect">
            <a:avLst/>
          </a:prstGeom>
          <a:solidFill>
            <a:schemeClr val="bg1"/>
          </a:solidFill>
        </p:spPr>
        <p:txBody>
          <a:bodyPr wrap="square">
            <a:spAutoFit/>
          </a:bodyPr>
          <a:lstStyle/>
          <a:p>
            <a:r>
              <a:rPr lang="en-US" b="1" dirty="0"/>
              <a:t>Mobile </a:t>
            </a:r>
            <a:r>
              <a:rPr lang="en-US" b="1" dirty="0" smtClean="0"/>
              <a:t>Network Manager:</a:t>
            </a:r>
          </a:p>
          <a:p>
            <a:endParaRPr lang="en-US" b="1" dirty="0" smtClean="0"/>
          </a:p>
          <a:p>
            <a:pPr marL="285750" indent="-285750" algn="just">
              <a:buFontTx/>
              <a:buChar char="-"/>
            </a:pPr>
            <a:r>
              <a:rPr lang="en-US" b="1" dirty="0" smtClean="0"/>
              <a:t>This component provides mobile network management and connectivity service for mobile cloud.</a:t>
            </a:r>
          </a:p>
          <a:p>
            <a:pPr marL="285750" indent="-285750" algn="just">
              <a:buFontTx/>
              <a:buChar char="-"/>
            </a:pPr>
            <a:r>
              <a:rPr lang="en-US" b="1" dirty="0" smtClean="0"/>
              <a:t>You can set up two level mobile networks:</a:t>
            </a:r>
          </a:p>
          <a:p>
            <a:pPr marL="742950" lvl="1" indent="-285750" algn="just">
              <a:buFontTx/>
              <a:buChar char="-"/>
            </a:pPr>
            <a:r>
              <a:rPr lang="en-US" b="1" dirty="0" smtClean="0"/>
              <a:t>One (or more) network router(s) – Each router control and connect the one or more mobile cluster hub via internet.</a:t>
            </a:r>
          </a:p>
          <a:p>
            <a:pPr marL="742950" lvl="1" indent="-285750" algn="just">
              <a:buFontTx/>
              <a:buChar char="-"/>
            </a:pPr>
            <a:r>
              <a:rPr lang="en-US" b="1" dirty="0" smtClean="0"/>
              <a:t>One (or more) mobile cluster hub(s) – Each control and the connectivity between one router and up-to N mobile devices (via USB connection)</a:t>
            </a:r>
          </a:p>
          <a:p>
            <a:pPr marL="285750" indent="-285750" algn="just">
              <a:buFontTx/>
              <a:buChar char="-"/>
            </a:pPr>
            <a:endParaRPr lang="en-US" b="1" dirty="0" smtClean="0"/>
          </a:p>
          <a:p>
            <a:pPr marL="285750" indent="-285750" algn="just">
              <a:buFontTx/>
              <a:buChar char="-"/>
            </a:pPr>
            <a:r>
              <a:rPr lang="en-US" b="1" dirty="0" smtClean="0"/>
              <a:t>You can use any open-source technology to upgrade and implement this component.</a:t>
            </a:r>
            <a:endParaRPr lang="en-US" b="1" dirty="0"/>
          </a:p>
          <a:p>
            <a:pPr marL="285750" indent="-285750" algn="just">
              <a:buFontTx/>
              <a:buChar char="-"/>
            </a:pPr>
            <a:r>
              <a:rPr lang="en-US" b="1" dirty="0" smtClean="0"/>
              <a:t>The basic network management and control and  services include the following functions:</a:t>
            </a:r>
          </a:p>
          <a:p>
            <a:pPr marL="742950" lvl="1" indent="-285750" algn="just">
              <a:buFontTx/>
              <a:buChar char="-"/>
            </a:pPr>
            <a:r>
              <a:rPr lang="en-US" b="1" dirty="0" smtClean="0"/>
              <a:t>Establish, set-up, configure a network connectivity at top-level</a:t>
            </a:r>
          </a:p>
          <a:p>
            <a:pPr marL="742950" lvl="1" indent="-285750" algn="just">
              <a:buFontTx/>
              <a:buChar char="-"/>
            </a:pPr>
            <a:r>
              <a:rPr lang="en-US" b="1" dirty="0" smtClean="0"/>
              <a:t>Monitor and manage the network connectivity at top-level</a:t>
            </a:r>
          </a:p>
          <a:p>
            <a:pPr marL="742950" lvl="1" indent="-285750" algn="just">
              <a:buFontTx/>
              <a:buChar char="-"/>
            </a:pPr>
            <a:r>
              <a:rPr lang="en-US" b="1" dirty="0" smtClean="0"/>
              <a:t>Establish, set-up, and configure a network connectivity at hub level</a:t>
            </a:r>
          </a:p>
          <a:p>
            <a:pPr marL="742950" lvl="1" indent="-285750" algn="just">
              <a:buFontTx/>
              <a:buChar char="-"/>
            </a:pPr>
            <a:r>
              <a:rPr lang="en-US" b="1" dirty="0" smtClean="0"/>
              <a:t>Monitor and manage the network connectivity at hub level.</a:t>
            </a:r>
          </a:p>
        </p:txBody>
      </p:sp>
    </p:spTree>
    <p:extLst>
      <p:ext uri="{BB962C8B-B14F-4D97-AF65-F5344CB8AC3E}">
        <p14:creationId xmlns:p14="http://schemas.microsoft.com/office/powerpoint/2010/main" val="547375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686800" cy="6001643"/>
          </a:xfrm>
          <a:prstGeom prst="rect">
            <a:avLst/>
          </a:prstGeom>
          <a:solidFill>
            <a:schemeClr val="bg1"/>
          </a:solidFill>
        </p:spPr>
        <p:txBody>
          <a:bodyPr wrap="square">
            <a:spAutoFit/>
          </a:bodyPr>
          <a:lstStyle/>
          <a:p>
            <a:pPr algn="just"/>
            <a:r>
              <a:rPr lang="en-US" sz="1600" b="1" dirty="0" smtClean="0"/>
              <a:t>(a) Open-source code and technology usage:</a:t>
            </a:r>
          </a:p>
          <a:p>
            <a:pPr algn="just"/>
            <a:r>
              <a:rPr lang="en-US" sz="1600" b="1" dirty="0" smtClean="0"/>
              <a:t>You are allowed to use any selected cloud-based open-source technology (such as </a:t>
            </a:r>
            <a:r>
              <a:rPr lang="en-US" sz="1600" b="1" dirty="0" err="1" smtClean="0"/>
              <a:t>OpenStack</a:t>
            </a:r>
            <a:r>
              <a:rPr lang="en-US" sz="1600" b="1" dirty="0" smtClean="0"/>
              <a:t> and </a:t>
            </a:r>
            <a:r>
              <a:rPr lang="en-US" sz="1600" b="1" dirty="0" err="1" smtClean="0"/>
              <a:t>CloudStack</a:t>
            </a:r>
            <a:r>
              <a:rPr lang="en-US" sz="1600" b="1" dirty="0" smtClean="0"/>
              <a:t>) to work on your project.</a:t>
            </a:r>
          </a:p>
          <a:p>
            <a:pPr algn="just"/>
            <a:endParaRPr lang="en-US" sz="1600" b="1" dirty="0" smtClean="0"/>
          </a:p>
          <a:p>
            <a:pPr algn="just"/>
            <a:r>
              <a:rPr lang="en-US" sz="1600" b="1" dirty="0" smtClean="0"/>
              <a:t>(b) Cloud infrastructure set-up:</a:t>
            </a:r>
            <a:endParaRPr lang="en-US" sz="1600" b="1" dirty="0"/>
          </a:p>
          <a:p>
            <a:pPr algn="just"/>
            <a:r>
              <a:rPr lang="en-US" sz="1600" b="1" dirty="0" smtClean="0"/>
              <a:t>You can use your machines or amazon’s cloud infrastructure to set up </a:t>
            </a:r>
          </a:p>
          <a:p>
            <a:pPr algn="just"/>
            <a:r>
              <a:rPr lang="en-US" sz="1600" b="1" dirty="0"/>
              <a:t>y</a:t>
            </a:r>
            <a:r>
              <a:rPr lang="en-US" sz="1600" b="1" dirty="0" smtClean="0"/>
              <a:t>our own cloud infrastructure.</a:t>
            </a:r>
          </a:p>
          <a:p>
            <a:pPr algn="just"/>
            <a:endParaRPr lang="en-US" sz="1600" b="1" dirty="0" smtClean="0"/>
          </a:p>
          <a:p>
            <a:pPr algn="just"/>
            <a:r>
              <a:rPr lang="en-US" sz="1600" b="1" dirty="0" smtClean="0"/>
              <a:t>(c) Team deliverable rules:</a:t>
            </a:r>
          </a:p>
          <a:p>
            <a:pPr algn="just"/>
            <a:r>
              <a:rPr lang="en-US" sz="1600" b="1" dirty="0" smtClean="0"/>
              <a:t>	-</a:t>
            </a:r>
            <a:r>
              <a:rPr lang="en-US" sz="1600" b="1" dirty="0"/>
              <a:t> </a:t>
            </a:r>
            <a:r>
              <a:rPr lang="en-US" sz="1600" b="1" dirty="0" smtClean="0"/>
              <a:t>Two teams can work together to integrate and demo three components.</a:t>
            </a:r>
          </a:p>
          <a:p>
            <a:pPr algn="just"/>
            <a:r>
              <a:rPr lang="en-US" sz="1600" b="1" dirty="0" smtClean="0"/>
              <a:t>	- Each team must design, complete and demo two components</a:t>
            </a:r>
          </a:p>
          <a:p>
            <a:pPr algn="just"/>
            <a:r>
              <a:rPr lang="en-US" sz="1600" b="1" dirty="0"/>
              <a:t>	</a:t>
            </a:r>
            <a:r>
              <a:rPr lang="en-US" sz="1600" b="1" dirty="0" smtClean="0"/>
              <a:t>- Only one component can be shared among teams</a:t>
            </a:r>
          </a:p>
          <a:p>
            <a:pPr algn="just"/>
            <a:r>
              <a:rPr lang="en-US" sz="1600" b="1" dirty="0" smtClean="0"/>
              <a:t>	- Any team can demo more than integrated two components, it will 	</a:t>
            </a:r>
          </a:p>
          <a:p>
            <a:pPr algn="just"/>
            <a:r>
              <a:rPr lang="en-US" sz="1600" b="1" dirty="0"/>
              <a:t>	</a:t>
            </a:r>
            <a:r>
              <a:rPr lang="en-US" sz="1600" b="1" dirty="0" smtClean="0"/>
              <a:t>receive 10% extra credits for implementation.</a:t>
            </a:r>
          </a:p>
          <a:p>
            <a:pPr algn="just"/>
            <a:r>
              <a:rPr lang="en-US" sz="1600" b="1" dirty="0"/>
              <a:t>	</a:t>
            </a:r>
            <a:r>
              <a:rPr lang="en-US" sz="1600" b="1" dirty="0" smtClean="0"/>
              <a:t>- Any two teams can demo integrated project with more than 4 four 	</a:t>
            </a:r>
          </a:p>
          <a:p>
            <a:pPr algn="just"/>
            <a:r>
              <a:rPr lang="en-US" sz="1600" b="1" dirty="0"/>
              <a:t>	</a:t>
            </a:r>
            <a:r>
              <a:rPr lang="en-US" sz="1600" b="1" dirty="0" smtClean="0"/>
              <a:t>components will receive 10% extra credits for implementation.</a:t>
            </a:r>
          </a:p>
          <a:p>
            <a:pPr algn="just"/>
            <a:r>
              <a:rPr lang="en-US" sz="1600" b="1" dirty="0" smtClean="0"/>
              <a:t> </a:t>
            </a:r>
            <a:endParaRPr lang="en-US" sz="1600" b="1" dirty="0"/>
          </a:p>
          <a:p>
            <a:pPr algn="just"/>
            <a:r>
              <a:rPr lang="en-US" sz="1600" b="1" dirty="0" smtClean="0"/>
              <a:t>Deliverable requirements:</a:t>
            </a:r>
          </a:p>
          <a:p>
            <a:pPr marL="742950" lvl="1" indent="-285750" algn="just">
              <a:buFontTx/>
              <a:buChar char="-"/>
            </a:pPr>
            <a:r>
              <a:rPr lang="en-US" sz="1600" b="1" dirty="0" smtClean="0"/>
              <a:t>Project analysis and design document		Due to Canvas 3/25/2014</a:t>
            </a:r>
          </a:p>
          <a:p>
            <a:pPr marL="1200150" lvl="2" indent="-285750" algn="just">
              <a:buFontTx/>
              <a:buChar char="-"/>
            </a:pPr>
            <a:r>
              <a:rPr lang="en-US" sz="1600" b="1" dirty="0" smtClean="0"/>
              <a:t>System infrastructure </a:t>
            </a:r>
          </a:p>
          <a:p>
            <a:pPr marL="1200150" lvl="2" indent="-285750" algn="just">
              <a:buFontTx/>
              <a:buChar char="-"/>
            </a:pPr>
            <a:r>
              <a:rPr lang="en-US" sz="1600" b="1" dirty="0" smtClean="0"/>
              <a:t>Component specification and function analysis (in UML)</a:t>
            </a:r>
          </a:p>
          <a:p>
            <a:pPr marL="1200150" lvl="2" indent="-285750" algn="just">
              <a:buFontTx/>
              <a:buChar char="-"/>
            </a:pPr>
            <a:r>
              <a:rPr lang="en-US" sz="1600" b="1" dirty="0" smtClean="0"/>
              <a:t>Service API specification</a:t>
            </a:r>
          </a:p>
          <a:p>
            <a:pPr marL="742950" lvl="1" indent="-285750" algn="just">
              <a:buFontTx/>
              <a:buChar char="-"/>
            </a:pPr>
            <a:r>
              <a:rPr lang="en-US" sz="1600" b="1" dirty="0" smtClean="0"/>
              <a:t>Project implementation 			Due to Canvas 5/6/2014</a:t>
            </a:r>
          </a:p>
          <a:p>
            <a:pPr marL="742950" lvl="1" indent="-285750" algn="just">
              <a:buFontTx/>
              <a:buChar char="-"/>
            </a:pPr>
            <a:r>
              <a:rPr lang="en-US" sz="1600" b="1" dirty="0" smtClean="0"/>
              <a:t>Project demo video and presentation PPTs 	</a:t>
            </a:r>
            <a:r>
              <a:rPr lang="en-US" sz="1600" b="1" dirty="0" smtClean="0"/>
              <a:t>	Due </a:t>
            </a:r>
            <a:r>
              <a:rPr lang="en-US" sz="1600" b="1" dirty="0" smtClean="0"/>
              <a:t>to Canvas 5/6/2014</a:t>
            </a:r>
            <a:endParaRPr lang="en-US" sz="1600" b="1" dirty="0"/>
          </a:p>
        </p:txBody>
      </p:sp>
    </p:spTree>
    <p:extLst>
      <p:ext uri="{BB962C8B-B14F-4D97-AF65-F5344CB8AC3E}">
        <p14:creationId xmlns:p14="http://schemas.microsoft.com/office/powerpoint/2010/main" val="1025198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7667</TotalTime>
  <Words>728</Words>
  <Application>Microsoft Office PowerPoint</Application>
  <PresentationFormat>On-screen Show (4:3)</PresentationFormat>
  <Paragraphs>114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Zeyu Gao</dc:creator>
  <cp:lastModifiedBy>Zeyu Gao</cp:lastModifiedBy>
  <cp:revision>35</cp:revision>
  <dcterms:created xsi:type="dcterms:W3CDTF">2014-02-18T18:43:08Z</dcterms:created>
  <dcterms:modified xsi:type="dcterms:W3CDTF">2014-02-24T16:10:54Z</dcterms:modified>
</cp:coreProperties>
</file>