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75" r:id="rId5"/>
    <p:sldId id="269" r:id="rId6"/>
    <p:sldId id="259" r:id="rId7"/>
    <p:sldId id="260" r:id="rId8"/>
    <p:sldId id="261" r:id="rId9"/>
    <p:sldId id="276" r:id="rId10"/>
    <p:sldId id="262" r:id="rId11"/>
    <p:sldId id="263" r:id="rId12"/>
    <p:sldId id="264" r:id="rId13"/>
    <p:sldId id="265" r:id="rId14"/>
    <p:sldId id="266" r:id="rId15"/>
    <p:sldId id="267" r:id="rId16"/>
    <p:sldId id="270" r:id="rId17"/>
    <p:sldId id="273" r:id="rId18"/>
    <p:sldId id="268" r:id="rId19"/>
    <p:sldId id="271" r:id="rId20"/>
    <p:sldId id="272" r:id="rId21"/>
    <p:sldId id="27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5971EB7-DA65-4118-8953-4B9A7A9DA661}" type="datetimeFigureOut">
              <a:rPr lang="en-US" smtClean="0"/>
              <a:t>3/6/2017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129E3E-AE78-4A2E-A3B5-9D994CA85B37}"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8886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971EB7-DA65-4118-8953-4B9A7A9DA661}" type="datetimeFigureOut">
              <a:rPr lang="en-US" smtClean="0"/>
              <a:t>3/6/2017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129E3E-AE78-4A2E-A3B5-9D994CA85B37}" type="slidenum">
              <a:rPr lang="en-US" smtClean="0"/>
              <a:t>‹#›</a:t>
            </a:fld>
            <a:endParaRPr lang="en-US"/>
          </a:p>
        </p:txBody>
      </p:sp>
    </p:spTree>
    <p:extLst>
      <p:ext uri="{BB962C8B-B14F-4D97-AF65-F5344CB8AC3E}">
        <p14:creationId xmlns:p14="http://schemas.microsoft.com/office/powerpoint/2010/main" val="47124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971EB7-DA65-4118-8953-4B9A7A9DA661}" type="datetimeFigureOut">
              <a:rPr lang="en-US" smtClean="0"/>
              <a:t>3/6/2017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129E3E-AE78-4A2E-A3B5-9D994CA85B37}"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671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971EB7-DA65-4118-8953-4B9A7A9DA661}" type="datetimeFigureOut">
              <a:rPr lang="en-US" smtClean="0"/>
              <a:t>3/6/2017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129E3E-AE78-4A2E-A3B5-9D994CA85B37}" type="slidenum">
              <a:rPr lang="en-US" smtClean="0"/>
              <a:t>‹#›</a:t>
            </a:fld>
            <a:endParaRPr lang="en-US"/>
          </a:p>
        </p:txBody>
      </p:sp>
    </p:spTree>
    <p:extLst>
      <p:ext uri="{BB962C8B-B14F-4D97-AF65-F5344CB8AC3E}">
        <p14:creationId xmlns:p14="http://schemas.microsoft.com/office/powerpoint/2010/main" val="4144111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5971EB7-DA65-4118-8953-4B9A7A9DA661}" type="datetimeFigureOut">
              <a:rPr lang="en-US" smtClean="0"/>
              <a:t>3/6/2017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129E3E-AE78-4A2E-A3B5-9D994CA85B37}"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4752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971EB7-DA65-4118-8953-4B9A7A9DA661}" type="datetimeFigureOut">
              <a:rPr lang="en-US" smtClean="0"/>
              <a:t>3/6/2017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129E3E-AE78-4A2E-A3B5-9D994CA85B37}" type="slidenum">
              <a:rPr lang="en-US" smtClean="0"/>
              <a:t>‹#›</a:t>
            </a:fld>
            <a:endParaRPr lang="en-US"/>
          </a:p>
        </p:txBody>
      </p:sp>
    </p:spTree>
    <p:extLst>
      <p:ext uri="{BB962C8B-B14F-4D97-AF65-F5344CB8AC3E}">
        <p14:creationId xmlns:p14="http://schemas.microsoft.com/office/powerpoint/2010/main" val="2324136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971EB7-DA65-4118-8953-4B9A7A9DA661}" type="datetimeFigureOut">
              <a:rPr lang="en-US" smtClean="0"/>
              <a:t>3/6/2017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129E3E-AE78-4A2E-A3B5-9D994CA85B37}" type="slidenum">
              <a:rPr lang="en-US" smtClean="0"/>
              <a:t>‹#›</a:t>
            </a:fld>
            <a:endParaRPr lang="en-US"/>
          </a:p>
        </p:txBody>
      </p:sp>
    </p:spTree>
    <p:extLst>
      <p:ext uri="{BB962C8B-B14F-4D97-AF65-F5344CB8AC3E}">
        <p14:creationId xmlns:p14="http://schemas.microsoft.com/office/powerpoint/2010/main" val="3101330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971EB7-DA65-4118-8953-4B9A7A9DA661}" type="datetimeFigureOut">
              <a:rPr lang="en-US" smtClean="0"/>
              <a:t>3/6/2017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129E3E-AE78-4A2E-A3B5-9D994CA85B37}" type="slidenum">
              <a:rPr lang="en-US" smtClean="0"/>
              <a:t>‹#›</a:t>
            </a:fld>
            <a:endParaRPr lang="en-US"/>
          </a:p>
        </p:txBody>
      </p:sp>
    </p:spTree>
    <p:extLst>
      <p:ext uri="{BB962C8B-B14F-4D97-AF65-F5344CB8AC3E}">
        <p14:creationId xmlns:p14="http://schemas.microsoft.com/office/powerpoint/2010/main" val="60447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971EB7-DA65-4118-8953-4B9A7A9DA661}" type="datetimeFigureOut">
              <a:rPr lang="en-US" smtClean="0"/>
              <a:t>3/6/2017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129E3E-AE78-4A2E-A3B5-9D994CA85B37}" type="slidenum">
              <a:rPr lang="en-US" smtClean="0"/>
              <a:t>‹#›</a:t>
            </a:fld>
            <a:endParaRPr lang="en-US"/>
          </a:p>
        </p:txBody>
      </p:sp>
    </p:spTree>
    <p:extLst>
      <p:ext uri="{BB962C8B-B14F-4D97-AF65-F5344CB8AC3E}">
        <p14:creationId xmlns:p14="http://schemas.microsoft.com/office/powerpoint/2010/main" val="172478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5971EB7-DA65-4118-8953-4B9A7A9DA661}" type="datetimeFigureOut">
              <a:rPr lang="en-US" smtClean="0"/>
              <a:t>3/6/2017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129E3E-AE78-4A2E-A3B5-9D994CA85B37}" type="slidenum">
              <a:rPr lang="en-US" smtClean="0"/>
              <a:t>‹#›</a:t>
            </a:fld>
            <a:endParaRPr lang="en-US"/>
          </a:p>
        </p:txBody>
      </p:sp>
    </p:spTree>
    <p:extLst>
      <p:ext uri="{BB962C8B-B14F-4D97-AF65-F5344CB8AC3E}">
        <p14:creationId xmlns:p14="http://schemas.microsoft.com/office/powerpoint/2010/main" val="1791246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5971EB7-DA65-4118-8953-4B9A7A9DA661}" type="datetimeFigureOut">
              <a:rPr lang="en-US" smtClean="0"/>
              <a:t>3/6/2017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129E3E-AE78-4A2E-A3B5-9D994CA85B37}" type="slidenum">
              <a:rPr lang="en-US" smtClean="0"/>
              <a:t>‹#›</a:t>
            </a:fld>
            <a:endParaRPr lang="en-US"/>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7616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15971EB7-DA65-4118-8953-4B9A7A9DA661}" type="datetimeFigureOut">
              <a:rPr lang="en-US" smtClean="0"/>
              <a:t>3/6/2017</a:t>
            </a:fld>
            <a:endParaRPr lang="en-US"/>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9B129E3E-AE78-4A2E-A3B5-9D994CA85B37}"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5531511"/>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sec.gov/dera/data/Public-EDGAR-log-file-data/2003/Qtr1/log20030101.zip"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sec.gov/files/EDGAR_variables_FINAL.pdf"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sec.gov/files/EDGAR_variables_FINAL.pdf"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nehalbhanushali/Data_Wrangling_Edgar_Datasets/blob/master/Tableau-Screenshots.docx" TargetMode="External"/><Relationship Id="rId2" Type="http://schemas.openxmlformats.org/officeDocument/2006/relationships/hyperlink" Target="https://www.sec.gov/edgar/NYU/cik.coleft.c"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spotify/luigi/issues/1552"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hub.docker.com/r/nehalbhanushali/data_wrangling_edgar_dataset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sec.gov/files/EDGAR_variables_FINAL.pd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hub.docker.com/r/nehalbhanushali/data_wrangling_edgar_datasets/"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Assignment 1-edgar dataset</a:t>
            </a:r>
          </a:p>
        </p:txBody>
      </p:sp>
      <p:sp>
        <p:nvSpPr>
          <p:cNvPr id="3" name="Subtitle 2"/>
          <p:cNvSpPr>
            <a:spLocks noGrp="1"/>
          </p:cNvSpPr>
          <p:nvPr>
            <p:ph type="subTitle" idx="1"/>
          </p:nvPr>
        </p:nvSpPr>
        <p:spPr/>
        <p:txBody>
          <a:bodyPr/>
          <a:lstStyle/>
          <a:p>
            <a:r>
              <a:rPr lang="en-US" dirty="0"/>
              <a:t>By Vasanti Mahajan</a:t>
            </a:r>
          </a:p>
          <a:p>
            <a:r>
              <a:rPr lang="en-US" dirty="0" err="1"/>
              <a:t>Pranjal</a:t>
            </a:r>
            <a:r>
              <a:rPr lang="en-US" dirty="0"/>
              <a:t> Jain</a:t>
            </a:r>
          </a:p>
          <a:p>
            <a:r>
              <a:rPr lang="en-US" dirty="0"/>
              <a:t>Nehal </a:t>
            </a:r>
            <a:r>
              <a:rPr lang="en-US" dirty="0" err="1"/>
              <a:t>Bhanushali</a:t>
            </a:r>
            <a:endParaRPr lang="en-US" dirty="0"/>
          </a:p>
        </p:txBody>
      </p:sp>
    </p:spTree>
    <p:extLst>
      <p:ext uri="{BB962C8B-B14F-4D97-AF65-F5344CB8AC3E}">
        <p14:creationId xmlns:p14="http://schemas.microsoft.com/office/powerpoint/2010/main" val="2836379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 for solving the problem</a:t>
            </a:r>
          </a:p>
        </p:txBody>
      </p:sp>
      <p:sp>
        <p:nvSpPr>
          <p:cNvPr id="3" name="Content Placeholder 2"/>
          <p:cNvSpPr txBox="1">
            <a:spLocks/>
          </p:cNvSpPr>
          <p:nvPr/>
        </p:nvSpPr>
        <p:spPr>
          <a:xfrm>
            <a:off x="1024128" y="2084832"/>
            <a:ext cx="10961546" cy="3910819"/>
          </a:xfrm>
          <a:prstGeom prst="rect">
            <a:avLst/>
          </a:prstGeom>
        </p:spPr>
        <p:txBody>
          <a:bodyPr>
            <a:normAutofit fontScale="92500"/>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marL="0" indent="0">
              <a:buNone/>
            </a:pPr>
            <a:r>
              <a:rPr lang="en-US" b="1" u="sng" dirty="0"/>
              <a:t>GENERATE URL, DOWNLOAD DATA AND CREATE DATAFRAME:</a:t>
            </a:r>
          </a:p>
          <a:p>
            <a:pPr marL="0" indent="0">
              <a:buNone/>
            </a:pPr>
            <a:r>
              <a:rPr lang="en-US" sz="1900" i="1" dirty="0">
                <a:solidFill>
                  <a:schemeClr val="accent2">
                    <a:lumMod val="50000"/>
                  </a:schemeClr>
                </a:solidFill>
              </a:rPr>
              <a:t>(Refer to Part2_EDGAR_LogDataset – Class </a:t>
            </a:r>
            <a:r>
              <a:rPr lang="en-US" sz="1900" i="1" dirty="0" err="1">
                <a:solidFill>
                  <a:schemeClr val="accent2">
                    <a:lumMod val="50000"/>
                  </a:schemeClr>
                </a:solidFill>
              </a:rPr>
              <a:t>GetData</a:t>
            </a:r>
            <a:r>
              <a:rPr lang="en-US" sz="1900" i="1" dirty="0">
                <a:solidFill>
                  <a:schemeClr val="accent2">
                    <a:lumMod val="50000"/>
                  </a:schemeClr>
                </a:solidFill>
              </a:rPr>
              <a:t>)</a:t>
            </a:r>
          </a:p>
          <a:p>
            <a:pPr marL="0" indent="0">
              <a:buNone/>
            </a:pPr>
            <a:endParaRPr lang="en-US" sz="1900" dirty="0"/>
          </a:p>
          <a:p>
            <a:pPr>
              <a:buFont typeface="Wingdings" panose="05000000000000000000" pitchFamily="2" charset="2"/>
              <a:buChar char="§"/>
            </a:pPr>
            <a:r>
              <a:rPr lang="en-US" dirty="0"/>
              <a:t>Fetch the year for which the log files are to be downloaded </a:t>
            </a:r>
            <a:r>
              <a:rPr lang="en-US" sz="1800" i="1" dirty="0" err="1">
                <a:solidFill>
                  <a:schemeClr val="accent2">
                    <a:lumMod val="50000"/>
                  </a:schemeClr>
                </a:solidFill>
              </a:rPr>
              <a:t>eg</a:t>
            </a:r>
            <a:r>
              <a:rPr lang="en-US" sz="1800" i="1" dirty="0">
                <a:solidFill>
                  <a:schemeClr val="accent2">
                    <a:lumMod val="50000"/>
                  </a:schemeClr>
                </a:solidFill>
              </a:rPr>
              <a:t>: 2003</a:t>
            </a:r>
          </a:p>
          <a:p>
            <a:pPr>
              <a:buFont typeface="Wingdings" panose="05000000000000000000" pitchFamily="2" charset="2"/>
              <a:buChar char="§"/>
            </a:pPr>
            <a:r>
              <a:rPr lang="en-US" dirty="0"/>
              <a:t> Using the user inputted year generate the URL’s to fetch the data for every month’s first day in that year</a:t>
            </a:r>
          </a:p>
          <a:p>
            <a:pPr marL="0" indent="0">
              <a:buNone/>
            </a:pPr>
            <a:r>
              <a:rPr lang="en-US" sz="1800" dirty="0">
                <a:solidFill>
                  <a:schemeClr val="accent2">
                    <a:lumMod val="50000"/>
                  </a:schemeClr>
                </a:solidFill>
              </a:rPr>
              <a:t>	</a:t>
            </a:r>
            <a:r>
              <a:rPr lang="en-US" sz="1800" dirty="0" err="1">
                <a:solidFill>
                  <a:schemeClr val="accent2">
                    <a:lumMod val="50000"/>
                  </a:schemeClr>
                </a:solidFill>
              </a:rPr>
              <a:t>eg</a:t>
            </a:r>
            <a:r>
              <a:rPr lang="en-US" sz="1800" dirty="0">
                <a:solidFill>
                  <a:schemeClr val="accent2">
                    <a:lumMod val="50000"/>
                  </a:schemeClr>
                </a:solidFill>
              </a:rPr>
              <a:t>: </a:t>
            </a:r>
            <a:r>
              <a:rPr lang="en-US" sz="1800" dirty="0">
                <a:solidFill>
                  <a:schemeClr val="accent2">
                    <a:lumMod val="50000"/>
                  </a:schemeClr>
                </a:solidFill>
                <a:hlinkClick r:id="rId2"/>
              </a:rPr>
              <a:t>http://www.sec.gov/dera/data/Public-EDGAR-log-file-data/2003/Qtr1/log20030101.zip</a:t>
            </a:r>
            <a:endParaRPr lang="en-US" sz="1800" dirty="0">
              <a:solidFill>
                <a:schemeClr val="accent2">
                  <a:lumMod val="50000"/>
                </a:schemeClr>
              </a:solidFill>
            </a:endParaRPr>
          </a:p>
          <a:p>
            <a:pPr marL="0" indent="0">
              <a:buNone/>
            </a:pPr>
            <a:r>
              <a:rPr lang="en-US" dirty="0"/>
              <a:t>The data is downloaded for the first time, for every future attempts data would be fetched from cache</a:t>
            </a:r>
          </a:p>
          <a:p>
            <a:pPr>
              <a:buFont typeface="Wingdings" panose="05000000000000000000" pitchFamily="2" charset="2"/>
              <a:buChar char="§"/>
            </a:pPr>
            <a:r>
              <a:rPr lang="en-US" dirty="0"/>
              <a:t> Download the data from the URL’s and put this data into </a:t>
            </a:r>
            <a:r>
              <a:rPr lang="en-US" dirty="0" err="1"/>
              <a:t>dataframes</a:t>
            </a:r>
            <a:endParaRPr lang="en-US" dirty="0"/>
          </a:p>
          <a:p>
            <a:pPr>
              <a:buFont typeface="Wingdings" panose="05000000000000000000" pitchFamily="2" charset="2"/>
              <a:buChar char="§"/>
            </a:pPr>
            <a:r>
              <a:rPr lang="en-US" dirty="0"/>
              <a:t> Merge all the </a:t>
            </a:r>
            <a:r>
              <a:rPr lang="en-US" dirty="0" err="1"/>
              <a:t>dataframes</a:t>
            </a:r>
            <a:r>
              <a:rPr lang="en-US" dirty="0"/>
              <a:t> into one </a:t>
            </a:r>
            <a:r>
              <a:rPr lang="en-US" dirty="0" err="1"/>
              <a:t>dataframe</a:t>
            </a:r>
            <a:endParaRPr lang="en-US" dirty="0"/>
          </a:p>
        </p:txBody>
      </p:sp>
    </p:spTree>
    <p:extLst>
      <p:ext uri="{BB962C8B-B14F-4D97-AF65-F5344CB8AC3E}">
        <p14:creationId xmlns:p14="http://schemas.microsoft.com/office/powerpoint/2010/main" val="1112714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 for solving the problem (cont..)</a:t>
            </a:r>
          </a:p>
        </p:txBody>
      </p:sp>
      <p:sp>
        <p:nvSpPr>
          <p:cNvPr id="3" name="Content Placeholder 2"/>
          <p:cNvSpPr>
            <a:spLocks noGrp="1"/>
          </p:cNvSpPr>
          <p:nvPr>
            <p:ph idx="1"/>
          </p:nvPr>
        </p:nvSpPr>
        <p:spPr>
          <a:xfrm>
            <a:off x="1024129" y="1948375"/>
            <a:ext cx="9720071" cy="4297680"/>
          </a:xfrm>
        </p:spPr>
        <p:txBody>
          <a:bodyPr>
            <a:normAutofit fontScale="92500" lnSpcReduction="10000"/>
          </a:bodyPr>
          <a:lstStyle/>
          <a:p>
            <a:r>
              <a:rPr lang="en-US" b="1" u="sng" dirty="0"/>
              <a:t>PROCESS AND ANALYSE DATA:</a:t>
            </a:r>
          </a:p>
          <a:p>
            <a:r>
              <a:rPr lang="en-US" sz="1800" i="1" dirty="0">
                <a:solidFill>
                  <a:schemeClr val="accent2">
                    <a:lumMod val="50000"/>
                  </a:schemeClr>
                </a:solidFill>
              </a:rPr>
              <a:t>(Refer to Part2_EDGAR_LogDataset – Class </a:t>
            </a:r>
            <a:r>
              <a:rPr lang="en-US" sz="1800" i="1" dirty="0" err="1">
                <a:solidFill>
                  <a:schemeClr val="accent2">
                    <a:lumMod val="50000"/>
                  </a:schemeClr>
                </a:solidFill>
              </a:rPr>
              <a:t>Process_and_analyse_data</a:t>
            </a:r>
            <a:r>
              <a:rPr lang="en-US" sz="1800" i="1" dirty="0">
                <a:solidFill>
                  <a:schemeClr val="accent2">
                    <a:lumMod val="50000"/>
                  </a:schemeClr>
                </a:solidFill>
              </a:rPr>
              <a:t>)</a:t>
            </a:r>
          </a:p>
          <a:p>
            <a:pPr marL="0" indent="0">
              <a:buNone/>
            </a:pPr>
            <a:r>
              <a:rPr lang="en-US" dirty="0"/>
              <a:t> All the </a:t>
            </a:r>
            <a:r>
              <a:rPr lang="en-US" dirty="0" err="1"/>
              <a:t>NaN</a:t>
            </a:r>
            <a:r>
              <a:rPr lang="en-US" dirty="0"/>
              <a:t> values are replaced with suitable substitutions:</a:t>
            </a:r>
          </a:p>
          <a:p>
            <a:pPr lvl="1"/>
            <a:r>
              <a:rPr lang="en-US" sz="1900" u="sng" dirty="0"/>
              <a:t>IP address</a:t>
            </a:r>
            <a:r>
              <a:rPr lang="en-US" sz="1900" dirty="0"/>
              <a:t>: Replace by default max IP address of 255.255.255.255</a:t>
            </a:r>
          </a:p>
          <a:p>
            <a:pPr lvl="1"/>
            <a:r>
              <a:rPr lang="en-US" sz="1900" u="sng" dirty="0"/>
              <a:t>Date</a:t>
            </a:r>
            <a:r>
              <a:rPr lang="en-US" sz="1900" dirty="0"/>
              <a:t>: Using forward fill, we would fill this missing value with the next valid entry</a:t>
            </a:r>
          </a:p>
          <a:p>
            <a:pPr lvl="1"/>
            <a:r>
              <a:rPr lang="en-US" sz="1900" u="sng" dirty="0"/>
              <a:t>Time</a:t>
            </a:r>
            <a:r>
              <a:rPr lang="en-US" sz="1900" dirty="0"/>
              <a:t>: Using backward fill, we would fill this missing value with the previous valid entry</a:t>
            </a:r>
          </a:p>
          <a:p>
            <a:pPr lvl="1"/>
            <a:r>
              <a:rPr lang="en-US" sz="1900" u="sng" dirty="0"/>
              <a:t>Zone</a:t>
            </a:r>
            <a:r>
              <a:rPr lang="en-US" sz="1900" dirty="0"/>
              <a:t>: Replace by ‘Not available’ since we cannot identify from which zone the request could be arriving</a:t>
            </a:r>
          </a:p>
          <a:p>
            <a:pPr lvl="1"/>
            <a:r>
              <a:rPr lang="en-US" sz="1900" u="sng" dirty="0"/>
              <a:t>Extension</a:t>
            </a:r>
            <a:r>
              <a:rPr lang="en-US" sz="1900" dirty="0"/>
              <a:t>: Replace by default value “-index.htm”. The default page from where the user must have landed here</a:t>
            </a:r>
          </a:p>
          <a:p>
            <a:pPr lvl="1"/>
            <a:r>
              <a:rPr lang="en-US" sz="1900" u="sng" dirty="0"/>
              <a:t>Size</a:t>
            </a:r>
            <a:r>
              <a:rPr lang="en-US" sz="1900" dirty="0"/>
              <a:t>: Replace by default value “0”</a:t>
            </a:r>
          </a:p>
          <a:p>
            <a:pPr lvl="1"/>
            <a:r>
              <a:rPr lang="en-US" sz="1900" u="sng" dirty="0" err="1"/>
              <a:t>Noagent</a:t>
            </a:r>
            <a:r>
              <a:rPr lang="en-US" sz="1900" dirty="0"/>
              <a:t>: Replace by default value “1” (no user agent)</a:t>
            </a:r>
          </a:p>
          <a:p>
            <a:pPr lvl="1"/>
            <a:r>
              <a:rPr lang="en-US" sz="1900" u="sng" dirty="0"/>
              <a:t>Find</a:t>
            </a:r>
            <a:r>
              <a:rPr lang="en-US" sz="1900" dirty="0"/>
              <a:t>: Replace by default value “0” (no character string found)</a:t>
            </a:r>
          </a:p>
          <a:p>
            <a:pPr lvl="1"/>
            <a:r>
              <a:rPr lang="en-US" sz="1900" u="sng" dirty="0"/>
              <a:t>Browser</a:t>
            </a:r>
            <a:r>
              <a:rPr lang="en-US" sz="1900" dirty="0"/>
              <a:t>: Replace by “Not Available”, since we cannot get this information</a:t>
            </a:r>
          </a:p>
          <a:p>
            <a:pPr lvl="1"/>
            <a:endParaRPr lang="en-US" dirty="0"/>
          </a:p>
          <a:p>
            <a:pPr marL="0" indent="0">
              <a:buNone/>
            </a:pPr>
            <a:endParaRPr lang="en-US" dirty="0"/>
          </a:p>
        </p:txBody>
      </p:sp>
    </p:spTree>
    <p:extLst>
      <p:ext uri="{BB962C8B-B14F-4D97-AF65-F5344CB8AC3E}">
        <p14:creationId xmlns:p14="http://schemas.microsoft.com/office/powerpoint/2010/main" val="124055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 for solving the problem (cont..)</a:t>
            </a:r>
          </a:p>
        </p:txBody>
      </p:sp>
      <p:sp>
        <p:nvSpPr>
          <p:cNvPr id="3" name="Content Placeholder 2"/>
          <p:cNvSpPr>
            <a:spLocks noGrp="1"/>
          </p:cNvSpPr>
          <p:nvPr>
            <p:ph idx="1"/>
          </p:nvPr>
        </p:nvSpPr>
        <p:spPr>
          <a:xfrm>
            <a:off x="911586" y="1793630"/>
            <a:ext cx="10483244" cy="4888523"/>
          </a:xfrm>
        </p:spPr>
        <p:txBody>
          <a:bodyPr>
            <a:normAutofit lnSpcReduction="10000"/>
          </a:bodyPr>
          <a:lstStyle/>
          <a:p>
            <a:r>
              <a:rPr lang="en-US" b="1" u="sng" dirty="0"/>
              <a:t>PROCESS AND ANALYSE DATA:</a:t>
            </a:r>
          </a:p>
          <a:p>
            <a:r>
              <a:rPr lang="en-US" sz="1800" i="1" dirty="0">
                <a:solidFill>
                  <a:schemeClr val="accent2">
                    <a:lumMod val="50000"/>
                  </a:schemeClr>
                </a:solidFill>
              </a:rPr>
              <a:t>(Refer to Part2_EDGAR_LogDataset – Class </a:t>
            </a:r>
            <a:r>
              <a:rPr lang="en-US" sz="1800" i="1" dirty="0" err="1">
                <a:solidFill>
                  <a:schemeClr val="accent2">
                    <a:lumMod val="50000"/>
                  </a:schemeClr>
                </a:solidFill>
              </a:rPr>
              <a:t>Process_and_analyse_data</a:t>
            </a:r>
            <a:r>
              <a:rPr lang="en-US" sz="1800" i="1" dirty="0">
                <a:solidFill>
                  <a:schemeClr val="accent2">
                    <a:lumMod val="50000"/>
                  </a:schemeClr>
                </a:solidFill>
              </a:rPr>
              <a:t>)</a:t>
            </a:r>
          </a:p>
          <a:p>
            <a:pPr marL="0" indent="0">
              <a:buNone/>
            </a:pPr>
            <a:r>
              <a:rPr lang="en-US" dirty="0"/>
              <a:t> All the </a:t>
            </a:r>
            <a:r>
              <a:rPr lang="en-US" dirty="0" err="1"/>
              <a:t>NaN</a:t>
            </a:r>
            <a:r>
              <a:rPr lang="en-US" dirty="0"/>
              <a:t> values are replaced with suitable substitutions:</a:t>
            </a:r>
          </a:p>
          <a:p>
            <a:pPr lvl="1"/>
            <a:r>
              <a:rPr lang="en-US" sz="1700" u="sng" dirty="0"/>
              <a:t>IDX</a:t>
            </a:r>
            <a:r>
              <a:rPr lang="en-US" sz="1700" dirty="0"/>
              <a:t>: Rule: Takes on a value of 1 if the requester landed on the index page of a set of documents (e.g., index.htm), and zero otherwise</a:t>
            </a:r>
          </a:p>
          <a:p>
            <a:pPr marL="128016" lvl="1" indent="0">
              <a:buNone/>
            </a:pPr>
            <a:r>
              <a:rPr lang="en-US" sz="1700" dirty="0"/>
              <a:t>  So we are computing the check, if the extension value for the record is “index.htm”, we set the value as 1 else 0</a:t>
            </a:r>
          </a:p>
          <a:p>
            <a:pPr marL="128016" lvl="1" indent="0">
              <a:buNone/>
            </a:pPr>
            <a:endParaRPr lang="en-US" sz="1700" dirty="0"/>
          </a:p>
          <a:p>
            <a:pPr lvl="1"/>
            <a:r>
              <a:rPr lang="en-US" sz="1700" u="sng" dirty="0" err="1"/>
              <a:t>Norefer</a:t>
            </a:r>
            <a:r>
              <a:rPr lang="en-US" sz="1700" dirty="0"/>
              <a:t>: Rule: Takes on a value of one if the Apache log file referrer field is empty, and zero otherwise</a:t>
            </a:r>
          </a:p>
          <a:p>
            <a:pPr marL="128016" lvl="1" indent="0">
              <a:buNone/>
            </a:pPr>
            <a:r>
              <a:rPr lang="en-US" sz="1700" dirty="0"/>
              <a:t>   We refer to the column “find” which takes a value 0 if the referrer field is empty. Thus we check if the find column has a value 0, we set    </a:t>
            </a:r>
            <a:r>
              <a:rPr lang="en-US" sz="1700" dirty="0" err="1"/>
              <a:t>Norefer’s</a:t>
            </a:r>
            <a:r>
              <a:rPr lang="en-US" sz="1700" dirty="0"/>
              <a:t> value 1 otherwise 0</a:t>
            </a:r>
          </a:p>
          <a:p>
            <a:pPr marL="128016" lvl="1" indent="0">
              <a:buNone/>
            </a:pPr>
            <a:endParaRPr lang="en-US" sz="1700" dirty="0"/>
          </a:p>
          <a:p>
            <a:pPr lvl="1"/>
            <a:r>
              <a:rPr lang="en-US" u="sng" dirty="0"/>
              <a:t>Crawler</a:t>
            </a:r>
            <a:r>
              <a:rPr lang="en-US" dirty="0"/>
              <a:t>: Rule: This variable takes on a value of one if the user agent self-identifies as one of the following </a:t>
            </a:r>
            <a:r>
              <a:rPr lang="en-US" dirty="0" err="1"/>
              <a:t>webcrawlers</a:t>
            </a:r>
            <a:r>
              <a:rPr lang="en-US" dirty="0"/>
              <a:t> or has a user code of 404. Below are the actual Perl regular expressions used: a. if($agent=~m/(</a:t>
            </a:r>
            <a:r>
              <a:rPr lang="en-US" dirty="0" err="1"/>
              <a:t>wget|Googlebot|polybot|Yahoo</a:t>
            </a:r>
            <a:r>
              <a:rPr lang="en-US" dirty="0"/>
              <a:t>\!\s*</a:t>
            </a:r>
            <a:r>
              <a:rPr lang="en-US" dirty="0" err="1"/>
              <a:t>Slurp|spider|robot|perl|python|lwp|crawl</a:t>
            </a:r>
            <a:r>
              <a:rPr lang="en-US" dirty="0"/>
              <a:t> </a:t>
            </a:r>
            <a:r>
              <a:rPr lang="en-US" dirty="0" err="1"/>
              <a:t>er</a:t>
            </a:r>
            <a:r>
              <a:rPr lang="en-US" dirty="0"/>
              <a:t>)/</a:t>
            </a:r>
            <a:r>
              <a:rPr lang="en-US" dirty="0" err="1"/>
              <a:t>i</a:t>
            </a:r>
            <a:r>
              <a:rPr lang="en-US" dirty="0"/>
              <a:t>){$crawl=1}; b. if($code==404){$crawl=1};</a:t>
            </a:r>
          </a:p>
          <a:p>
            <a:pPr marL="128016" lvl="1" indent="0">
              <a:buNone/>
            </a:pPr>
            <a:r>
              <a:rPr lang="en-US" dirty="0"/>
              <a:t>  Thus we are checking the value of code, if it is 404, we set the value as 1 else 0</a:t>
            </a:r>
          </a:p>
          <a:p>
            <a:pPr marL="128016" lvl="1" indent="0">
              <a:buNone/>
            </a:pPr>
            <a:endParaRPr lang="en-US" sz="1700" dirty="0"/>
          </a:p>
          <a:p>
            <a:pPr marL="128016" lvl="1" indent="0">
              <a:buNone/>
            </a:pPr>
            <a:endParaRPr lang="en-US" sz="1700" dirty="0"/>
          </a:p>
          <a:p>
            <a:pPr marL="128016" lvl="1" indent="0">
              <a:buNone/>
            </a:pPr>
            <a:endParaRPr lang="en-US" sz="2000" dirty="0"/>
          </a:p>
          <a:p>
            <a:pPr lvl="1"/>
            <a:endParaRPr lang="en-US" dirty="0"/>
          </a:p>
          <a:p>
            <a:pPr marL="0" indent="0">
              <a:buNone/>
            </a:pPr>
            <a:endParaRPr lang="en-US" dirty="0"/>
          </a:p>
        </p:txBody>
      </p:sp>
    </p:spTree>
    <p:extLst>
      <p:ext uri="{BB962C8B-B14F-4D97-AF65-F5344CB8AC3E}">
        <p14:creationId xmlns:p14="http://schemas.microsoft.com/office/powerpoint/2010/main" val="371676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00810"/>
            <a:ext cx="9720072" cy="1499616"/>
          </a:xfrm>
        </p:spPr>
        <p:txBody>
          <a:bodyPr/>
          <a:lstStyle/>
          <a:p>
            <a:r>
              <a:rPr lang="en-US" dirty="0"/>
              <a:t>Approach for solving the problem (cont..)</a:t>
            </a:r>
          </a:p>
        </p:txBody>
      </p:sp>
      <p:sp>
        <p:nvSpPr>
          <p:cNvPr id="3" name="Content Placeholder 2"/>
          <p:cNvSpPr>
            <a:spLocks noGrp="1"/>
          </p:cNvSpPr>
          <p:nvPr>
            <p:ph idx="1"/>
          </p:nvPr>
        </p:nvSpPr>
        <p:spPr>
          <a:xfrm>
            <a:off x="1024128" y="1730325"/>
            <a:ext cx="10595786" cy="4994031"/>
          </a:xfrm>
        </p:spPr>
        <p:txBody>
          <a:bodyPr/>
          <a:lstStyle/>
          <a:p>
            <a:pPr marL="0" indent="0">
              <a:buNone/>
            </a:pPr>
            <a:r>
              <a:rPr lang="en-US" b="1" u="sng" dirty="0"/>
              <a:t>IDENTIFY CIK-ACCESSION NUMBER ANOMALY</a:t>
            </a:r>
          </a:p>
          <a:p>
            <a:pPr marL="0" indent="0">
              <a:buNone/>
            </a:pPr>
            <a:r>
              <a:rPr lang="en-US" sz="1800" i="1" dirty="0">
                <a:solidFill>
                  <a:schemeClr val="accent2">
                    <a:lumMod val="50000"/>
                  </a:schemeClr>
                </a:solidFill>
              </a:rPr>
              <a:t>(Refer to Part2_EDGAR_LogDataset – Class </a:t>
            </a:r>
            <a:r>
              <a:rPr lang="en-US" sz="1800" i="1" dirty="0" err="1">
                <a:solidFill>
                  <a:schemeClr val="accent2">
                    <a:lumMod val="50000"/>
                  </a:schemeClr>
                </a:solidFill>
              </a:rPr>
              <a:t>Process_and_analyse_data</a:t>
            </a:r>
            <a:r>
              <a:rPr lang="en-US" sz="1800" i="1" dirty="0">
                <a:solidFill>
                  <a:schemeClr val="accent2">
                    <a:lumMod val="50000"/>
                  </a:schemeClr>
                </a:solidFill>
              </a:rPr>
              <a:t>- def </a:t>
            </a:r>
            <a:r>
              <a:rPr lang="en-US" sz="1800" i="1" dirty="0" err="1">
                <a:solidFill>
                  <a:schemeClr val="accent2">
                    <a:lumMod val="50000"/>
                  </a:schemeClr>
                </a:solidFill>
              </a:rPr>
              <a:t>identify_cik_accession_number_anomaly</a:t>
            </a:r>
            <a:r>
              <a:rPr lang="en-US" sz="1800" i="1" dirty="0">
                <a:solidFill>
                  <a:schemeClr val="accent2">
                    <a:lumMod val="50000"/>
                  </a:schemeClr>
                </a:solidFill>
              </a:rPr>
              <a:t>)</a:t>
            </a:r>
          </a:p>
          <a:p>
            <a:pPr marL="0" indent="0">
              <a:buNone/>
            </a:pPr>
            <a:r>
              <a:rPr lang="en-US" dirty="0"/>
              <a:t>As per the rules mentioned in </a:t>
            </a:r>
            <a:r>
              <a:rPr lang="en-US" u="sng" dirty="0">
                <a:hlinkClick r:id="rId2"/>
              </a:rPr>
              <a:t>https://www.sec.gov/files/EDGAR_variables_FINAL.pdf</a:t>
            </a:r>
            <a:endParaRPr lang="en-US" u="sng" dirty="0"/>
          </a:p>
          <a:p>
            <a:pPr marL="0" indent="0">
              <a:buNone/>
            </a:pPr>
            <a:r>
              <a:rPr lang="en-US" dirty="0"/>
              <a:t>CIK and accession number are related. To validate them we have created a new field “</a:t>
            </a:r>
            <a:r>
              <a:rPr lang="en-US" dirty="0" err="1"/>
              <a:t>CIK_Accession_Anamoly_Flag</a:t>
            </a:r>
            <a:r>
              <a:rPr lang="en-US" dirty="0"/>
              <a:t>”. </a:t>
            </a:r>
          </a:p>
          <a:p>
            <a:pPr marL="0" indent="0">
              <a:buNone/>
            </a:pPr>
            <a:r>
              <a:rPr lang="en-US" dirty="0"/>
              <a:t>The accession number is made up of three sections, CIK-Year-</a:t>
            </a:r>
            <a:r>
              <a:rPr lang="en-US" dirty="0" err="1"/>
              <a:t>Number_of_filings_listed</a:t>
            </a:r>
            <a:r>
              <a:rPr lang="en-US" dirty="0"/>
              <a:t>. So to ensure validation, we are checking if the CIK and the accession number’s 1</a:t>
            </a:r>
            <a:r>
              <a:rPr lang="en-US" baseline="30000" dirty="0"/>
              <a:t>st</a:t>
            </a:r>
            <a:r>
              <a:rPr lang="en-US" dirty="0"/>
              <a:t> part is same. If not this is an anomaly and we have indicated this by setting the </a:t>
            </a:r>
            <a:r>
              <a:rPr lang="en-US" dirty="0" err="1"/>
              <a:t>CIK_Accession_Anamoly_Flag</a:t>
            </a:r>
            <a:r>
              <a:rPr lang="en-US" dirty="0"/>
              <a:t> as “Y”.</a:t>
            </a:r>
          </a:p>
          <a:p>
            <a:pPr marL="0" indent="0">
              <a:buNone/>
            </a:pPr>
            <a:r>
              <a:rPr lang="en-US" dirty="0" err="1"/>
              <a:t>Eg</a:t>
            </a:r>
            <a:r>
              <a:rPr lang="en-US" dirty="0"/>
              <a:t>: </a:t>
            </a:r>
          </a:p>
          <a:p>
            <a:pPr marL="0" indent="0">
              <a:buNone/>
            </a:pPr>
            <a:endParaRPr lang="en-US" dirty="0"/>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2747677"/>
              </p:ext>
            </p:extLst>
          </p:nvPr>
        </p:nvGraphicFramePr>
        <p:xfrm>
          <a:off x="1933524" y="5362005"/>
          <a:ext cx="9517578" cy="1107440"/>
        </p:xfrm>
        <a:graphic>
          <a:graphicData uri="http://schemas.openxmlformats.org/drawingml/2006/table">
            <a:tbl>
              <a:tblPr firstRow="1" bandRow="1">
                <a:tableStyleId>{5C22544A-7EE6-4342-B048-85BDC9FD1C3A}</a:tableStyleId>
              </a:tblPr>
              <a:tblGrid>
                <a:gridCol w="3172526">
                  <a:extLst>
                    <a:ext uri="{9D8B030D-6E8A-4147-A177-3AD203B41FA5}">
                      <a16:colId xmlns:a16="http://schemas.microsoft.com/office/drawing/2014/main" val="1146742572"/>
                    </a:ext>
                  </a:extLst>
                </a:gridCol>
                <a:gridCol w="3172526">
                  <a:extLst>
                    <a:ext uri="{9D8B030D-6E8A-4147-A177-3AD203B41FA5}">
                      <a16:colId xmlns:a16="http://schemas.microsoft.com/office/drawing/2014/main" val="791671413"/>
                    </a:ext>
                  </a:extLst>
                </a:gridCol>
                <a:gridCol w="3172526">
                  <a:extLst>
                    <a:ext uri="{9D8B030D-6E8A-4147-A177-3AD203B41FA5}">
                      <a16:colId xmlns:a16="http://schemas.microsoft.com/office/drawing/2014/main" val="2154445019"/>
                    </a:ext>
                  </a:extLst>
                </a:gridCol>
              </a:tblGrid>
              <a:tr h="335410">
                <a:tc>
                  <a:txBody>
                    <a:bodyPr/>
                    <a:lstStyle/>
                    <a:p>
                      <a:pPr algn="ctr"/>
                      <a:r>
                        <a:rPr lang="en-US" dirty="0"/>
                        <a:t>CIK</a:t>
                      </a:r>
                    </a:p>
                  </a:txBody>
                  <a:tcPr/>
                </a:tc>
                <a:tc>
                  <a:txBody>
                    <a:bodyPr/>
                    <a:lstStyle/>
                    <a:p>
                      <a:pPr algn="ctr"/>
                      <a:r>
                        <a:rPr lang="en-US" dirty="0"/>
                        <a:t>ACCESSION_NUMBER</a:t>
                      </a:r>
                    </a:p>
                  </a:txBody>
                  <a:tcPr/>
                </a:tc>
                <a:tc>
                  <a:txBody>
                    <a:bodyPr/>
                    <a:lstStyle/>
                    <a:p>
                      <a:pPr algn="ctr"/>
                      <a:r>
                        <a:rPr lang="en-US" dirty="0" err="1"/>
                        <a:t>CIK_Accession_Anamoly_Flag</a:t>
                      </a:r>
                      <a:endParaRPr lang="en-US" dirty="0"/>
                    </a:p>
                  </a:txBody>
                  <a:tcPr/>
                </a:tc>
                <a:extLst>
                  <a:ext uri="{0D108BD9-81ED-4DB2-BD59-A6C34878D82A}">
                    <a16:rowId xmlns:a16="http://schemas.microsoft.com/office/drawing/2014/main" val="1450808248"/>
                  </a:ext>
                </a:extLst>
              </a:tr>
              <a:tr h="370840">
                <a:tc>
                  <a:txBody>
                    <a:bodyPr/>
                    <a:lstStyle/>
                    <a:p>
                      <a:r>
                        <a:rPr lang="en-US" dirty="0"/>
                        <a:t>97349 </a:t>
                      </a:r>
                    </a:p>
                  </a:txBody>
                  <a:tcPr/>
                </a:tc>
                <a:tc>
                  <a:txBody>
                    <a:bodyPr/>
                    <a:lstStyle/>
                    <a:p>
                      <a:r>
                        <a:rPr lang="en-US" dirty="0"/>
                        <a:t>0000097349-01-000006</a:t>
                      </a:r>
                    </a:p>
                  </a:txBody>
                  <a:tcPr/>
                </a:tc>
                <a:tc>
                  <a:txBody>
                    <a:bodyPr/>
                    <a:lstStyle/>
                    <a:p>
                      <a:r>
                        <a:rPr lang="en-US" dirty="0"/>
                        <a:t>N</a:t>
                      </a:r>
                    </a:p>
                  </a:txBody>
                  <a:tcPr/>
                </a:tc>
                <a:extLst>
                  <a:ext uri="{0D108BD9-81ED-4DB2-BD59-A6C34878D82A}">
                    <a16:rowId xmlns:a16="http://schemas.microsoft.com/office/drawing/2014/main" val="745754136"/>
                  </a:ext>
                </a:extLst>
              </a:tr>
              <a:tr h="370840">
                <a:tc>
                  <a:txBody>
                    <a:bodyPr/>
                    <a:lstStyle/>
                    <a:p>
                      <a:r>
                        <a:rPr lang="en-US" dirty="0"/>
                        <a:t>766351 </a:t>
                      </a:r>
                    </a:p>
                  </a:txBody>
                  <a:tcPr/>
                </a:tc>
                <a:tc>
                  <a:txBody>
                    <a:bodyPr/>
                    <a:lstStyle/>
                    <a:p>
                      <a:r>
                        <a:rPr lang="en-US" dirty="0"/>
                        <a:t>0000950134-03-003149</a:t>
                      </a:r>
                    </a:p>
                  </a:txBody>
                  <a:tcPr/>
                </a:tc>
                <a:tc>
                  <a:txBody>
                    <a:bodyPr/>
                    <a:lstStyle/>
                    <a:p>
                      <a:r>
                        <a:rPr lang="en-US" dirty="0"/>
                        <a:t>Y</a:t>
                      </a:r>
                    </a:p>
                  </a:txBody>
                  <a:tcPr/>
                </a:tc>
                <a:extLst>
                  <a:ext uri="{0D108BD9-81ED-4DB2-BD59-A6C34878D82A}">
                    <a16:rowId xmlns:a16="http://schemas.microsoft.com/office/drawing/2014/main" val="2838477474"/>
                  </a:ext>
                </a:extLst>
              </a:tr>
            </a:tbl>
          </a:graphicData>
        </a:graphic>
      </p:graphicFrame>
    </p:spTree>
    <p:extLst>
      <p:ext uri="{BB962C8B-B14F-4D97-AF65-F5344CB8AC3E}">
        <p14:creationId xmlns:p14="http://schemas.microsoft.com/office/powerpoint/2010/main" val="1132293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 for solving the problem (cont..)</a:t>
            </a:r>
          </a:p>
        </p:txBody>
      </p:sp>
      <p:sp>
        <p:nvSpPr>
          <p:cNvPr id="3" name="Content Placeholder 2"/>
          <p:cNvSpPr>
            <a:spLocks noGrp="1"/>
          </p:cNvSpPr>
          <p:nvPr>
            <p:ph idx="1"/>
          </p:nvPr>
        </p:nvSpPr>
        <p:spPr>
          <a:xfrm>
            <a:off x="1024128" y="1873815"/>
            <a:ext cx="10595786" cy="4372239"/>
          </a:xfrm>
        </p:spPr>
        <p:txBody>
          <a:bodyPr/>
          <a:lstStyle/>
          <a:p>
            <a:r>
              <a:rPr lang="en-US" b="1" u="sng" dirty="0"/>
              <a:t>GENERATE FILE NAME FROM EXTENSION:</a:t>
            </a:r>
          </a:p>
          <a:p>
            <a:r>
              <a:rPr lang="en-US" sz="1800" i="1" dirty="0">
                <a:solidFill>
                  <a:schemeClr val="accent2">
                    <a:lumMod val="50000"/>
                  </a:schemeClr>
                </a:solidFill>
              </a:rPr>
              <a:t>(Refer to Part2_EDGAR_LogDataset – Class </a:t>
            </a:r>
            <a:r>
              <a:rPr lang="en-US" sz="1800" i="1" dirty="0" err="1">
                <a:solidFill>
                  <a:schemeClr val="accent2">
                    <a:lumMod val="50000"/>
                  </a:schemeClr>
                </a:solidFill>
              </a:rPr>
              <a:t>Process_and_analyse_data</a:t>
            </a:r>
            <a:r>
              <a:rPr lang="en-US" sz="1800" i="1" dirty="0">
                <a:solidFill>
                  <a:schemeClr val="accent2">
                    <a:lumMod val="50000"/>
                  </a:schemeClr>
                </a:solidFill>
              </a:rPr>
              <a:t>- </a:t>
            </a:r>
            <a:r>
              <a:rPr lang="en-US" sz="1800" i="1" dirty="0" err="1">
                <a:solidFill>
                  <a:schemeClr val="accent2">
                    <a:lumMod val="50000"/>
                  </a:schemeClr>
                </a:solidFill>
              </a:rPr>
              <a:t>get_file_name_from_extension</a:t>
            </a:r>
            <a:r>
              <a:rPr lang="en-US" sz="1800" i="1" dirty="0">
                <a:solidFill>
                  <a:schemeClr val="accent2">
                    <a:lumMod val="50000"/>
                  </a:schemeClr>
                </a:solidFill>
              </a:rPr>
              <a:t>)</a:t>
            </a:r>
          </a:p>
          <a:p>
            <a:r>
              <a:rPr lang="en-US" dirty="0"/>
              <a:t>Fetching the file name would give us an understanding of the most downloaded datafiles by the users. To obtain this information we created a column “filename” and fetched the file name which was downloaded for each record. </a:t>
            </a:r>
          </a:p>
          <a:p>
            <a:r>
              <a:rPr lang="en-US" dirty="0"/>
              <a:t>As per the rules mentioned in </a:t>
            </a:r>
            <a:r>
              <a:rPr lang="en-US" dirty="0">
                <a:hlinkClick r:id="rId2"/>
              </a:rPr>
              <a:t>https://www.sec.gov/files/EDGAR_variables_FINAL.pdf</a:t>
            </a:r>
            <a:endParaRPr lang="en-US" dirty="0"/>
          </a:p>
          <a:p>
            <a:r>
              <a:rPr lang="en-US" sz="1800" i="1" dirty="0">
                <a:solidFill>
                  <a:schemeClr val="accent2">
                    <a:lumMod val="50000"/>
                  </a:schemeClr>
                </a:solidFill>
              </a:rPr>
              <a:t>Extension rule: if the file name is missing and only the file extension is present, then the file name is document accession number</a:t>
            </a:r>
          </a:p>
          <a:p>
            <a:r>
              <a:rPr lang="en-US" dirty="0"/>
              <a:t>We are fetching the extension values and setting it as filename. If the extension is just “.txt”, we fetch the accession number for that record and append it to the .txt </a:t>
            </a:r>
            <a:r>
              <a:rPr lang="en-US" dirty="0" err="1"/>
              <a:t>eg</a:t>
            </a:r>
            <a:r>
              <a:rPr lang="en-US" dirty="0"/>
              <a:t>: 0000950134-03-003149.txt</a:t>
            </a:r>
          </a:p>
        </p:txBody>
      </p:sp>
    </p:spTree>
    <p:extLst>
      <p:ext uri="{BB962C8B-B14F-4D97-AF65-F5344CB8AC3E}">
        <p14:creationId xmlns:p14="http://schemas.microsoft.com/office/powerpoint/2010/main" val="1085353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 for solving the problem (cont..)</a:t>
            </a:r>
          </a:p>
        </p:txBody>
      </p:sp>
      <p:sp>
        <p:nvSpPr>
          <p:cNvPr id="3" name="Content Placeholder 2"/>
          <p:cNvSpPr>
            <a:spLocks noGrp="1"/>
          </p:cNvSpPr>
          <p:nvPr>
            <p:ph idx="1"/>
          </p:nvPr>
        </p:nvSpPr>
        <p:spPr>
          <a:xfrm>
            <a:off x="1024128" y="2084832"/>
            <a:ext cx="9720071" cy="4400374"/>
          </a:xfrm>
        </p:spPr>
        <p:txBody>
          <a:bodyPr>
            <a:normAutofit/>
          </a:bodyPr>
          <a:lstStyle/>
          <a:p>
            <a:r>
              <a:rPr lang="en-US" b="1" u="sng" dirty="0"/>
              <a:t>MONITOR CHANGE IN HIT COUNT:</a:t>
            </a:r>
          </a:p>
          <a:p>
            <a:r>
              <a:rPr lang="en-US" dirty="0"/>
              <a:t>The total number of hit counts for a CIK for every month must be almost uniform. If there is a vast deviation between the counts from one month to another, it can be seen as an abnormal behavior. To identify such an anomaly we computed the total number of hit counts for every CIK in each month and computed the change percentage between every consecutive months using the following formula:</a:t>
            </a:r>
          </a:p>
          <a:p>
            <a:pPr marL="128016" lvl="1" indent="0">
              <a:buNone/>
            </a:pPr>
            <a:r>
              <a:rPr lang="en-US" dirty="0"/>
              <a:t>    			Current Month-Precious Month</a:t>
            </a:r>
          </a:p>
          <a:p>
            <a:pPr marL="128016" lvl="1" indent="0">
              <a:buNone/>
            </a:pPr>
            <a:r>
              <a:rPr lang="en-US" dirty="0"/>
              <a:t>		 -----------------------------------------------------  X 100</a:t>
            </a:r>
          </a:p>
          <a:p>
            <a:pPr marL="128016" lvl="1" indent="0">
              <a:buNone/>
            </a:pPr>
            <a:r>
              <a:rPr lang="en-US" dirty="0"/>
              <a:t>			         Previous Month</a:t>
            </a:r>
          </a:p>
          <a:p>
            <a:pPr marL="128016" lvl="1" indent="0">
              <a:buNone/>
            </a:pPr>
            <a:r>
              <a:rPr lang="en-US" sz="2200" dirty="0"/>
              <a:t>We created a black-list of all the CIK’s where the change percent is more than 1000% (This percentage can be changed as per business need). </a:t>
            </a:r>
          </a:p>
        </p:txBody>
      </p:sp>
    </p:spTree>
    <p:extLst>
      <p:ext uri="{BB962C8B-B14F-4D97-AF65-F5344CB8AC3E}">
        <p14:creationId xmlns:p14="http://schemas.microsoft.com/office/powerpoint/2010/main" val="1142853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on tableau</a:t>
            </a:r>
          </a:p>
        </p:txBody>
      </p:sp>
      <p:sp>
        <p:nvSpPr>
          <p:cNvPr id="3" name="Content Placeholder 2"/>
          <p:cNvSpPr>
            <a:spLocks noGrp="1"/>
          </p:cNvSpPr>
          <p:nvPr>
            <p:ph idx="1"/>
          </p:nvPr>
        </p:nvSpPr>
        <p:spPr/>
        <p:txBody>
          <a:bodyPr/>
          <a:lstStyle/>
          <a:p>
            <a:r>
              <a:rPr lang="en-US" dirty="0"/>
              <a:t>Using Tableau we have analyzed the dataset for year 2003. The EDGAR GitHub repository has a web page which has CIK and Company name association. Refer </a:t>
            </a:r>
            <a:r>
              <a:rPr lang="en-US" dirty="0">
                <a:hlinkClick r:id="rId2"/>
              </a:rPr>
              <a:t>link</a:t>
            </a:r>
            <a:r>
              <a:rPr lang="en-US" dirty="0"/>
              <a:t>. We scrapped the web page to obtain a data frame which has CIK, Company Name association and merged this with our processed data frame. </a:t>
            </a:r>
          </a:p>
          <a:p>
            <a:endParaRPr lang="en-US" dirty="0"/>
          </a:p>
          <a:p>
            <a:r>
              <a:rPr lang="en-US" dirty="0"/>
              <a:t>Refer </a:t>
            </a:r>
            <a:r>
              <a:rPr lang="en-US" dirty="0">
                <a:hlinkClick r:id="rId3"/>
              </a:rPr>
              <a:t>Tableau-Screenshots.docx</a:t>
            </a:r>
            <a:r>
              <a:rPr lang="en-US" dirty="0"/>
              <a:t> for the detailed analysis report.</a:t>
            </a:r>
          </a:p>
          <a:p>
            <a:endParaRPr lang="en-US" dirty="0"/>
          </a:p>
        </p:txBody>
      </p:sp>
    </p:spTree>
    <p:extLst>
      <p:ext uri="{BB962C8B-B14F-4D97-AF65-F5344CB8AC3E}">
        <p14:creationId xmlns:p14="http://schemas.microsoft.com/office/powerpoint/2010/main" val="31028656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logging</a:t>
            </a:r>
          </a:p>
        </p:txBody>
      </p:sp>
      <p:sp>
        <p:nvSpPr>
          <p:cNvPr id="3" name="Content Placeholder 2"/>
          <p:cNvSpPr>
            <a:spLocks noGrp="1"/>
          </p:cNvSpPr>
          <p:nvPr>
            <p:ph idx="1"/>
          </p:nvPr>
        </p:nvSpPr>
        <p:spPr/>
        <p:txBody>
          <a:bodyPr/>
          <a:lstStyle/>
          <a:p>
            <a:r>
              <a:rPr lang="en-US" dirty="0"/>
              <a:t>All the activities are logged using print statements as well as loggers. A log file is exported which contains the information about every activity along with its timestamp Refer the file (</a:t>
            </a:r>
            <a:r>
              <a:rPr lang="en-US" dirty="0" err="1"/>
              <a:t>EDGAR_LogFileDataset_LogFile</a:t>
            </a:r>
            <a:r>
              <a:rPr lang="en-US" dirty="0"/>
              <a:t>) in your S3 bucket. </a:t>
            </a:r>
          </a:p>
        </p:txBody>
      </p:sp>
      <p:pic>
        <p:nvPicPr>
          <p:cNvPr id="4" name="Picture 3"/>
          <p:cNvPicPr>
            <a:picLocks noChangeAspect="1"/>
          </p:cNvPicPr>
          <p:nvPr/>
        </p:nvPicPr>
        <p:blipFill>
          <a:blip r:embed="rId2"/>
          <a:stretch>
            <a:fillRect/>
          </a:stretch>
        </p:blipFill>
        <p:spPr>
          <a:xfrm>
            <a:off x="2207440" y="3587848"/>
            <a:ext cx="7972425" cy="2552700"/>
          </a:xfrm>
          <a:prstGeom prst="rect">
            <a:avLst/>
          </a:prstGeom>
        </p:spPr>
      </p:pic>
    </p:spTree>
    <p:extLst>
      <p:ext uri="{BB962C8B-B14F-4D97-AF65-F5344CB8AC3E}">
        <p14:creationId xmlns:p14="http://schemas.microsoft.com/office/powerpoint/2010/main" val="1298305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Pushing the files on s3</a:t>
            </a:r>
          </a:p>
        </p:txBody>
      </p:sp>
      <p:sp>
        <p:nvSpPr>
          <p:cNvPr id="3" name="Content Placeholder 2"/>
          <p:cNvSpPr>
            <a:spLocks noGrp="1"/>
          </p:cNvSpPr>
          <p:nvPr>
            <p:ph idx="1"/>
          </p:nvPr>
        </p:nvSpPr>
        <p:spPr>
          <a:xfrm>
            <a:off x="1024128" y="2084832"/>
            <a:ext cx="9720071" cy="4386306"/>
          </a:xfrm>
        </p:spPr>
        <p:txBody>
          <a:bodyPr>
            <a:normAutofit/>
          </a:bodyPr>
          <a:lstStyle/>
          <a:p>
            <a:pPr marL="0" indent="0">
              <a:buNone/>
            </a:pPr>
            <a:r>
              <a:rPr lang="en-US" dirty="0"/>
              <a:t>On successfully completing the execution, the downloaded datafiles, merged data file after the processing and analysis and the log file is zipped and exported to S3.</a:t>
            </a:r>
          </a:p>
          <a:p>
            <a:pPr marL="0" indent="0">
              <a:buNone/>
            </a:pPr>
            <a:endParaRPr lang="en-US" dirty="0"/>
          </a:p>
          <a:p>
            <a:r>
              <a:rPr lang="en-US" dirty="0"/>
              <a:t>To push the files on S3, we are using python package tinyS3. We would require the following information while running the code to push the files on S3: (you must provide these details when the program prompts for these values) </a:t>
            </a:r>
          </a:p>
          <a:p>
            <a:pPr marL="457200" indent="-457200">
              <a:buFont typeface="+mj-lt"/>
              <a:buAutoNum type="arabicPeriod"/>
            </a:pPr>
            <a:r>
              <a:rPr lang="en-US" dirty="0"/>
              <a:t>Access Key</a:t>
            </a:r>
          </a:p>
          <a:p>
            <a:pPr marL="457200" indent="-457200">
              <a:buFont typeface="+mj-lt"/>
              <a:buAutoNum type="arabicPeriod"/>
            </a:pPr>
            <a:r>
              <a:rPr lang="en-US" dirty="0"/>
              <a:t>Secret Key</a:t>
            </a:r>
          </a:p>
          <a:p>
            <a:pPr marL="457200" indent="-457200">
              <a:buFont typeface="+mj-lt"/>
              <a:buAutoNum type="arabicPeriod"/>
            </a:pPr>
            <a:r>
              <a:rPr lang="en-US" dirty="0"/>
              <a:t>Already existing S3 bucket name</a:t>
            </a:r>
          </a:p>
        </p:txBody>
      </p:sp>
    </p:spTree>
    <p:extLst>
      <p:ext uri="{BB962C8B-B14F-4D97-AF65-F5344CB8AC3E}">
        <p14:creationId xmlns:p14="http://schemas.microsoft.com/office/powerpoint/2010/main" val="2864477483"/>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luigi</a:t>
            </a:r>
            <a:endParaRPr lang="en-US" dirty="0"/>
          </a:p>
        </p:txBody>
      </p:sp>
      <p:sp>
        <p:nvSpPr>
          <p:cNvPr id="3" name="Content Placeholder 2"/>
          <p:cNvSpPr>
            <a:spLocks noGrp="1"/>
          </p:cNvSpPr>
          <p:nvPr>
            <p:ph idx="1"/>
          </p:nvPr>
        </p:nvSpPr>
        <p:spPr>
          <a:xfrm>
            <a:off x="1024128" y="2084832"/>
            <a:ext cx="9720071" cy="4498848"/>
          </a:xfrm>
        </p:spPr>
        <p:txBody>
          <a:bodyPr>
            <a:normAutofit/>
          </a:bodyPr>
          <a:lstStyle/>
          <a:p>
            <a:r>
              <a:rPr lang="en-US" sz="1800" dirty="0"/>
              <a:t>We have also implemented part 1 of the assignment using Luigi. The Luigi workflow has two tasks. </a:t>
            </a:r>
          </a:p>
          <a:p>
            <a:r>
              <a:rPr lang="en-US" sz="1800" dirty="0"/>
              <a:t>Task 1: Scrapping and creating the CSV files </a:t>
            </a:r>
          </a:p>
          <a:p>
            <a:r>
              <a:rPr lang="en-US" sz="1800" dirty="0"/>
              <a:t>Task 2: Upload data to S3</a:t>
            </a:r>
          </a:p>
          <a:p>
            <a:r>
              <a:rPr lang="en-US" sz="1800" dirty="0"/>
              <a:t>To run the program using Luigi use the following steps:</a:t>
            </a:r>
          </a:p>
          <a:p>
            <a:r>
              <a:rPr lang="en-US" sz="1800" dirty="0"/>
              <a:t>1. Pull </a:t>
            </a:r>
            <a:r>
              <a:rPr lang="en-US" sz="1800" dirty="0" err="1"/>
              <a:t>docker</a:t>
            </a:r>
            <a:r>
              <a:rPr lang="en-US" sz="1800" dirty="0"/>
              <a:t> image </a:t>
            </a:r>
            <a:r>
              <a:rPr lang="en-US" sz="1800" dirty="0">
                <a:sym typeface="Wingdings" panose="05000000000000000000" pitchFamily="2" charset="2"/>
              </a:rPr>
              <a:t> </a:t>
            </a:r>
            <a:r>
              <a:rPr lang="en-US" sz="1800" dirty="0" err="1"/>
              <a:t>docker</a:t>
            </a:r>
            <a:r>
              <a:rPr lang="en-US" sz="1800" dirty="0"/>
              <a:t> pull </a:t>
            </a:r>
            <a:r>
              <a:rPr lang="en-US" sz="1800" dirty="0" err="1"/>
              <a:t>nehalbhanushali</a:t>
            </a:r>
            <a:r>
              <a:rPr lang="en-US" sz="1800" dirty="0"/>
              <a:t>/data_wrangling_edgar_datasets:part1</a:t>
            </a:r>
          </a:p>
          <a:p>
            <a:r>
              <a:rPr lang="en-US" sz="1800" dirty="0"/>
              <a:t>2. Run </a:t>
            </a:r>
            <a:r>
              <a:rPr lang="en-US" sz="1800" dirty="0" err="1"/>
              <a:t>docker</a:t>
            </a:r>
            <a:r>
              <a:rPr lang="en-US" sz="1800" dirty="0"/>
              <a:t> container’s bash </a:t>
            </a:r>
            <a:r>
              <a:rPr lang="en-US" sz="1800" dirty="0">
                <a:sym typeface="Wingdings" panose="05000000000000000000" pitchFamily="2" charset="2"/>
              </a:rPr>
              <a:t></a:t>
            </a:r>
            <a:r>
              <a:rPr lang="en-US" sz="1800" dirty="0"/>
              <a:t> </a:t>
            </a:r>
            <a:r>
              <a:rPr lang="en-US" sz="1800" dirty="0" err="1"/>
              <a:t>docker</a:t>
            </a:r>
            <a:r>
              <a:rPr lang="en-US" sz="1800" dirty="0"/>
              <a:t> run -</a:t>
            </a:r>
            <a:r>
              <a:rPr lang="en-US" sz="1800" dirty="0" err="1"/>
              <a:t>ti</a:t>
            </a:r>
            <a:r>
              <a:rPr lang="en-US" sz="1800" dirty="0"/>
              <a:t> </a:t>
            </a:r>
            <a:r>
              <a:rPr lang="en-US" sz="1800" dirty="0" err="1"/>
              <a:t>nehalbhanushali</a:t>
            </a:r>
            <a:r>
              <a:rPr lang="en-US" sz="1800" dirty="0"/>
              <a:t>/</a:t>
            </a:r>
            <a:r>
              <a:rPr lang="en-US" sz="1800" dirty="0" err="1"/>
              <a:t>data_wrangling_edgar_datasets</a:t>
            </a:r>
            <a:r>
              <a:rPr lang="en-US" sz="1800" dirty="0"/>
              <a:t> bash</a:t>
            </a:r>
          </a:p>
          <a:p>
            <a:r>
              <a:rPr lang="en-US" sz="1800" dirty="0"/>
              <a:t>3. Change the directory </a:t>
            </a:r>
            <a:r>
              <a:rPr lang="en-US" sz="1800" dirty="0">
                <a:sym typeface="Wingdings" panose="05000000000000000000" pitchFamily="2" charset="2"/>
              </a:rPr>
              <a:t> cd /</a:t>
            </a:r>
            <a:r>
              <a:rPr lang="en-US" sz="1800" dirty="0" err="1">
                <a:sym typeface="Wingdings" panose="05000000000000000000" pitchFamily="2" charset="2"/>
              </a:rPr>
              <a:t>src</a:t>
            </a:r>
            <a:endParaRPr lang="en-US" sz="1800" dirty="0">
              <a:sym typeface="Wingdings" panose="05000000000000000000" pitchFamily="2" charset="2"/>
            </a:endParaRPr>
          </a:p>
          <a:p>
            <a:r>
              <a:rPr lang="en-US" sz="1800" dirty="0">
                <a:sym typeface="Wingdings" panose="05000000000000000000" pitchFamily="2" charset="2"/>
              </a:rPr>
              <a:t>4. Run the pipeline  </a:t>
            </a:r>
            <a:r>
              <a:rPr lang="en-US" sz="1800" dirty="0"/>
              <a:t>python3 run_luigi.py UploadToS3 --local-schedule --CIK '0000051143' --DAN '000005114313000007' --S3bucketName ‘</a:t>
            </a:r>
            <a:r>
              <a:rPr lang="en-US" sz="1800" dirty="0" err="1"/>
              <a:t>bucket_name</a:t>
            </a:r>
            <a:r>
              <a:rPr lang="en-US" sz="1800" dirty="0"/>
              <a:t>‘</a:t>
            </a:r>
          </a:p>
          <a:p>
            <a:r>
              <a:rPr lang="en-US" sz="1800" b="1" u="sng" dirty="0"/>
              <a:t>Issue with Luigi: </a:t>
            </a:r>
            <a:r>
              <a:rPr lang="en-US" sz="1800" dirty="0"/>
              <a:t>There is a known issue with Luigi and S3 integration, which sometimes occurs while execution. Refer </a:t>
            </a:r>
            <a:r>
              <a:rPr lang="en-US" sz="1800" dirty="0">
                <a:hlinkClick r:id="rId2"/>
              </a:rPr>
              <a:t>https://github.com/spotify/luigi/issues/1552</a:t>
            </a:r>
            <a:r>
              <a:rPr lang="en-US" sz="1800" dirty="0"/>
              <a:t> </a:t>
            </a:r>
          </a:p>
        </p:txBody>
      </p:sp>
    </p:spTree>
    <p:extLst>
      <p:ext uri="{BB962C8B-B14F-4D97-AF65-F5344CB8AC3E}">
        <p14:creationId xmlns:p14="http://schemas.microsoft.com/office/powerpoint/2010/main" val="1681009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statement-Part 1</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 The EDGAR, the Electronic Data Gathering, Analysis, and Retrieval system, performs automated collection, validation, indexing, acceptance, and forwarding of submissions by companies and others who are required by law to file forms with the U.S. Securities and Exchange Commission (the "SEC").</a:t>
            </a:r>
          </a:p>
          <a:p>
            <a:pPr>
              <a:buFont typeface="Wingdings" panose="05000000000000000000" pitchFamily="2" charset="2"/>
              <a:buChar char="§"/>
            </a:pPr>
            <a:r>
              <a:rPr lang="en-US" dirty="0"/>
              <a:t> The goal is to extract tables from 10Q filings using Python </a:t>
            </a:r>
          </a:p>
          <a:p>
            <a:pPr marL="0" indent="0">
              <a:buNone/>
            </a:pPr>
            <a:endParaRPr lang="en-US" dirty="0"/>
          </a:p>
          <a:p>
            <a:endParaRPr lang="en-US" dirty="0"/>
          </a:p>
        </p:txBody>
      </p:sp>
    </p:spTree>
    <p:extLst>
      <p:ext uri="{BB962C8B-B14F-4D97-AF65-F5344CB8AC3E}">
        <p14:creationId xmlns:p14="http://schemas.microsoft.com/office/powerpoint/2010/main" val="37670767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Summary-Automated pipeline</a:t>
            </a:r>
          </a:p>
        </p:txBody>
      </p:sp>
      <p:sp>
        <p:nvSpPr>
          <p:cNvPr id="3" name="Content Placeholder 2"/>
          <p:cNvSpPr>
            <a:spLocks noGrp="1"/>
          </p:cNvSpPr>
          <p:nvPr>
            <p:ph idx="1"/>
          </p:nvPr>
        </p:nvSpPr>
        <p:spPr>
          <a:xfrm>
            <a:off x="1024128" y="2342268"/>
            <a:ext cx="10553583" cy="3538027"/>
          </a:xfrm>
        </p:spPr>
        <p:txBody>
          <a:bodyPr/>
          <a:lstStyle/>
          <a:p>
            <a:r>
              <a:rPr lang="en-US" dirty="0"/>
              <a:t>To automate the entire process we used the following process.</a:t>
            </a:r>
          </a:p>
          <a:p>
            <a:r>
              <a:rPr lang="en-US" dirty="0"/>
              <a:t>1. The </a:t>
            </a:r>
            <a:r>
              <a:rPr lang="en-US" dirty="0" err="1"/>
              <a:t>DockerHub</a:t>
            </a:r>
            <a:r>
              <a:rPr lang="en-US" dirty="0"/>
              <a:t> repository is integrated with GitHub, which enables automatic trigger to build an updated </a:t>
            </a:r>
            <a:r>
              <a:rPr lang="en-US" dirty="0" err="1"/>
              <a:t>docker</a:t>
            </a:r>
            <a:r>
              <a:rPr lang="en-US" dirty="0"/>
              <a:t> image using the </a:t>
            </a:r>
            <a:r>
              <a:rPr lang="en-US" dirty="0" err="1"/>
              <a:t>Dockerfile</a:t>
            </a:r>
            <a:r>
              <a:rPr lang="en-US" dirty="0"/>
              <a:t> from the GitHub repository</a:t>
            </a:r>
          </a:p>
          <a:p>
            <a:r>
              <a:rPr lang="en-US" dirty="0"/>
              <a:t>2. Pull and run the </a:t>
            </a:r>
            <a:r>
              <a:rPr lang="en-US" dirty="0" err="1"/>
              <a:t>docker</a:t>
            </a:r>
            <a:r>
              <a:rPr lang="en-US" dirty="0"/>
              <a:t> image, which automatically runs the python file</a:t>
            </a:r>
          </a:p>
          <a:p>
            <a:r>
              <a:rPr lang="en-US" dirty="0"/>
              <a:t>3. Using the AWS credentials upload the data to S3 bucket</a:t>
            </a:r>
          </a:p>
          <a:p>
            <a:r>
              <a:rPr lang="en-US" dirty="0"/>
              <a:t>(All the input parameters which are currently accepted from console were initially given in and read from the config.ini file to automate the pipeline without any human intervention)</a:t>
            </a:r>
          </a:p>
        </p:txBody>
      </p:sp>
    </p:spTree>
    <p:extLst>
      <p:ext uri="{BB962C8B-B14F-4D97-AF65-F5344CB8AC3E}">
        <p14:creationId xmlns:p14="http://schemas.microsoft.com/office/powerpoint/2010/main" val="27781724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 The case study was challenging and helped us uncover interesting findings in the dataset. </a:t>
            </a:r>
          </a:p>
          <a:p>
            <a:pPr>
              <a:buFont typeface="Wingdings" panose="05000000000000000000" pitchFamily="2" charset="2"/>
              <a:buChar char="§"/>
            </a:pPr>
            <a:r>
              <a:rPr lang="en-US" dirty="0"/>
              <a:t> Working with actual datasets helped us learn the aspects of Data Scraping and Wrangling. </a:t>
            </a:r>
          </a:p>
          <a:p>
            <a:pPr>
              <a:buFont typeface="Wingdings" panose="05000000000000000000" pitchFamily="2" charset="2"/>
              <a:buChar char="§"/>
            </a:pPr>
            <a:r>
              <a:rPr lang="en-US" dirty="0"/>
              <a:t> We learned different ways in which data can be visualized and graphically represented using Tableau</a:t>
            </a:r>
          </a:p>
          <a:p>
            <a:pPr>
              <a:buFont typeface="Wingdings" panose="05000000000000000000" pitchFamily="2" charset="2"/>
              <a:buChar char="§"/>
            </a:pPr>
            <a:r>
              <a:rPr lang="en-US" dirty="0"/>
              <a:t>  It helped us learn about anomaly detection and the techniques for handling them </a:t>
            </a:r>
          </a:p>
          <a:p>
            <a:pPr>
              <a:buFont typeface="Wingdings" panose="05000000000000000000" pitchFamily="2" charset="2"/>
              <a:buChar char="§"/>
            </a:pPr>
            <a:r>
              <a:rPr lang="en-US" dirty="0"/>
              <a:t> This exercise gave us a good experience and exposure to Docker </a:t>
            </a:r>
          </a:p>
        </p:txBody>
      </p:sp>
    </p:spTree>
    <p:extLst>
      <p:ext uri="{BB962C8B-B14F-4D97-AF65-F5344CB8AC3E}">
        <p14:creationId xmlns:p14="http://schemas.microsoft.com/office/powerpoint/2010/main" val="3634232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run the assignment-part 1</a:t>
            </a:r>
          </a:p>
        </p:txBody>
      </p:sp>
      <p:sp>
        <p:nvSpPr>
          <p:cNvPr id="3" name="Content Placeholder 2"/>
          <p:cNvSpPr>
            <a:spLocks noGrp="1"/>
          </p:cNvSpPr>
          <p:nvPr>
            <p:ph idx="1"/>
          </p:nvPr>
        </p:nvSpPr>
        <p:spPr>
          <a:xfrm>
            <a:off x="1024128" y="1976510"/>
            <a:ext cx="10652057" cy="4635305"/>
          </a:xfrm>
        </p:spPr>
        <p:txBody>
          <a:bodyPr>
            <a:normAutofit/>
          </a:bodyPr>
          <a:lstStyle/>
          <a:p>
            <a:r>
              <a:rPr lang="en-US" b="1" u="sng" dirty="0"/>
              <a:t>Approach 1 (Docker image from </a:t>
            </a:r>
            <a:r>
              <a:rPr lang="en-US" b="1" u="sng" dirty="0" err="1"/>
              <a:t>DockerHub</a:t>
            </a:r>
            <a:r>
              <a:rPr lang="en-US" b="1" u="sng" dirty="0"/>
              <a:t>)</a:t>
            </a:r>
          </a:p>
          <a:p>
            <a:r>
              <a:rPr lang="en-US" sz="1800" dirty="0"/>
              <a:t>(Link to </a:t>
            </a:r>
            <a:r>
              <a:rPr lang="en-US" sz="1800" dirty="0" err="1"/>
              <a:t>DockerHub</a:t>
            </a:r>
            <a:r>
              <a:rPr lang="en-US" sz="1800" dirty="0"/>
              <a:t>: </a:t>
            </a:r>
            <a:r>
              <a:rPr lang="en-US" sz="1800" dirty="0">
                <a:hlinkClick r:id="rId2"/>
              </a:rPr>
              <a:t>https://hub.docker.com/r/nehalbhanushali/data_wrangling_edgar_datasets/</a:t>
            </a:r>
            <a:r>
              <a:rPr lang="en-US" sz="1800" dirty="0"/>
              <a:t>)</a:t>
            </a:r>
          </a:p>
          <a:p>
            <a:r>
              <a:rPr lang="en-US" sz="1800" dirty="0"/>
              <a:t>We have created a </a:t>
            </a:r>
            <a:r>
              <a:rPr lang="en-US" sz="1800" dirty="0" err="1"/>
              <a:t>Dockerfile</a:t>
            </a:r>
            <a:r>
              <a:rPr lang="en-US" sz="1800" dirty="0"/>
              <a:t> which is used by the </a:t>
            </a:r>
            <a:r>
              <a:rPr lang="en-US" sz="1800" dirty="0" err="1"/>
              <a:t>DockerHub</a:t>
            </a:r>
            <a:r>
              <a:rPr lang="en-US" sz="1800" dirty="0"/>
              <a:t> to build the image</a:t>
            </a:r>
          </a:p>
          <a:p>
            <a:r>
              <a:rPr lang="en-US" dirty="0"/>
              <a:t>Step 1: Pull the following </a:t>
            </a:r>
            <a:r>
              <a:rPr lang="en-US" dirty="0" err="1"/>
              <a:t>docker</a:t>
            </a:r>
            <a:r>
              <a:rPr lang="en-US" dirty="0"/>
              <a:t> image using the following command:</a:t>
            </a:r>
          </a:p>
          <a:p>
            <a:pPr marL="0" indent="0">
              <a:buNone/>
            </a:pPr>
            <a:r>
              <a:rPr lang="en-US" dirty="0"/>
              <a:t>	 	</a:t>
            </a:r>
            <a:r>
              <a:rPr lang="en-US" dirty="0" err="1"/>
              <a:t>docker</a:t>
            </a:r>
            <a:r>
              <a:rPr lang="en-US" dirty="0"/>
              <a:t> pull </a:t>
            </a:r>
            <a:r>
              <a:rPr lang="en-US" dirty="0" err="1"/>
              <a:t>nehalbhanushali</a:t>
            </a:r>
            <a:r>
              <a:rPr lang="en-US" dirty="0"/>
              <a:t>/data_wrangling_edgar_datasets:part1</a:t>
            </a:r>
          </a:p>
          <a:p>
            <a:pPr marL="0" indent="0">
              <a:buNone/>
            </a:pPr>
            <a:r>
              <a:rPr lang="en-US" dirty="0"/>
              <a:t>Step 2: Run the </a:t>
            </a:r>
            <a:r>
              <a:rPr lang="en-US" dirty="0" err="1"/>
              <a:t>docker</a:t>
            </a:r>
            <a:r>
              <a:rPr lang="en-US" dirty="0"/>
              <a:t> image using the following command:</a:t>
            </a:r>
          </a:p>
          <a:p>
            <a:pPr marL="0" indent="0">
              <a:buNone/>
            </a:pPr>
            <a:r>
              <a:rPr lang="en-US" dirty="0"/>
              <a:t>		</a:t>
            </a:r>
            <a:r>
              <a:rPr lang="en-US" dirty="0" err="1"/>
              <a:t>docker</a:t>
            </a:r>
            <a:r>
              <a:rPr lang="en-US" dirty="0"/>
              <a:t> run -</a:t>
            </a:r>
            <a:r>
              <a:rPr lang="en-US" dirty="0" err="1"/>
              <a:t>ti</a:t>
            </a:r>
            <a:r>
              <a:rPr lang="en-US" dirty="0"/>
              <a:t> </a:t>
            </a:r>
            <a:r>
              <a:rPr lang="en-US" dirty="0" err="1"/>
              <a:t>nehalbhanushali</a:t>
            </a:r>
            <a:r>
              <a:rPr lang="en-US" dirty="0"/>
              <a:t>/data_wrangling_edgar_datasets:part1</a:t>
            </a:r>
          </a:p>
          <a:p>
            <a:pPr marL="0" indent="0">
              <a:buNone/>
            </a:pPr>
            <a:r>
              <a:rPr lang="en-US" dirty="0"/>
              <a:t>(When you run the image, the program file-</a:t>
            </a:r>
            <a:r>
              <a:rPr lang="en-US" i="1" dirty="0">
                <a:solidFill>
                  <a:schemeClr val="accent2">
                    <a:lumMod val="50000"/>
                  </a:schemeClr>
                </a:solidFill>
              </a:rPr>
              <a:t>Scraping_with_dataframes.py</a:t>
            </a:r>
            <a:r>
              <a:rPr lang="en-US" i="1" dirty="0"/>
              <a:t> (the entry point)</a:t>
            </a:r>
            <a:r>
              <a:rPr lang="en-US" dirty="0"/>
              <a:t> is directly run)</a:t>
            </a:r>
          </a:p>
          <a:p>
            <a:pPr marL="0" indent="0">
              <a:buNone/>
            </a:pPr>
            <a:r>
              <a:rPr lang="en-US" dirty="0"/>
              <a:t>Step 3: Enter the required inputs on prompt</a:t>
            </a:r>
          </a:p>
          <a:p>
            <a:pPr marL="0" indent="0">
              <a:buNone/>
            </a:pPr>
            <a:endParaRPr lang="en-US" dirty="0"/>
          </a:p>
        </p:txBody>
      </p:sp>
    </p:spTree>
    <p:extLst>
      <p:ext uri="{BB962C8B-B14F-4D97-AF65-F5344CB8AC3E}">
        <p14:creationId xmlns:p14="http://schemas.microsoft.com/office/powerpoint/2010/main" val="625093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run the assignment-part 1</a:t>
            </a:r>
          </a:p>
        </p:txBody>
      </p:sp>
      <p:sp>
        <p:nvSpPr>
          <p:cNvPr id="3" name="Content Placeholder 2"/>
          <p:cNvSpPr>
            <a:spLocks noGrp="1"/>
          </p:cNvSpPr>
          <p:nvPr>
            <p:ph idx="1"/>
          </p:nvPr>
        </p:nvSpPr>
        <p:spPr>
          <a:xfrm>
            <a:off x="1024128" y="1976510"/>
            <a:ext cx="10652057" cy="4635305"/>
          </a:xfrm>
        </p:spPr>
        <p:txBody>
          <a:bodyPr>
            <a:normAutofit/>
          </a:bodyPr>
          <a:lstStyle/>
          <a:p>
            <a:r>
              <a:rPr lang="en-US" b="1" u="sng" dirty="0"/>
              <a:t>Approach 2 (Build the image from </a:t>
            </a:r>
            <a:r>
              <a:rPr lang="en-US" b="1" u="sng" dirty="0" err="1"/>
              <a:t>Dockerfile</a:t>
            </a:r>
            <a:r>
              <a:rPr lang="en-US" b="1" u="sng" dirty="0"/>
              <a:t>)</a:t>
            </a:r>
          </a:p>
          <a:p>
            <a:pPr marL="0" indent="0">
              <a:buNone/>
            </a:pPr>
            <a:r>
              <a:rPr lang="en-US" dirty="0"/>
              <a:t>1.Download the </a:t>
            </a:r>
            <a:r>
              <a:rPr lang="en-US" dirty="0" err="1"/>
              <a:t>docker</a:t>
            </a:r>
            <a:r>
              <a:rPr lang="en-US" dirty="0"/>
              <a:t> file from the repository.</a:t>
            </a:r>
          </a:p>
          <a:p>
            <a:pPr marL="0" indent="0">
              <a:buNone/>
            </a:pPr>
            <a:r>
              <a:rPr lang="en-US" dirty="0"/>
              <a:t>2.Start </a:t>
            </a:r>
            <a:r>
              <a:rPr lang="en-US" dirty="0" err="1"/>
              <a:t>docker</a:t>
            </a:r>
            <a:r>
              <a:rPr lang="en-US" dirty="0"/>
              <a:t>, build the </a:t>
            </a:r>
            <a:r>
              <a:rPr lang="en-US" dirty="0" err="1"/>
              <a:t>docker</a:t>
            </a:r>
            <a:r>
              <a:rPr lang="en-US" dirty="0"/>
              <a:t> file.</a:t>
            </a:r>
          </a:p>
          <a:p>
            <a:pPr marL="0" indent="0">
              <a:buNone/>
            </a:pPr>
            <a:r>
              <a:rPr lang="en-US" dirty="0"/>
              <a:t>  python </a:t>
            </a:r>
            <a:r>
              <a:rPr lang="en-US" dirty="0" err="1"/>
              <a:t>docker</a:t>
            </a:r>
            <a:r>
              <a:rPr lang="en-US" dirty="0"/>
              <a:t> build -t &lt;desired-image-name&gt; .</a:t>
            </a:r>
          </a:p>
          <a:p>
            <a:pPr marL="0" indent="0">
              <a:buNone/>
            </a:pPr>
            <a:r>
              <a:rPr lang="en-US" dirty="0" err="1"/>
              <a:t>DockerFile</a:t>
            </a:r>
            <a:r>
              <a:rPr lang="en-US" dirty="0"/>
              <a:t> downloads python image and installs required packages. It then clones part-1 repo copies required files to the container and sets command to run the part-1 python script.</a:t>
            </a:r>
          </a:p>
          <a:p>
            <a:pPr marL="0" indent="0">
              <a:buNone/>
            </a:pPr>
            <a:r>
              <a:rPr lang="en-US" dirty="0"/>
              <a:t>3.After building </a:t>
            </a:r>
            <a:r>
              <a:rPr lang="en-US" dirty="0" err="1"/>
              <a:t>docker</a:t>
            </a:r>
            <a:r>
              <a:rPr lang="en-US" dirty="0"/>
              <a:t> file. Run following command</a:t>
            </a:r>
          </a:p>
          <a:p>
            <a:pPr marL="0" indent="0">
              <a:buNone/>
            </a:pPr>
            <a:r>
              <a:rPr lang="en-US" dirty="0" err="1"/>
              <a:t>docker</a:t>
            </a:r>
            <a:r>
              <a:rPr lang="en-US" dirty="0"/>
              <a:t> run -</a:t>
            </a:r>
            <a:r>
              <a:rPr lang="en-US" dirty="0" err="1"/>
              <a:t>ti</a:t>
            </a:r>
            <a:r>
              <a:rPr lang="en-US" dirty="0"/>
              <a:t> &lt;image-name-you-just-provided&gt;</a:t>
            </a:r>
          </a:p>
          <a:p>
            <a:pPr marL="0" indent="0">
              <a:buNone/>
            </a:pPr>
            <a:r>
              <a:rPr lang="en-US" dirty="0"/>
              <a:t>4.Enter the required inputs on prompt</a:t>
            </a:r>
          </a:p>
        </p:txBody>
      </p:sp>
    </p:spTree>
    <p:extLst>
      <p:ext uri="{BB962C8B-B14F-4D97-AF65-F5344CB8AC3E}">
        <p14:creationId xmlns:p14="http://schemas.microsoft.com/office/powerpoint/2010/main" val="1236658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Pushing the files on s3</a:t>
            </a:r>
          </a:p>
        </p:txBody>
      </p:sp>
      <p:sp>
        <p:nvSpPr>
          <p:cNvPr id="3" name="Content Placeholder 2"/>
          <p:cNvSpPr>
            <a:spLocks noGrp="1"/>
          </p:cNvSpPr>
          <p:nvPr>
            <p:ph idx="1"/>
          </p:nvPr>
        </p:nvSpPr>
        <p:spPr>
          <a:xfrm>
            <a:off x="1024128" y="2084832"/>
            <a:ext cx="9720071" cy="4023360"/>
          </a:xfrm>
        </p:spPr>
        <p:txBody>
          <a:bodyPr/>
          <a:lstStyle/>
          <a:p>
            <a:r>
              <a:rPr lang="en-US" dirty="0"/>
              <a:t>To push the analysis files on S3, we are using python package tinyS3. We would require the following information while running the code to push the files on S3:</a:t>
            </a:r>
          </a:p>
          <a:p>
            <a:endParaRPr lang="en-US" dirty="0"/>
          </a:p>
          <a:p>
            <a:pPr marL="457200" indent="-457200">
              <a:buFont typeface="+mj-lt"/>
              <a:buAutoNum type="arabicPeriod"/>
            </a:pPr>
            <a:r>
              <a:rPr lang="en-US" dirty="0"/>
              <a:t>Access Key</a:t>
            </a:r>
          </a:p>
          <a:p>
            <a:pPr marL="457200" indent="-457200">
              <a:buFont typeface="+mj-lt"/>
              <a:buAutoNum type="arabicPeriod"/>
            </a:pPr>
            <a:r>
              <a:rPr lang="en-US" dirty="0"/>
              <a:t>Secret Key</a:t>
            </a:r>
          </a:p>
          <a:p>
            <a:pPr marL="457200" indent="-457200">
              <a:buFont typeface="+mj-lt"/>
              <a:buAutoNum type="arabicPeriod"/>
            </a:pPr>
            <a:r>
              <a:rPr lang="en-US" dirty="0"/>
              <a:t>Already existing S3 bucket name</a:t>
            </a:r>
          </a:p>
          <a:p>
            <a:pPr marL="0" indent="0">
              <a:buNone/>
            </a:pPr>
            <a:endParaRPr lang="en-US" dirty="0"/>
          </a:p>
          <a:p>
            <a:pPr marL="0" indent="0">
              <a:buNone/>
            </a:pPr>
            <a:r>
              <a:rPr lang="en-US" dirty="0"/>
              <a:t>While running the program you would have to input this information</a:t>
            </a:r>
          </a:p>
        </p:txBody>
      </p:sp>
    </p:spTree>
    <p:extLst>
      <p:ext uri="{BB962C8B-B14F-4D97-AF65-F5344CB8AC3E}">
        <p14:creationId xmlns:p14="http://schemas.microsoft.com/office/powerpoint/2010/main" val="2428672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a:t>
            </a:r>
          </a:p>
        </p:txBody>
      </p:sp>
      <p:sp>
        <p:nvSpPr>
          <p:cNvPr id="3" name="Content Placeholder 2"/>
          <p:cNvSpPr>
            <a:spLocks noGrp="1"/>
          </p:cNvSpPr>
          <p:nvPr>
            <p:ph idx="1"/>
          </p:nvPr>
        </p:nvSpPr>
        <p:spPr>
          <a:xfrm>
            <a:off x="1024128" y="2286000"/>
            <a:ext cx="10609854" cy="4023360"/>
          </a:xfrm>
        </p:spPr>
        <p:txBody>
          <a:bodyPr>
            <a:normAutofit/>
          </a:bodyPr>
          <a:lstStyle/>
          <a:p>
            <a:pPr marL="0" indent="0">
              <a:buNone/>
            </a:pPr>
            <a:r>
              <a:rPr lang="en-US" dirty="0"/>
              <a:t>Step 1: By fetching the CIK and Accession number provided by the user we generated the URL to scrape the webpage and fetch the link for 10Q/K files</a:t>
            </a:r>
          </a:p>
          <a:p>
            <a:pPr marL="0" indent="0">
              <a:buNone/>
            </a:pPr>
            <a:r>
              <a:rPr lang="en-US" dirty="0"/>
              <a:t>Step 2: This 10Q html was then parsed to find the data in HTML tables</a:t>
            </a:r>
          </a:p>
          <a:p>
            <a:pPr marL="0" indent="0">
              <a:buNone/>
            </a:pPr>
            <a:r>
              <a:rPr lang="en-US" dirty="0"/>
              <a:t>Step 3: Tables with desired data were filtered out for further processing. For filtering we identified tables with alternate row coloring style </a:t>
            </a:r>
          </a:p>
          <a:p>
            <a:pPr marL="0" indent="0">
              <a:buNone/>
            </a:pPr>
            <a:r>
              <a:rPr lang="en-US" dirty="0"/>
              <a:t>Step 4: These data from tables was loaded into data frames to process the data. This allowed us to append data into correct columns</a:t>
            </a:r>
          </a:p>
          <a:p>
            <a:pPr marL="0" indent="0">
              <a:buNone/>
            </a:pPr>
            <a:r>
              <a:rPr lang="en-US" dirty="0"/>
              <a:t>Step 5: Unwanted special characters were handled and replaced</a:t>
            </a:r>
          </a:p>
          <a:p>
            <a:pPr marL="0" indent="0">
              <a:buNone/>
            </a:pPr>
            <a:r>
              <a:rPr lang="en-US" dirty="0"/>
              <a:t>Step 6: The formatted data frames were exported as CSVs, zipped and uploaded to S3</a:t>
            </a:r>
          </a:p>
          <a:p>
            <a:pPr marL="0" indent="0">
              <a:buNone/>
            </a:pPr>
            <a:endParaRPr lang="en-US" dirty="0"/>
          </a:p>
        </p:txBody>
      </p:sp>
    </p:spTree>
    <p:extLst>
      <p:ext uri="{BB962C8B-B14F-4D97-AF65-F5344CB8AC3E}">
        <p14:creationId xmlns:p14="http://schemas.microsoft.com/office/powerpoint/2010/main" val="564107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statement-Part 2</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 The EDGAR Log File Data Set contains information in CSV format extracted from Apache log files that record and store user access statistics for the SEC.gov website. The problem statement was to perform missing data analysis and visualization using Tableau</a:t>
            </a:r>
          </a:p>
          <a:p>
            <a:pPr>
              <a:buFont typeface="Wingdings" panose="05000000000000000000" pitchFamily="2" charset="2"/>
              <a:buChar char="§"/>
            </a:pPr>
            <a:r>
              <a:rPr lang="en-US" dirty="0"/>
              <a:t> We referred to the rules for each column from the following location:</a:t>
            </a:r>
          </a:p>
          <a:p>
            <a:r>
              <a:rPr lang="en-US" u="sng" dirty="0">
                <a:hlinkClick r:id="rId2"/>
              </a:rPr>
              <a:t>https://www.sec.gov/files/EDGAR_variables_FINAL.pdf</a:t>
            </a:r>
            <a:endParaRPr lang="en-US" u="sng" dirty="0"/>
          </a:p>
          <a:p>
            <a:endParaRPr lang="en-US" dirty="0"/>
          </a:p>
          <a:p>
            <a:endParaRPr lang="en-US" dirty="0"/>
          </a:p>
        </p:txBody>
      </p:sp>
    </p:spTree>
    <p:extLst>
      <p:ext uri="{BB962C8B-B14F-4D97-AF65-F5344CB8AC3E}">
        <p14:creationId xmlns:p14="http://schemas.microsoft.com/office/powerpoint/2010/main" val="3665898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run the assignment-part 2</a:t>
            </a:r>
          </a:p>
        </p:txBody>
      </p:sp>
      <p:sp>
        <p:nvSpPr>
          <p:cNvPr id="3" name="Content Placeholder 2"/>
          <p:cNvSpPr txBox="1">
            <a:spLocks/>
          </p:cNvSpPr>
          <p:nvPr/>
        </p:nvSpPr>
        <p:spPr>
          <a:xfrm>
            <a:off x="1024128" y="2084832"/>
            <a:ext cx="10652058" cy="4318782"/>
          </a:xfrm>
          <a:prstGeom prst="rect">
            <a:avLst/>
          </a:prstGeom>
        </p:spPr>
        <p:txBody>
          <a:bodyPr>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r>
              <a:rPr lang="en-US" dirty="0"/>
              <a:t>Approach 1 (By pulling the </a:t>
            </a:r>
            <a:r>
              <a:rPr lang="en-US" dirty="0" err="1"/>
              <a:t>docker</a:t>
            </a:r>
            <a:r>
              <a:rPr lang="en-US" dirty="0"/>
              <a:t> image from </a:t>
            </a:r>
            <a:r>
              <a:rPr lang="en-US" dirty="0" err="1"/>
              <a:t>DockerHub</a:t>
            </a:r>
            <a:r>
              <a:rPr lang="en-US" dirty="0"/>
              <a:t>)</a:t>
            </a:r>
          </a:p>
          <a:p>
            <a:r>
              <a:rPr lang="en-US" dirty="0"/>
              <a:t>(Link to </a:t>
            </a:r>
            <a:r>
              <a:rPr lang="en-US" dirty="0" err="1"/>
              <a:t>DockerHub</a:t>
            </a:r>
            <a:r>
              <a:rPr lang="en-US" dirty="0"/>
              <a:t>: </a:t>
            </a:r>
            <a:r>
              <a:rPr lang="en-US" dirty="0">
                <a:hlinkClick r:id="rId2"/>
              </a:rPr>
              <a:t>https://hub.docker.com/r/nehalbhanushali/data_wrangling_edgar_datasets/</a:t>
            </a:r>
            <a:r>
              <a:rPr lang="en-US" dirty="0"/>
              <a:t>)</a:t>
            </a:r>
          </a:p>
          <a:p>
            <a:endParaRPr lang="en-US" dirty="0"/>
          </a:p>
          <a:p>
            <a:pPr marL="0" indent="0">
              <a:buFont typeface="Tw Cen MT" panose="020B0602020104020603" pitchFamily="34" charset="0"/>
              <a:buNone/>
            </a:pPr>
            <a:r>
              <a:rPr lang="en-US" dirty="0"/>
              <a:t>Step 1: Pull the following </a:t>
            </a:r>
            <a:r>
              <a:rPr lang="en-US" dirty="0" err="1"/>
              <a:t>docker</a:t>
            </a:r>
            <a:r>
              <a:rPr lang="en-US" dirty="0"/>
              <a:t> image using the following command:</a:t>
            </a:r>
          </a:p>
          <a:p>
            <a:pPr marL="0" indent="0">
              <a:buNone/>
            </a:pPr>
            <a:r>
              <a:rPr lang="en-US" dirty="0"/>
              <a:t>	</a:t>
            </a:r>
            <a:r>
              <a:rPr lang="en-US" dirty="0" err="1"/>
              <a:t>docker</a:t>
            </a:r>
            <a:r>
              <a:rPr lang="en-US" dirty="0"/>
              <a:t> pull </a:t>
            </a:r>
            <a:r>
              <a:rPr lang="en-US" dirty="0" err="1"/>
              <a:t>nehalbhanushali</a:t>
            </a:r>
            <a:r>
              <a:rPr lang="en-US" dirty="0"/>
              <a:t>/data_wrangling_edgar_datasets:part2</a:t>
            </a:r>
          </a:p>
          <a:p>
            <a:pPr marL="0" indent="0">
              <a:buNone/>
            </a:pPr>
            <a:br>
              <a:rPr lang="en-US" dirty="0"/>
            </a:br>
            <a:r>
              <a:rPr lang="en-US" dirty="0"/>
              <a:t>Step 2: Run the </a:t>
            </a:r>
            <a:r>
              <a:rPr lang="en-US" dirty="0" err="1"/>
              <a:t>docker</a:t>
            </a:r>
            <a:r>
              <a:rPr lang="en-US" dirty="0"/>
              <a:t> image using the following command:</a:t>
            </a:r>
          </a:p>
          <a:p>
            <a:pPr marL="0" indent="0">
              <a:buNone/>
            </a:pPr>
            <a:r>
              <a:rPr lang="en-US" dirty="0"/>
              <a:t>	</a:t>
            </a:r>
            <a:r>
              <a:rPr lang="en-US" dirty="0" err="1"/>
              <a:t>docker</a:t>
            </a:r>
            <a:r>
              <a:rPr lang="en-US" dirty="0"/>
              <a:t> run -</a:t>
            </a:r>
            <a:r>
              <a:rPr lang="en-US" dirty="0" err="1"/>
              <a:t>ti</a:t>
            </a:r>
            <a:r>
              <a:rPr lang="en-US" dirty="0"/>
              <a:t> </a:t>
            </a:r>
            <a:r>
              <a:rPr lang="en-US" dirty="0" err="1"/>
              <a:t>nehalbhanushali</a:t>
            </a:r>
            <a:r>
              <a:rPr lang="en-US" dirty="0"/>
              <a:t>/data_wrangling_edgar_datasets:part2</a:t>
            </a:r>
          </a:p>
          <a:p>
            <a:pPr marL="0" indent="0">
              <a:buNone/>
            </a:pPr>
            <a:r>
              <a:rPr lang="en-US" dirty="0"/>
              <a:t>(When you run the image, the program file-</a:t>
            </a:r>
            <a:r>
              <a:rPr lang="en-US" i="1" dirty="0">
                <a:solidFill>
                  <a:schemeClr val="accent2">
                    <a:lumMod val="50000"/>
                  </a:schemeClr>
                </a:solidFill>
              </a:rPr>
              <a:t> Part2_EDGAR_LogDataset.py</a:t>
            </a:r>
            <a:r>
              <a:rPr lang="en-US" i="1" dirty="0"/>
              <a:t> (the entry point)</a:t>
            </a:r>
            <a:r>
              <a:rPr lang="en-US" dirty="0"/>
              <a:t> is directly run)</a:t>
            </a:r>
          </a:p>
          <a:p>
            <a:pPr marL="0" indent="0">
              <a:buNone/>
            </a:pPr>
            <a:endParaRPr lang="en-US" dirty="0"/>
          </a:p>
          <a:p>
            <a:pPr marL="0" indent="0">
              <a:buFont typeface="Tw Cen MT" panose="020B0602020104020603" pitchFamily="34" charset="0"/>
              <a:buNone/>
            </a:pPr>
            <a:r>
              <a:rPr lang="en-US" dirty="0"/>
              <a:t>Step 3: Enter the year for which the log files are to be fetched</a:t>
            </a:r>
          </a:p>
          <a:p>
            <a:pPr marL="0" indent="0">
              <a:buFont typeface="Tw Cen MT" panose="020B0602020104020603" pitchFamily="34" charset="0"/>
              <a:buNone/>
            </a:pPr>
            <a:endParaRPr lang="en-US" dirty="0"/>
          </a:p>
        </p:txBody>
      </p:sp>
    </p:spTree>
    <p:extLst>
      <p:ext uri="{BB962C8B-B14F-4D97-AF65-F5344CB8AC3E}">
        <p14:creationId xmlns:p14="http://schemas.microsoft.com/office/powerpoint/2010/main" val="2085400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run the assignment-part 1</a:t>
            </a:r>
          </a:p>
        </p:txBody>
      </p:sp>
      <p:sp>
        <p:nvSpPr>
          <p:cNvPr id="3" name="Content Placeholder 2"/>
          <p:cNvSpPr>
            <a:spLocks noGrp="1"/>
          </p:cNvSpPr>
          <p:nvPr>
            <p:ph idx="1"/>
          </p:nvPr>
        </p:nvSpPr>
        <p:spPr>
          <a:xfrm>
            <a:off x="1024128" y="1976510"/>
            <a:ext cx="10652057" cy="4635305"/>
          </a:xfrm>
        </p:spPr>
        <p:txBody>
          <a:bodyPr>
            <a:normAutofit/>
          </a:bodyPr>
          <a:lstStyle/>
          <a:p>
            <a:r>
              <a:rPr lang="en-US" b="1" u="sng" dirty="0"/>
              <a:t>Approach 2 (Build the image from </a:t>
            </a:r>
            <a:r>
              <a:rPr lang="en-US" b="1" u="sng" dirty="0" err="1"/>
              <a:t>Dockerfile</a:t>
            </a:r>
            <a:r>
              <a:rPr lang="en-US" b="1" u="sng" dirty="0"/>
              <a:t>)</a:t>
            </a:r>
          </a:p>
          <a:p>
            <a:pPr marL="0" indent="0">
              <a:buNone/>
            </a:pPr>
            <a:r>
              <a:rPr lang="en-US" dirty="0"/>
              <a:t>1.Download the </a:t>
            </a:r>
            <a:r>
              <a:rPr lang="en-US" dirty="0" err="1"/>
              <a:t>docker</a:t>
            </a:r>
            <a:r>
              <a:rPr lang="en-US" dirty="0"/>
              <a:t> file from the repository.</a:t>
            </a:r>
          </a:p>
          <a:p>
            <a:pPr marL="0" indent="0">
              <a:buNone/>
            </a:pPr>
            <a:r>
              <a:rPr lang="en-US" dirty="0"/>
              <a:t>2.Start </a:t>
            </a:r>
            <a:r>
              <a:rPr lang="en-US" dirty="0" err="1"/>
              <a:t>docker</a:t>
            </a:r>
            <a:r>
              <a:rPr lang="en-US" dirty="0"/>
              <a:t>, build the </a:t>
            </a:r>
            <a:r>
              <a:rPr lang="en-US" dirty="0" err="1"/>
              <a:t>docker</a:t>
            </a:r>
            <a:r>
              <a:rPr lang="en-US" dirty="0"/>
              <a:t> file.</a:t>
            </a:r>
          </a:p>
          <a:p>
            <a:pPr marL="0" indent="0">
              <a:buNone/>
            </a:pPr>
            <a:r>
              <a:rPr lang="en-US" dirty="0"/>
              <a:t>  python </a:t>
            </a:r>
            <a:r>
              <a:rPr lang="en-US" dirty="0" err="1"/>
              <a:t>docker</a:t>
            </a:r>
            <a:r>
              <a:rPr lang="en-US" dirty="0"/>
              <a:t> build -t &lt;desired-image-name&gt; .</a:t>
            </a:r>
          </a:p>
          <a:p>
            <a:pPr marL="0" indent="0">
              <a:buNone/>
            </a:pPr>
            <a:r>
              <a:rPr lang="en-US" dirty="0" err="1"/>
              <a:t>DockerFile</a:t>
            </a:r>
            <a:r>
              <a:rPr lang="en-US" dirty="0"/>
              <a:t> downloads python image and installs required packages. It then clones part-1 repo copies required files to the container and sets command to run the part-1 python script.</a:t>
            </a:r>
          </a:p>
          <a:p>
            <a:pPr marL="0" indent="0">
              <a:buNone/>
            </a:pPr>
            <a:r>
              <a:rPr lang="en-US" dirty="0"/>
              <a:t>3.After building </a:t>
            </a:r>
            <a:r>
              <a:rPr lang="en-US" dirty="0" err="1"/>
              <a:t>docker</a:t>
            </a:r>
            <a:r>
              <a:rPr lang="en-US" dirty="0"/>
              <a:t> file. Run following command</a:t>
            </a:r>
          </a:p>
          <a:p>
            <a:pPr marL="0" indent="0">
              <a:buNone/>
            </a:pPr>
            <a:r>
              <a:rPr lang="en-US" dirty="0" err="1"/>
              <a:t>docker</a:t>
            </a:r>
            <a:r>
              <a:rPr lang="en-US" dirty="0"/>
              <a:t> run -</a:t>
            </a:r>
            <a:r>
              <a:rPr lang="en-US" dirty="0" err="1"/>
              <a:t>ti</a:t>
            </a:r>
            <a:r>
              <a:rPr lang="en-US" dirty="0"/>
              <a:t> &lt;image-name-you-just-provided&gt;</a:t>
            </a:r>
          </a:p>
          <a:p>
            <a:pPr marL="0" indent="0">
              <a:buNone/>
            </a:pPr>
            <a:r>
              <a:rPr lang="en-US" dirty="0"/>
              <a:t>4.Enter the required inputs on prompt</a:t>
            </a:r>
          </a:p>
        </p:txBody>
      </p:sp>
    </p:spTree>
    <p:extLst>
      <p:ext uri="{BB962C8B-B14F-4D97-AF65-F5344CB8AC3E}">
        <p14:creationId xmlns:p14="http://schemas.microsoft.com/office/powerpoint/2010/main" val="368958934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ppt/theme/themeOverride1.xml><?xml version="1.0" encoding="utf-8"?>
<a:themeOverride xmlns:a="http://schemas.openxmlformats.org/drawingml/2006/main">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themeOverride>
</file>

<file path=docProps/app.xml><?xml version="1.0" encoding="utf-8"?>
<Properties xmlns="http://schemas.openxmlformats.org/officeDocument/2006/extended-properties" xmlns:vt="http://schemas.openxmlformats.org/officeDocument/2006/docPropsVTypes">
  <Template/>
  <TotalTime>266</TotalTime>
  <Words>1897</Words>
  <Application>Microsoft Office PowerPoint</Application>
  <PresentationFormat>Widescreen</PresentationFormat>
  <Paragraphs>168</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Tw Cen MT</vt:lpstr>
      <vt:lpstr>Tw Cen MT Condensed</vt:lpstr>
      <vt:lpstr>Wingdings</vt:lpstr>
      <vt:lpstr>Wingdings 3</vt:lpstr>
      <vt:lpstr>Integral</vt:lpstr>
      <vt:lpstr>Assignment 1-edgar dataset</vt:lpstr>
      <vt:lpstr>Problem statement-Part 1</vt:lpstr>
      <vt:lpstr>Steps to run the assignment-part 1</vt:lpstr>
      <vt:lpstr>Steps to run the assignment-part 1</vt:lpstr>
      <vt:lpstr>Pushing the files on s3</vt:lpstr>
      <vt:lpstr>approach</vt:lpstr>
      <vt:lpstr>Problem statement-Part 2</vt:lpstr>
      <vt:lpstr>Steps to run the assignment-part 2</vt:lpstr>
      <vt:lpstr>Steps to run the assignment-part 1</vt:lpstr>
      <vt:lpstr>Approach for solving the problem</vt:lpstr>
      <vt:lpstr>Approach for solving the problem (cont..)</vt:lpstr>
      <vt:lpstr>Approach for solving the problem (cont..)</vt:lpstr>
      <vt:lpstr>Approach for solving the problem (cont..)</vt:lpstr>
      <vt:lpstr>Approach for solving the problem (cont..)</vt:lpstr>
      <vt:lpstr>Approach for solving the problem (cont..)</vt:lpstr>
      <vt:lpstr>Analysis on tableau</vt:lpstr>
      <vt:lpstr>logging</vt:lpstr>
      <vt:lpstr>Pushing the files on s3</vt:lpstr>
      <vt:lpstr>luigi</vt:lpstr>
      <vt:lpstr>Summary-Automated pipeline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1-edgar dataset</dc:title>
  <dc:creator>Vasanti Mahajan</dc:creator>
  <cp:lastModifiedBy>Vasanti Mahajan</cp:lastModifiedBy>
  <cp:revision>49</cp:revision>
  <dcterms:created xsi:type="dcterms:W3CDTF">2017-03-06T23:34:50Z</dcterms:created>
  <dcterms:modified xsi:type="dcterms:W3CDTF">2017-03-07T04:03:03Z</dcterms:modified>
</cp:coreProperties>
</file>