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sldIdLst>
    <p:sldId id="256" r:id="rId2"/>
    <p:sldId id="272" r:id="rId3"/>
    <p:sldId id="257" r:id="rId4"/>
    <p:sldId id="258" r:id="rId5"/>
    <p:sldId id="259" r:id="rId6"/>
    <p:sldId id="260" r:id="rId7"/>
    <p:sldId id="261" r:id="rId8"/>
    <p:sldId id="262" r:id="rId9"/>
    <p:sldId id="273" r:id="rId10"/>
    <p:sldId id="274" r:id="rId11"/>
    <p:sldId id="275" r:id="rId12"/>
    <p:sldId id="263" r:id="rId13"/>
    <p:sldId id="277" r:id="rId14"/>
    <p:sldId id="264" r:id="rId15"/>
    <p:sldId id="265" r:id="rId16"/>
    <p:sldId id="276" r:id="rId17"/>
    <p:sldId id="266" r:id="rId18"/>
    <p:sldId id="267" r:id="rId19"/>
    <p:sldId id="268" r:id="rId20"/>
    <p:sldId id="269"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00CBBC1-2FC6-40F4-A268-3C4C950E59F1}" type="datetimeFigureOut">
              <a:rPr lang="en-IN" smtClean="0"/>
              <a:t>02-05-2021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388999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0CBBC1-2FC6-40F4-A268-3C4C950E59F1}"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70788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0CBBC1-2FC6-40F4-A268-3C4C950E59F1}"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3203898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0CBBC1-2FC6-40F4-A268-3C4C950E59F1}"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38024E-A83C-4635-9E29-42CD4D638E1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39670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0CBBC1-2FC6-40F4-A268-3C4C950E59F1}"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3773116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0CBBC1-2FC6-40F4-A268-3C4C950E59F1}" type="datetimeFigureOut">
              <a:rPr lang="en-IN" smtClean="0"/>
              <a:t>02-05-2021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3017890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0CBBC1-2FC6-40F4-A268-3C4C950E59F1}" type="datetimeFigureOut">
              <a:rPr lang="en-IN" smtClean="0"/>
              <a:t>02-05-2021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16163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CBBC1-2FC6-40F4-A268-3C4C950E59F1}"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2076640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CBBC1-2FC6-40F4-A268-3C4C950E59F1}"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39733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CBBC1-2FC6-40F4-A268-3C4C950E59F1}"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361289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0CBBC1-2FC6-40F4-A268-3C4C950E59F1}"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3952669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0CBBC1-2FC6-40F4-A268-3C4C950E59F1}"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97483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0CBBC1-2FC6-40F4-A268-3C4C950E59F1}" type="datetimeFigureOut">
              <a:rPr lang="en-IN" smtClean="0"/>
              <a:t>02-05-2021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339809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0CBBC1-2FC6-40F4-A268-3C4C950E59F1}" type="datetimeFigureOut">
              <a:rPr lang="en-IN" smtClean="0"/>
              <a:t>02-05-2021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238696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CBBC1-2FC6-40F4-A268-3C4C950E59F1}" type="datetimeFigureOut">
              <a:rPr lang="en-IN" smtClean="0"/>
              <a:t>02-05-2021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173277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0CBBC1-2FC6-40F4-A268-3C4C950E59F1}"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366338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0CBBC1-2FC6-40F4-A268-3C4C950E59F1}"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38024E-A83C-4635-9E29-42CD4D638E13}" type="slidenum">
              <a:rPr lang="en-IN" smtClean="0"/>
              <a:t>‹#›</a:t>
            </a:fld>
            <a:endParaRPr lang="en-IN"/>
          </a:p>
        </p:txBody>
      </p:sp>
    </p:spTree>
    <p:extLst>
      <p:ext uri="{BB962C8B-B14F-4D97-AF65-F5344CB8AC3E}">
        <p14:creationId xmlns:p14="http://schemas.microsoft.com/office/powerpoint/2010/main" val="213767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0CBBC1-2FC6-40F4-A268-3C4C950E59F1}" type="datetimeFigureOut">
              <a:rPr lang="en-IN" smtClean="0"/>
              <a:t>02-05-2021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38024E-A83C-4635-9E29-42CD4D638E13}" type="slidenum">
              <a:rPr lang="en-IN" smtClean="0"/>
              <a:t>‹#›</a:t>
            </a:fld>
            <a:endParaRPr lang="en-IN"/>
          </a:p>
        </p:txBody>
      </p:sp>
    </p:spTree>
    <p:extLst>
      <p:ext uri="{BB962C8B-B14F-4D97-AF65-F5344CB8AC3E}">
        <p14:creationId xmlns:p14="http://schemas.microsoft.com/office/powerpoint/2010/main" val="3191168015"/>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791C-51A2-4D1E-8DCF-3632A98FB5AD}"/>
              </a:ext>
            </a:extLst>
          </p:cNvPr>
          <p:cNvSpPr>
            <a:spLocks noGrp="1"/>
          </p:cNvSpPr>
          <p:nvPr>
            <p:ph type="ctrTitle"/>
          </p:nvPr>
        </p:nvSpPr>
        <p:spPr>
          <a:xfrm>
            <a:off x="1003314" y="1704512"/>
            <a:ext cx="10537793" cy="1361567"/>
          </a:xfrm>
        </p:spPr>
        <p:txBody>
          <a:bodyPr>
            <a:normAutofit/>
          </a:bodyPr>
          <a:lstStyle/>
          <a:p>
            <a:r>
              <a:rPr lang="en-US" sz="4000" dirty="0">
                <a:latin typeface="Times New Roman" panose="02020603050405020304" pitchFamily="18" charset="0"/>
                <a:cs typeface="Times New Roman" panose="02020603050405020304" pitchFamily="18" charset="0"/>
              </a:rPr>
              <a:t>Human activity recognition system</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0AE1BD0-4675-4CB2-9E1C-B2A9DC5F1F62}"/>
              </a:ext>
            </a:extLst>
          </p:cNvPr>
          <p:cNvSpPr>
            <a:spLocks noGrp="1"/>
          </p:cNvSpPr>
          <p:nvPr>
            <p:ph type="subTitle" idx="1"/>
          </p:nvPr>
        </p:nvSpPr>
        <p:spPr>
          <a:xfrm>
            <a:off x="1899139" y="3602038"/>
            <a:ext cx="9688862" cy="1655762"/>
          </a:xfrm>
        </p:spPr>
        <p:txBody>
          <a:bodyPr>
            <a:normAutofit fontScale="25000" lnSpcReduction="20000"/>
          </a:bodyPr>
          <a:lstStyle/>
          <a:p>
            <a:pPr marL="342900" indent="-342900" algn="just" eaLnBrk="1" hangingPunct="1">
              <a:buFont typeface="+mj-lt"/>
              <a:buAutoNum type="arabicPeriod"/>
              <a:defRPr/>
            </a:pPr>
            <a:r>
              <a:rPr lang="en-US" altLang="en-US" sz="6400" dirty="0">
                <a:solidFill>
                  <a:schemeClr val="tx1"/>
                </a:solidFill>
                <a:latin typeface="Times New Roman" panose="02020603050405020304" pitchFamily="18" charset="0"/>
                <a:cs typeface="Times New Roman" panose="02020603050405020304" pitchFamily="18" charset="0"/>
              </a:rPr>
              <a:t>Priyanshu jain, Information Technology, Medi-Caps University Indore, India</a:t>
            </a:r>
          </a:p>
          <a:p>
            <a:pPr marL="342900" indent="-342900" algn="just" eaLnBrk="1" hangingPunct="1">
              <a:buFont typeface="+mj-lt"/>
              <a:buAutoNum type="arabicPeriod"/>
              <a:defRPr/>
            </a:pPr>
            <a:r>
              <a:rPr lang="en-US" altLang="en-US" sz="6400" dirty="0">
                <a:solidFill>
                  <a:schemeClr val="tx1"/>
                </a:solidFill>
                <a:latin typeface="Times New Roman" panose="02020603050405020304" pitchFamily="18" charset="0"/>
                <a:cs typeface="Times New Roman" panose="02020603050405020304" pitchFamily="18" charset="0"/>
              </a:rPr>
              <a:t>SAMYAK JAIN, Information Technology, Medi-Caps University, Indore, India </a:t>
            </a:r>
          </a:p>
          <a:p>
            <a:pPr marL="342900" indent="-342900" algn="just" eaLnBrk="1" hangingPunct="1">
              <a:buFont typeface="+mj-lt"/>
              <a:buAutoNum type="arabicPeriod"/>
              <a:defRPr/>
            </a:pPr>
            <a:r>
              <a:rPr lang="en-US" altLang="en-US" sz="6400" dirty="0">
                <a:solidFill>
                  <a:schemeClr val="tx1"/>
                </a:solidFill>
                <a:latin typeface="Times New Roman" panose="02020603050405020304" pitchFamily="18" charset="0"/>
                <a:cs typeface="Times New Roman" panose="02020603050405020304" pitchFamily="18" charset="0"/>
              </a:rPr>
              <a:t>Sarthak ranka, Information Technology, Medi-Caps University. Indore, India </a:t>
            </a:r>
          </a:p>
          <a:p>
            <a:pPr marL="342900" indent="-342900" algn="just">
              <a:buFont typeface="+mj-lt"/>
              <a:buAutoNum type="arabicPeriod"/>
              <a:defRPr/>
            </a:pPr>
            <a:r>
              <a:rPr lang="en-US" altLang="en-US" sz="6400" dirty="0">
                <a:solidFill>
                  <a:schemeClr val="tx1"/>
                </a:solidFill>
                <a:latin typeface="Times New Roman" panose="02020603050405020304" pitchFamily="18" charset="0"/>
                <a:cs typeface="Times New Roman" panose="02020603050405020304" pitchFamily="18" charset="0"/>
              </a:rPr>
              <a:t>Guided by: MS. SHRUTI DHANOTIYA,ASSISTANT PROFESSOR, Information Technology, Medi-Caps University. Indore, India </a:t>
            </a:r>
          </a:p>
          <a:p>
            <a:pPr algn="just" eaLnBrk="1" hangingPunct="1">
              <a:defRPr/>
            </a:pPr>
            <a:endParaRPr lang="en-US" altLang="en-US" sz="64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2" descr="arsss">
            <a:extLst>
              <a:ext uri="{FF2B5EF4-FFF2-40B4-BE49-F238E27FC236}">
                <a16:creationId xmlns:a16="http://schemas.microsoft.com/office/drawing/2014/main" id="{2B9F4DA6-6BF8-4F26-9EB2-E7AF49060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5576" y="639763"/>
            <a:ext cx="14668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FFCBAE52-77D6-4B57-A404-E511CF471F00}"/>
              </a:ext>
            </a:extLst>
          </p:cNvPr>
          <p:cNvSpPr txBox="1"/>
          <p:nvPr/>
        </p:nvSpPr>
        <p:spPr>
          <a:xfrm>
            <a:off x="2775935" y="707122"/>
            <a:ext cx="6425214" cy="646331"/>
          </a:xfrm>
          <a:prstGeom prst="rect">
            <a:avLst/>
          </a:prstGeom>
          <a:solidFill>
            <a:schemeClr val="bg1"/>
          </a:solidFill>
          <a:ln>
            <a:solidFill>
              <a:schemeClr val="accent6">
                <a:lumMod val="50000"/>
              </a:schemeClr>
            </a:solidFill>
          </a:ln>
        </p:spPr>
        <p:txBody>
          <a:bodyPr wrap="square">
            <a:spAutoFit/>
          </a:bodyPr>
          <a:lstStyle/>
          <a:p>
            <a:pPr algn="ctr" eaLnBrk="1" fontAlgn="auto" hangingPunct="1">
              <a:spcBef>
                <a:spcPts val="0"/>
              </a:spcBef>
              <a:spcAft>
                <a:spcPts val="0"/>
              </a:spcAft>
              <a:defRPr/>
            </a:pPr>
            <a:r>
              <a:rPr lang="en-US" dirty="0">
                <a:latin typeface="+mn-lt"/>
                <a:cs typeface="+mn-cs"/>
              </a:rPr>
              <a:t>International Conference on </a:t>
            </a:r>
            <a:r>
              <a:rPr lang="en-US" dirty="0"/>
              <a:t>Recent Advances in Engineering , </a:t>
            </a:r>
            <a:r>
              <a:rPr lang="en-US" dirty="0">
                <a:latin typeface="+mn-lt"/>
                <a:cs typeface="+mn-cs"/>
              </a:rPr>
              <a:t>Technology and Science (ICRAETS-2021), 02 May, </a:t>
            </a:r>
            <a:r>
              <a:rPr lang="en-US" dirty="0"/>
              <a:t>Hyderabad</a:t>
            </a:r>
            <a:endParaRPr lang="en-US" dirty="0">
              <a:latin typeface="+mn-lt"/>
              <a:cs typeface="+mn-cs"/>
            </a:endParaRPr>
          </a:p>
        </p:txBody>
      </p:sp>
    </p:spTree>
    <p:extLst>
      <p:ext uri="{BB962C8B-B14F-4D97-AF65-F5344CB8AC3E}">
        <p14:creationId xmlns:p14="http://schemas.microsoft.com/office/powerpoint/2010/main" val="159730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3AE3-EF94-4CAD-882B-99034E143F89}"/>
              </a:ext>
            </a:extLst>
          </p:cNvPr>
          <p:cNvSpPr>
            <a:spLocks noGrp="1"/>
          </p:cNvSpPr>
          <p:nvPr>
            <p:ph type="title"/>
          </p:nvPr>
        </p:nvSpPr>
        <p:spPr/>
        <p:txBody>
          <a:bodyPr/>
          <a:lstStyle/>
          <a:p>
            <a:r>
              <a:rPr lang="en-IN" dirty="0"/>
              <a:t>Use case diagram</a:t>
            </a:r>
          </a:p>
        </p:txBody>
      </p:sp>
      <p:pic>
        <p:nvPicPr>
          <p:cNvPr id="3" name="Content Placeholder 4">
            <a:extLst>
              <a:ext uri="{FF2B5EF4-FFF2-40B4-BE49-F238E27FC236}">
                <a16:creationId xmlns:a16="http://schemas.microsoft.com/office/drawing/2014/main" id="{288971EE-AA00-4EEF-B1B1-25CABA0088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0248" y="2605858"/>
            <a:ext cx="5915983" cy="3633624"/>
          </a:xfrm>
          <a:prstGeom prst="rect">
            <a:avLst/>
          </a:prstGeom>
        </p:spPr>
      </p:pic>
    </p:spTree>
    <p:extLst>
      <p:ext uri="{BB962C8B-B14F-4D97-AF65-F5344CB8AC3E}">
        <p14:creationId xmlns:p14="http://schemas.microsoft.com/office/powerpoint/2010/main" val="3361358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C91B-2E59-4FC4-9F7F-C087E2F099EF}"/>
              </a:ext>
            </a:extLst>
          </p:cNvPr>
          <p:cNvSpPr>
            <a:spLocks noGrp="1"/>
          </p:cNvSpPr>
          <p:nvPr>
            <p:ph type="title"/>
          </p:nvPr>
        </p:nvSpPr>
        <p:spPr/>
        <p:txBody>
          <a:bodyPr/>
          <a:lstStyle/>
          <a:p>
            <a:r>
              <a:rPr lang="en-IN" dirty="0"/>
              <a:t>Flow diagram</a:t>
            </a:r>
          </a:p>
        </p:txBody>
      </p:sp>
      <p:pic>
        <p:nvPicPr>
          <p:cNvPr id="3" name="Content Placeholder 4">
            <a:extLst>
              <a:ext uri="{FF2B5EF4-FFF2-40B4-BE49-F238E27FC236}">
                <a16:creationId xmlns:a16="http://schemas.microsoft.com/office/drawing/2014/main" id="{1BC6DF00-7FBB-4A06-9125-7D7541154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0738" y="2097088"/>
            <a:ext cx="9452913" cy="4259262"/>
          </a:xfrm>
          <a:prstGeom prst="rect">
            <a:avLst/>
          </a:prstGeom>
        </p:spPr>
      </p:pic>
    </p:spTree>
    <p:extLst>
      <p:ext uri="{BB962C8B-B14F-4D97-AF65-F5344CB8AC3E}">
        <p14:creationId xmlns:p14="http://schemas.microsoft.com/office/powerpoint/2010/main" val="168538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97C2-532E-4529-B4F7-878E71B5E902}"/>
              </a:ext>
            </a:extLst>
          </p:cNvPr>
          <p:cNvSpPr>
            <a:spLocks noGrp="1"/>
          </p:cNvSpPr>
          <p:nvPr>
            <p:ph type="title"/>
          </p:nvPr>
        </p:nvSpPr>
        <p:spPr>
          <a:xfrm>
            <a:off x="1070392" y="300401"/>
            <a:ext cx="9905998" cy="1478570"/>
          </a:xfrm>
        </p:spPr>
        <p: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0EED21-9A8C-4405-ABDD-8E04C1F957AF}"/>
              </a:ext>
            </a:extLst>
          </p:cNvPr>
          <p:cNvSpPr>
            <a:spLocks noGrp="1"/>
          </p:cNvSpPr>
          <p:nvPr>
            <p:ph idx="1"/>
          </p:nvPr>
        </p:nvSpPr>
        <p:spPr>
          <a:xfrm>
            <a:off x="875082" y="1778971"/>
            <a:ext cx="9905999" cy="3541714"/>
          </a:xfrm>
        </p:spPr>
        <p:txBody>
          <a:bodyPr>
            <a:noAutofit/>
          </a:bodyPr>
          <a:lstStyle/>
          <a:p>
            <a:pPr algn="just" rtl="0">
              <a:spcBef>
                <a:spcPts val="0"/>
              </a:spcBef>
              <a:spcAft>
                <a:spcPts val="0"/>
              </a:spcAft>
            </a:pPr>
            <a:r>
              <a:rPr lang="en-US" sz="1600" b="0" i="0" u="none" strike="noStrike" dirty="0">
                <a:effectLst/>
                <a:latin typeface="Times New Roman" panose="02020603050405020304" pitchFamily="18" charset="0"/>
              </a:rPr>
              <a:t>Data pre-processing </a:t>
            </a:r>
            <a:endParaRPr lang="en-US" sz="1600" b="0" dirty="0">
              <a:effectLst/>
            </a:endParaRPr>
          </a:p>
          <a:p>
            <a:pPr marL="0" indent="0" algn="just" rtl="0">
              <a:spcBef>
                <a:spcPts val="0"/>
              </a:spcBef>
              <a:spcAft>
                <a:spcPts val="0"/>
              </a:spcAft>
              <a:buNone/>
            </a:pPr>
            <a:r>
              <a:rPr lang="en-US" sz="1600" b="0" i="0" u="none" strike="noStrike" dirty="0">
                <a:effectLst/>
                <a:latin typeface="Times New Roman" panose="02020603050405020304" pitchFamily="18" charset="0"/>
              </a:rPr>
              <a:t>     1. Reading in the video frame-by-frame. </a:t>
            </a:r>
            <a:endParaRPr lang="en-US" sz="1600" b="0" dirty="0">
              <a:effectLst/>
            </a:endParaRPr>
          </a:p>
          <a:p>
            <a:pPr marL="0" indent="0" algn="just" rtl="0">
              <a:spcBef>
                <a:spcPts val="0"/>
              </a:spcBef>
              <a:spcAft>
                <a:spcPts val="0"/>
              </a:spcAft>
              <a:buNone/>
            </a:pPr>
            <a:r>
              <a:rPr lang="en-US" sz="1600" b="0" i="0" u="none" strike="noStrike" dirty="0">
                <a:effectLst/>
                <a:latin typeface="Times New Roman" panose="02020603050405020304" pitchFamily="18" charset="0"/>
              </a:rPr>
              <a:t>     2. The videos were captured at a frame rate of 25fps. This means that for each second of the video, there will be 25 frames. We know that within a second, a human body does not perform very significant movement. This implies that most of the frames (per second) in our video will be redundant. Therefore, only a subset of all the frames in a video needs to be extracted. This will also reduce the size of the input data which will in turn help the model train faster and can also prevent over-fitting. Different strategies would be used for frame extraction like: </a:t>
            </a:r>
            <a:endParaRPr lang="en-US" sz="1600" b="0" dirty="0">
              <a:effectLst/>
            </a:endParaRPr>
          </a:p>
          <a:p>
            <a:pPr algn="just" rtl="0">
              <a:spcBef>
                <a:spcPts val="0"/>
              </a:spcBef>
              <a:spcAft>
                <a:spcPts val="0"/>
              </a:spcAft>
            </a:pPr>
            <a:r>
              <a:rPr lang="en-US" sz="1600" b="0" i="0" u="none" strike="noStrike" dirty="0">
                <a:effectLst/>
                <a:latin typeface="Times New Roman" panose="02020603050405020304" pitchFamily="18" charset="0"/>
              </a:rPr>
              <a:t> Extracting a fixed number of frames from the total frames in the video – say only the first 200 frames (i.e., first 8 seconds of the video).</a:t>
            </a:r>
            <a:endParaRPr lang="en-US" sz="1600" b="0" dirty="0">
              <a:effectLst/>
            </a:endParaRPr>
          </a:p>
          <a:p>
            <a:pPr algn="just" rtl="0">
              <a:spcBef>
                <a:spcPts val="0"/>
              </a:spcBef>
              <a:spcAft>
                <a:spcPts val="0"/>
              </a:spcAft>
            </a:pPr>
            <a:r>
              <a:rPr lang="en-US" sz="1600" b="0" i="0" u="none" strike="noStrike" dirty="0">
                <a:effectLst/>
                <a:latin typeface="Times New Roman" panose="02020603050405020304" pitchFamily="18" charset="0"/>
              </a:rPr>
              <a:t> Extracting a fixed number of frames each second from the video – say we need only 5 frames per second from a video whose duration is of 10 seconds. This would return a total of 50 frames from the video. This  approach is better in the sense that we are extracting the frames sparsely and uniformly from the entire video. </a:t>
            </a:r>
            <a:endParaRPr lang="en-US" sz="1600" b="0" dirty="0">
              <a:effectLst/>
            </a:endParaRPr>
          </a:p>
          <a:p>
            <a:pPr algn="just" rtl="0">
              <a:spcBef>
                <a:spcPts val="0"/>
              </a:spcBef>
              <a:spcAft>
                <a:spcPts val="0"/>
              </a:spcAft>
            </a:pPr>
            <a:r>
              <a:rPr lang="en-US" sz="1600" b="0" i="0" u="none" strike="noStrike" dirty="0">
                <a:effectLst/>
                <a:latin typeface="Times New Roman" panose="02020603050405020304" pitchFamily="18" charset="0"/>
              </a:rPr>
              <a:t>3.Each frame needs to have the same spatial dimensions (height and width). Hence each frame in a video will have to be resized to the required size.</a:t>
            </a:r>
            <a:endParaRPr lang="en-US" sz="1600" b="0" dirty="0">
              <a:effectLst/>
            </a:endParaRPr>
          </a:p>
          <a:p>
            <a:pPr algn="just" rtl="0">
              <a:spcBef>
                <a:spcPts val="0"/>
              </a:spcBef>
              <a:spcAft>
                <a:spcPts val="0"/>
              </a:spcAft>
            </a:pPr>
            <a:r>
              <a:rPr lang="en-US" sz="1600" b="0" i="0" u="none" strike="noStrike" dirty="0">
                <a:effectLst/>
                <a:latin typeface="Times New Roman" panose="02020603050405020304" pitchFamily="18" charset="0"/>
              </a:rPr>
              <a:t>4.In order to simplify the computations, the frames are converted to grayscale.</a:t>
            </a:r>
            <a:endParaRPr lang="en-US" sz="1600" b="0" dirty="0">
              <a:effectLst/>
            </a:endParaRPr>
          </a:p>
          <a:p>
            <a:pPr algn="just" rtl="0">
              <a:spcBef>
                <a:spcPts val="0"/>
              </a:spcBef>
              <a:spcAft>
                <a:spcPts val="0"/>
              </a:spcAft>
            </a:pPr>
            <a:r>
              <a:rPr lang="en-US" sz="1600" b="0" i="0" u="none" strike="noStrike" dirty="0">
                <a:effectLst/>
                <a:latin typeface="Times New Roman" panose="02020603050405020304" pitchFamily="18" charset="0"/>
              </a:rPr>
              <a:t>5.Normalization – The pixel values ranges from 0 to 255. These values would have to be normalized in order to help our model converge faster and get a better performance.</a:t>
            </a:r>
            <a:endParaRPr lang="en-US" sz="1600" b="0" dirty="0">
              <a:effectLst/>
            </a:endParaRPr>
          </a:p>
          <a:p>
            <a:br>
              <a:rPr lang="en-US" sz="1600" dirty="0"/>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798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28EA-244E-4E60-9512-FF23F29EB05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Process PIPELINE OF HAR</a:t>
            </a:r>
          </a:p>
        </p:txBody>
      </p:sp>
      <p:sp>
        <p:nvSpPr>
          <p:cNvPr id="3" name="Content Placeholder 2">
            <a:extLst>
              <a:ext uri="{FF2B5EF4-FFF2-40B4-BE49-F238E27FC236}">
                <a16:creationId xmlns:a16="http://schemas.microsoft.com/office/drawing/2014/main" id="{E8FE3E3B-17CF-478F-9091-60CABC41FEC5}"/>
              </a:ext>
            </a:extLst>
          </p:cNvPr>
          <p:cNvSpPr>
            <a:spLocks noGrp="1"/>
          </p:cNvSpPr>
          <p:nvPr>
            <p:ph idx="1"/>
          </p:nvPr>
        </p:nvSpPr>
        <p:spPr>
          <a:xfrm>
            <a:off x="1141412" y="2263325"/>
            <a:ext cx="9905999" cy="3541714"/>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The process pipeline of HAR can be divided into three parts: preprocess, training, and testing. In our case, testing was modified in parallel with training. </a:t>
            </a:r>
          </a:p>
          <a:p>
            <a:pPr algn="just"/>
            <a:r>
              <a:rPr lang="en-US" sz="1600" dirty="0">
                <a:latin typeface="Times New Roman" panose="02020603050405020304" pitchFamily="18" charset="0"/>
                <a:cs typeface="Times New Roman" panose="02020603050405020304" pitchFamily="18" charset="0"/>
              </a:rPr>
              <a:t>First, testers performed activities of daily living with wearable sensors and gathered information to form the raw data set. When data were missing, we added them and then normalized to a mean of zero and standard deviation of 0.5; we then reshaped the data to fit the designed network, with windows of 128 time steps. The data were split into training and testing data sets. </a:t>
            </a:r>
          </a:p>
          <a:p>
            <a:pPr algn="just"/>
            <a:r>
              <a:rPr lang="en-US" sz="1600" dirty="0">
                <a:latin typeface="Times New Roman" panose="02020603050405020304" pitchFamily="18" charset="0"/>
                <a:cs typeface="Times New Roman" panose="02020603050405020304" pitchFamily="18" charset="0"/>
              </a:rPr>
              <a:t>Second, a training data tensor was added to the designed network so it could output a prediction. Thus, we could adjust the hyper-parameters in networks, such as the learning rate and L2 weight decay, to reduce the difference. </a:t>
            </a:r>
          </a:p>
          <a:p>
            <a:pPr algn="just"/>
            <a:r>
              <a:rPr lang="en-US" sz="1600" dirty="0">
                <a:latin typeface="Times New Roman" panose="02020603050405020304" pitchFamily="18" charset="0"/>
                <a:cs typeface="Times New Roman" panose="02020603050405020304" pitchFamily="18" charset="0"/>
              </a:rPr>
              <a:t>Finally, during testing, we added the testing tensor to the neural network architecture without affecting the learned parameters, so as to not corrupt the test. Testing did not affect the training and did not change the results. Predictions obtained from the neural network were compared with the real values. The metrics of accuracy and of the F1 score of HAR were then calculated throughout learning and, at the end, by running the tests frequently. Both the best in-training metrics and the final metrics obtained were kept for comparison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2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7B4E-FED4-4D85-B257-693DEEBB2EA0}"/>
              </a:ext>
            </a:extLst>
          </p:cNvPr>
          <p:cNvSpPr>
            <a:spLocks noGrp="1"/>
          </p:cNvSpPr>
          <p:nvPr>
            <p:ph type="title"/>
          </p:nvPr>
        </p:nvSpPr>
        <p:spPr/>
        <p:txBody>
          <a:bodyPr/>
          <a:lstStyle/>
          <a:p>
            <a:r>
              <a:rPr lang="en-IN" dirty="0"/>
              <a:t>Experiments , metrics &amp; benchmark</a:t>
            </a:r>
          </a:p>
        </p:txBody>
      </p:sp>
      <p:sp>
        <p:nvSpPr>
          <p:cNvPr id="3" name="Content Placeholder 2">
            <a:extLst>
              <a:ext uri="{FF2B5EF4-FFF2-40B4-BE49-F238E27FC236}">
                <a16:creationId xmlns:a16="http://schemas.microsoft.com/office/drawing/2014/main" id="{A6BD2C61-B9FD-4C73-B37C-CFBEF90558BC}"/>
              </a:ext>
            </a:extLst>
          </p:cNvPr>
          <p:cNvSpPr>
            <a:spLocks noGrp="1"/>
          </p:cNvSpPr>
          <p:nvPr>
            <p:ph idx="1"/>
          </p:nvPr>
        </p:nvSpPr>
        <p:spPr/>
        <p:txBody>
          <a:bodyPr>
            <a:normAutofit fontScale="55000" lnSpcReduction="20000"/>
          </a:bodyPr>
          <a:lstStyle/>
          <a:p>
            <a:pPr algn="just" rtl="0">
              <a:spcBef>
                <a:spcPts val="0"/>
              </a:spcBef>
              <a:spcAft>
                <a:spcPts val="0"/>
              </a:spcAft>
            </a:pPr>
            <a:r>
              <a:rPr lang="en-US" sz="2900" b="0" i="0" u="none" strike="noStrike" dirty="0">
                <a:effectLst/>
                <a:latin typeface="Times New Roman" panose="02020603050405020304" pitchFamily="18" charset="0"/>
              </a:rPr>
              <a:t>One of the most important parts of the project was to load the live video dataset and perform the necessary pre-processing steps. So, we developed a class (Videos) that had a function called (read_videos()) that can be used for reading and processing videos. Creating this was very challenging as we concentrated on generalizing this function for any kind of videos (not specific to this project).We have used NumPy (wherever) for storage and processing of the videos (much faster than in-built python lists with a ton of extra functionalities).The neural network was implemented using Keras.</a:t>
            </a:r>
            <a:endParaRPr lang="en-US" sz="2900" b="0" dirty="0">
              <a:effectLst/>
            </a:endParaRPr>
          </a:p>
          <a:p>
            <a:pPr algn="just" rtl="0">
              <a:spcBef>
                <a:spcPts val="0"/>
              </a:spcBef>
              <a:spcAft>
                <a:spcPts val="0"/>
              </a:spcAft>
            </a:pPr>
            <a:r>
              <a:rPr lang="en-US" sz="2900" b="1" i="0" u="none" strike="noStrike" dirty="0">
                <a:effectLst/>
                <a:latin typeface="Times New Roman" panose="02020603050405020304" pitchFamily="18" charset="0"/>
              </a:rPr>
              <a:t>Experiments </a:t>
            </a:r>
            <a:endParaRPr lang="en-US" sz="2900" b="0" dirty="0">
              <a:effectLst/>
            </a:endParaRPr>
          </a:p>
          <a:p>
            <a:pPr algn="just" rtl="0">
              <a:spcBef>
                <a:spcPts val="0"/>
              </a:spcBef>
              <a:spcAft>
                <a:spcPts val="0"/>
              </a:spcAft>
            </a:pPr>
            <a:r>
              <a:rPr lang="en-US" sz="2900" b="0" i="0" u="none" strike="noStrike" dirty="0">
                <a:effectLst/>
                <a:latin typeface="Times New Roman" panose="02020603050405020304" pitchFamily="18" charset="0"/>
              </a:rPr>
              <a:t>We have tested the LSTM network with the public domain UCI data.Then</a:t>
            </a:r>
            <a:r>
              <a:rPr lang="en-US" sz="2900" dirty="0">
                <a:latin typeface="Times New Roman" panose="02020603050405020304" pitchFamily="18" charset="0"/>
              </a:rPr>
              <a:t> </a:t>
            </a:r>
            <a:r>
              <a:rPr lang="en-US" sz="2900" b="0" i="0" u="none" strike="noStrike" dirty="0">
                <a:effectLst/>
                <a:latin typeface="Times New Roman" panose="02020603050405020304" pitchFamily="18" charset="0"/>
              </a:rPr>
              <a:t>we compared it with the outcomes of other methods and analyzed the results. The computer for testing had an i5 CPU with 8 GB RAM as well as an NVIDIA GTX 960m GPU, which has 640 CUDA cores and 8 GB RAM. The GPU and CPU were used alternatively depending on the size of the neural network, which sometimes exceeded the available amount of memory on the graphics card during training</a:t>
            </a:r>
            <a:endParaRPr lang="en-US" sz="2900" b="0" dirty="0">
              <a:effectLst/>
            </a:endParaRPr>
          </a:p>
          <a:p>
            <a:pPr marL="0" indent="0">
              <a:buNone/>
            </a:pPr>
            <a:br>
              <a:rPr lang="en-US" dirty="0"/>
            </a:br>
            <a:endParaRPr lang="en-IN" dirty="0"/>
          </a:p>
        </p:txBody>
      </p:sp>
    </p:spTree>
    <p:extLst>
      <p:ext uri="{BB962C8B-B14F-4D97-AF65-F5344CB8AC3E}">
        <p14:creationId xmlns:p14="http://schemas.microsoft.com/office/powerpoint/2010/main" val="261243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F9D9E-D362-481D-A74E-D4DE73BD02C9}"/>
              </a:ext>
            </a:extLst>
          </p:cNvPr>
          <p:cNvSpPr>
            <a:spLocks noGrp="1"/>
          </p:cNvSpPr>
          <p:nvPr>
            <p:ph idx="1"/>
          </p:nvPr>
        </p:nvSpPr>
        <p:spPr>
          <a:xfrm>
            <a:off x="1143000" y="553852"/>
            <a:ext cx="9905999" cy="3541714"/>
          </a:xfrm>
        </p:spPr>
        <p:txBody>
          <a:bodyPr>
            <a:normAutofit fontScale="25000" lnSpcReduction="20000"/>
          </a:bodyPr>
          <a:lstStyle/>
          <a:p>
            <a:pPr algn="just" rtl="0">
              <a:spcBef>
                <a:spcPts val="0"/>
              </a:spcBef>
              <a:spcAft>
                <a:spcPts val="0"/>
              </a:spcAft>
            </a:pPr>
            <a:r>
              <a:rPr lang="en-US" sz="6400" b="0" i="0" u="none" strike="noStrike" dirty="0">
                <a:effectLst/>
                <a:latin typeface="Times New Roman" panose="02020603050405020304" pitchFamily="18" charset="0"/>
                <a:cs typeface="Times New Roman" panose="02020603050405020304" pitchFamily="18" charset="0"/>
              </a:rPr>
              <a:t>The experiments were video-recorded to label the data manually and obtain balanced classes.The dataset obtained was partitioned randomly into two sets: 70% of the dataset were selected for generating the training data, and 30% were selected for generating the test data. Each sample had 561 linear (time-independent) hand-made, preprocessed features from signal analysis (e.g., window’s peak frequency), but only six features were used in our study: triaxial gravity acceleration from the accelerometer (from a 0.3 Hz Butterworth low-pass filter) and triaxial body acceleration and triaxial angular velocity from the gyroscope. These are raw signals with a time component and do not fall in the frequency domain but rather in the time domain.</a:t>
            </a:r>
            <a:endParaRPr lang="en-US" sz="6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6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6400" b="0" i="0" u="none" strike="noStrike" dirty="0">
                <a:effectLst/>
                <a:latin typeface="Times New Roman" panose="02020603050405020304" pitchFamily="18" charset="0"/>
                <a:cs typeface="Times New Roman" panose="02020603050405020304" pitchFamily="18" charset="0"/>
              </a:rPr>
              <a:t>Metrics: Once the model has been trained on the training data, its performance will be evaluated using the test data. The following metrics will be used:</a:t>
            </a:r>
            <a:endParaRPr lang="en-US" sz="6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6400" b="0" i="0" u="none" strike="noStrike" dirty="0">
                <a:effectLst/>
                <a:latin typeface="Times New Roman" panose="02020603050405020304" pitchFamily="18" charset="0"/>
                <a:cs typeface="Times New Roman" panose="02020603050405020304" pitchFamily="18" charset="0"/>
              </a:rPr>
              <a:t>Accuracy – will be used for evaluating the performance of the model on the test data. </a:t>
            </a:r>
            <a:endParaRPr lang="en-US" sz="6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6400" b="0" i="0" u="none" strike="noStrike" dirty="0">
                <a:effectLst/>
                <a:latin typeface="Times New Roman" panose="02020603050405020304" pitchFamily="18" charset="0"/>
                <a:cs typeface="Times New Roman" panose="02020603050405020304" pitchFamily="18" charset="0"/>
              </a:rPr>
              <a:t>Confusion Matrix - will be used in order to compare the model with the Benchmark model. A confusion matrix is used to describe the performance of a classification model.</a:t>
            </a:r>
            <a:endParaRPr lang="en-US" sz="6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6400" b="0" i="0" u="none" strike="noStrike" dirty="0">
                <a:effectLst/>
                <a:latin typeface="Times New Roman" panose="02020603050405020304" pitchFamily="18" charset="0"/>
                <a:cs typeface="Times New Roman" panose="02020603050405020304" pitchFamily="18" charset="0"/>
              </a:rPr>
              <a:t>Accuracy is the most common evaluation metric used for classification problems. In particular, accuracy is very useful when there are an equal number of samples in each class. Since our dataset have similar characteristics, accuracy would be a suitable metric to evaluate the model.</a:t>
            </a:r>
            <a:endParaRPr lang="en-US" sz="6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6400" b="0" i="0" u="none" strike="noStrike" dirty="0">
                <a:effectLst/>
                <a:latin typeface="Times New Roman" panose="02020603050405020304" pitchFamily="18" charset="0"/>
                <a:cs typeface="Times New Roman" panose="02020603050405020304" pitchFamily="18" charset="0"/>
              </a:rPr>
              <a:t>Benchmark:</a:t>
            </a:r>
            <a:endParaRPr lang="en-US" sz="6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6400" b="0" i="0" u="none" strike="noStrike" dirty="0">
                <a:effectLst/>
                <a:latin typeface="Times New Roman" panose="02020603050405020304" pitchFamily="18" charset="0"/>
                <a:cs typeface="Times New Roman" panose="02020603050405020304" pitchFamily="18" charset="0"/>
              </a:rPr>
              <a:t>The existing models use the notion of local features in space-time to capture and describe local events in a video. The general idea is to describe such events is to define several types of image descriptors over local spatio-temporal neighbourhoods and evaluate these descriptors in the context of recognizing human activities. These points have stable locations in space-time and provide a potential basis for part-based representations of complex motions in video.</a:t>
            </a:r>
            <a:endParaRPr lang="en-US" sz="6400" b="0" dirty="0">
              <a:effectLst/>
              <a:latin typeface="Times New Roman" panose="02020603050405020304" pitchFamily="18" charset="0"/>
              <a:cs typeface="Times New Roman" panose="02020603050405020304" pitchFamily="18" charset="0"/>
            </a:endParaRPr>
          </a:p>
          <a:p>
            <a:br>
              <a:rPr lang="en-US" dirty="0"/>
            </a:br>
            <a:endParaRPr lang="en-IN" dirty="0"/>
          </a:p>
        </p:txBody>
      </p:sp>
    </p:spTree>
    <p:extLst>
      <p:ext uri="{BB962C8B-B14F-4D97-AF65-F5344CB8AC3E}">
        <p14:creationId xmlns:p14="http://schemas.microsoft.com/office/powerpoint/2010/main" val="931521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A6822-8BD8-4A80-92B2-6B64885D7202}"/>
              </a:ext>
            </a:extLst>
          </p:cNvPr>
          <p:cNvSpPr>
            <a:spLocks noGrp="1"/>
          </p:cNvSpPr>
          <p:nvPr>
            <p:ph type="title"/>
          </p:nvPr>
        </p:nvSpPr>
        <p:spPr>
          <a:xfrm>
            <a:off x="821817" y="600919"/>
            <a:ext cx="11189670" cy="1478570"/>
          </a:xfrm>
        </p:spPr>
        <p:txBody>
          <a:bodyPr/>
          <a:lstStyle/>
          <a:p>
            <a:r>
              <a:rPr lang="en-IN" dirty="0">
                <a:latin typeface="Times New Roman" panose="02020603050405020304" pitchFamily="18" charset="0"/>
                <a:cs typeface="Times New Roman" panose="02020603050405020304" pitchFamily="18" charset="0"/>
              </a:rPr>
              <a:t>Confusion matrix &amp;model accuracy/loss</a:t>
            </a:r>
          </a:p>
        </p:txBody>
      </p:sp>
      <p:pic>
        <p:nvPicPr>
          <p:cNvPr id="3" name="Content Placeholder 9">
            <a:extLst>
              <a:ext uri="{FF2B5EF4-FFF2-40B4-BE49-F238E27FC236}">
                <a16:creationId xmlns:a16="http://schemas.microsoft.com/office/drawing/2014/main" id="{B1FCF782-87CE-47A3-A4C4-7DB97D557963}"/>
              </a:ext>
            </a:extLst>
          </p:cNvPr>
          <p:cNvPicPr>
            <a:picLocks noChangeAspect="1"/>
          </p:cNvPicPr>
          <p:nvPr/>
        </p:nvPicPr>
        <p:blipFill>
          <a:blip r:embed="rId2"/>
          <a:stretch>
            <a:fillRect/>
          </a:stretch>
        </p:blipFill>
        <p:spPr>
          <a:xfrm>
            <a:off x="1644798" y="2079489"/>
            <a:ext cx="3472644" cy="4434057"/>
          </a:xfrm>
          <a:prstGeom prst="rect">
            <a:avLst/>
          </a:prstGeom>
        </p:spPr>
      </p:pic>
      <p:pic>
        <p:nvPicPr>
          <p:cNvPr id="4" name="Picture 3">
            <a:extLst>
              <a:ext uri="{FF2B5EF4-FFF2-40B4-BE49-F238E27FC236}">
                <a16:creationId xmlns:a16="http://schemas.microsoft.com/office/drawing/2014/main" id="{F267E110-7257-4C7A-BF36-63E7B95566C8}"/>
              </a:ext>
            </a:extLst>
          </p:cNvPr>
          <p:cNvPicPr>
            <a:picLocks noChangeAspect="1"/>
          </p:cNvPicPr>
          <p:nvPr/>
        </p:nvPicPr>
        <p:blipFill>
          <a:blip r:embed="rId3"/>
          <a:stretch>
            <a:fillRect/>
          </a:stretch>
        </p:blipFill>
        <p:spPr>
          <a:xfrm>
            <a:off x="6510120" y="2079489"/>
            <a:ext cx="3144612" cy="4416458"/>
          </a:xfrm>
          <a:prstGeom prst="rect">
            <a:avLst/>
          </a:prstGeom>
        </p:spPr>
      </p:pic>
    </p:spTree>
    <p:extLst>
      <p:ext uri="{BB962C8B-B14F-4D97-AF65-F5344CB8AC3E}">
        <p14:creationId xmlns:p14="http://schemas.microsoft.com/office/powerpoint/2010/main" val="1311780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D327-8F64-4361-8378-DAD95B01808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 Findings…..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35991C-C79C-4EE9-B1BC-4DF89D029AF2}"/>
              </a:ext>
            </a:extLst>
          </p:cNvPr>
          <p:cNvSpPr>
            <a:spLocks noGrp="1"/>
          </p:cNvSpPr>
          <p:nvPr>
            <p:ph idx="1"/>
          </p:nvPr>
        </p:nvSpPr>
        <p:spPr/>
        <p:txBody>
          <a:bodyPr>
            <a:noAutofit/>
          </a:bodyPr>
          <a:lstStyle/>
          <a:p>
            <a:r>
              <a:rPr lang="en-US" sz="1600" b="0" i="0" u="none" strike="noStrike" dirty="0">
                <a:effectLst/>
                <a:latin typeface="Times New Roman" panose="02020603050405020304" pitchFamily="18" charset="0"/>
              </a:rPr>
              <a:t>In this paper, the significance of HAR research is analyzed, and an overview of emerging methods in the field is provided. LSTM neural networks have been used in many innovations in natural language processing, speech recognition, and weather prediction. This technology was adapted to the HAR task. </a:t>
            </a:r>
          </a:p>
          <a:p>
            <a:r>
              <a:rPr lang="en-US" sz="1600" b="0" i="0" u="none" strike="noStrike" dirty="0">
                <a:effectLst/>
                <a:latin typeface="Times New Roman" panose="02020603050405020304" pitchFamily="18" charset="0"/>
              </a:rPr>
              <a:t>We proposed the novel framework of the Deep-Res-Bidir-LSTM network. This deep network can enhance learning ability for faster learning in early training.</a:t>
            </a:r>
          </a:p>
          <a:p>
            <a:r>
              <a:rPr lang="en-US" sz="1600" b="0" i="0" u="none" strike="noStrike" dirty="0">
                <a:effectLst/>
                <a:latin typeface="Times New Roman" panose="02020603050405020304" pitchFamily="18" charset="0"/>
              </a:rPr>
              <a:t> In our experiments, the proposed network was able to improve the accuracy, by 4.78%, for the public domain UCI data set and increase the F1 score, by 3.68%, for the Opportunity data set in comparison with previous work. </a:t>
            </a:r>
          </a:p>
          <a:p>
            <a:r>
              <a:rPr lang="en-US" sz="1600" b="0" i="0" u="none" strike="noStrike" dirty="0">
                <a:effectLst/>
                <a:latin typeface="Times New Roman" panose="02020603050405020304" pitchFamily="18" charset="0"/>
              </a:rPr>
              <a:t>We also found that window size was a key parameter. It will be important to find an adaptive way to automatically adjust the searching process and also make the neural network’s architecture evolve, such  as automatically reshaping, adding, and removing various layers. </a:t>
            </a:r>
          </a:p>
          <a:p>
            <a:r>
              <a:rPr lang="en-US" sz="1600" b="0" i="0" u="none" strike="noStrike" dirty="0">
                <a:effectLst/>
                <a:latin typeface="Times New Roman" panose="02020603050405020304" pitchFamily="18" charset="0"/>
              </a:rPr>
              <a:t>Also, exploring the effect of mixing 1D time-based convolutions at one or some points in the LSTM cells might improve results. Finally, applying the Deep-Res-Bidir-LSTM network to other fields could be revealing. A good model should have outstanding generalization.</a:t>
            </a:r>
            <a:endParaRPr lang="en-IN" sz="1600" dirty="0"/>
          </a:p>
        </p:txBody>
      </p:sp>
    </p:spTree>
    <p:extLst>
      <p:ext uri="{BB962C8B-B14F-4D97-AF65-F5344CB8AC3E}">
        <p14:creationId xmlns:p14="http://schemas.microsoft.com/office/powerpoint/2010/main" val="736431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7A0A-255A-4D31-9581-9C6A67D5986F}"/>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D071A10B-4E0F-4C1F-9C9A-B5E0827F282D}"/>
              </a:ext>
            </a:extLst>
          </p:cNvPr>
          <p:cNvSpPr>
            <a:spLocks noGrp="1"/>
          </p:cNvSpPr>
          <p:nvPr>
            <p:ph idx="1"/>
          </p:nvPr>
        </p:nvSpPr>
        <p:spPr/>
        <p:txBody>
          <a:bodyPr>
            <a:noAutofit/>
          </a:bodyPr>
          <a:lstStyle/>
          <a:p>
            <a:pPr marL="0" indent="0" algn="just">
              <a:buNone/>
            </a:pPr>
            <a:r>
              <a:rPr lang="en-US" sz="1600" b="0" i="0" dirty="0">
                <a:effectLst/>
                <a:latin typeface="Times New Roman" panose="02020603050405020304" pitchFamily="18" charset="0"/>
                <a:cs typeface="Times New Roman" panose="02020603050405020304" pitchFamily="18" charset="0"/>
              </a:rPr>
              <a:t>Activity recognition is the basis for the development of many potential applications in health, wellness, or sports: </a:t>
            </a:r>
          </a:p>
          <a:p>
            <a:pPr algn="just"/>
            <a:r>
              <a:rPr lang="en-US" sz="1600" b="1" i="0" dirty="0">
                <a:effectLst/>
                <a:latin typeface="Times New Roman" panose="02020603050405020304" pitchFamily="18" charset="0"/>
                <a:cs typeface="Times New Roman" panose="02020603050405020304" pitchFamily="18" charset="0"/>
              </a:rPr>
              <a:t>MONITOR HEALTH</a:t>
            </a:r>
          </a:p>
          <a:p>
            <a:pPr marL="0" indent="0" algn="just">
              <a:buNone/>
            </a:pPr>
            <a:r>
              <a:rPr lang="en-US" sz="1600" b="0" i="0" dirty="0">
                <a:effectLst/>
                <a:latin typeface="Times New Roman" panose="02020603050405020304" pitchFamily="18" charset="0"/>
                <a:cs typeface="Times New Roman" panose="02020603050405020304" pitchFamily="18" charset="0"/>
              </a:rPr>
              <a:t>Analyze the activity of a person from the information collected by different devices.</a:t>
            </a:r>
          </a:p>
          <a:p>
            <a:pPr algn="just"/>
            <a:r>
              <a:rPr lang="en-US" sz="1600" b="1" i="0" dirty="0">
                <a:effectLst/>
                <a:latin typeface="Times New Roman" panose="02020603050405020304" pitchFamily="18" charset="0"/>
                <a:cs typeface="Times New Roman" panose="02020603050405020304" pitchFamily="18" charset="0"/>
              </a:rPr>
              <a:t>DISCOVER ACTIVITY PATTERNS</a:t>
            </a:r>
          </a:p>
          <a:p>
            <a:pPr marL="0" indent="0" algn="just">
              <a:buNone/>
            </a:pPr>
            <a:r>
              <a:rPr lang="en-US" sz="1600" b="0" i="0" dirty="0">
                <a:effectLst/>
                <a:latin typeface="Times New Roman" panose="02020603050405020304" pitchFamily="18" charset="0"/>
                <a:cs typeface="Times New Roman" panose="02020603050405020304" pitchFamily="18" charset="0"/>
              </a:rPr>
              <a:t>Discover which are the variables that determine which activity is doing a person.</a:t>
            </a:r>
            <a:endParaRPr lang="en-US" sz="1600" dirty="0">
              <a:latin typeface="Times New Roman" panose="02020603050405020304" pitchFamily="18" charset="0"/>
              <a:cs typeface="Times New Roman" panose="02020603050405020304" pitchFamily="18" charset="0"/>
            </a:endParaRPr>
          </a:p>
          <a:p>
            <a:pPr algn="just"/>
            <a:r>
              <a:rPr lang="en-US" sz="1600" b="1" i="0" dirty="0">
                <a:effectLst/>
                <a:latin typeface="Times New Roman" panose="02020603050405020304" pitchFamily="18" charset="0"/>
                <a:cs typeface="Times New Roman" panose="02020603050405020304" pitchFamily="18" charset="0"/>
              </a:rPr>
              <a:t>DETECT ACTIVITY</a:t>
            </a:r>
          </a:p>
          <a:p>
            <a:pPr marL="0" indent="0" algn="just">
              <a:buNone/>
            </a:pPr>
            <a:r>
              <a:rPr lang="en-US" sz="1600" b="0" i="0" dirty="0">
                <a:effectLst/>
                <a:latin typeface="Times New Roman" panose="02020603050405020304" pitchFamily="18" charset="0"/>
                <a:cs typeface="Times New Roman" panose="02020603050405020304" pitchFamily="18" charset="0"/>
              </a:rPr>
              <a:t>Calculate a predictive model that can recognize a person's activity from the signals received by the sensors.</a:t>
            </a:r>
          </a:p>
          <a:p>
            <a:pPr algn="just"/>
            <a:r>
              <a:rPr lang="en-US" sz="1600" b="1" i="0" dirty="0">
                <a:effectLst/>
                <a:latin typeface="Times New Roman" panose="02020603050405020304" pitchFamily="18" charset="0"/>
                <a:cs typeface="Times New Roman" panose="02020603050405020304" pitchFamily="18" charset="0"/>
              </a:rPr>
              <a:t>IMPROVE WELLBEING</a:t>
            </a:r>
          </a:p>
          <a:p>
            <a:pPr marL="0" indent="0" algn="just">
              <a:buNone/>
            </a:pPr>
            <a:r>
              <a:rPr lang="en-US" sz="1600" b="0" i="0" dirty="0">
                <a:effectLst/>
                <a:latin typeface="Times New Roman" panose="02020603050405020304" pitchFamily="18" charset="0"/>
                <a:cs typeface="Times New Roman" panose="02020603050405020304" pitchFamily="18" charset="0"/>
              </a:rPr>
              <a:t>Design individualized exercise tables to improve the health of a person.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33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226B-3592-4444-9ED5-38BEB2FDC5A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DB260-23FC-4083-B121-6CB5F0691A87}"/>
              </a:ext>
            </a:extLst>
          </p:cNvPr>
          <p:cNvSpPr>
            <a:spLocks noGrp="1"/>
          </p:cNvSpPr>
          <p:nvPr>
            <p:ph idx="1"/>
          </p:nvPr>
        </p:nvSpPr>
        <p:spPr/>
        <p:txBody>
          <a:bodyPr>
            <a:normAutofit/>
          </a:bodyPr>
          <a:lstStyle/>
          <a:p>
            <a:pPr marL="0" lvl="0" indent="0" algn="just">
              <a:buNone/>
            </a:pPr>
            <a:r>
              <a:rPr lang="en-US" sz="1700" dirty="0"/>
              <a:t>H</a:t>
            </a:r>
            <a:r>
              <a:rPr lang="en-US" sz="1700" dirty="0">
                <a:latin typeface="Times New Roman" pitchFamily="18" charset="0"/>
                <a:cs typeface="Times New Roman" pitchFamily="18" charset="0"/>
              </a:rPr>
              <a:t>ere we conclude our project title as One can exploit the rich scope such insights has to offer in developing real time human asset monitoring in highly secured installations, tracking elderly or population with movement disability or illness for any emergencies based on movement patterns, determining if a person id under fatigue or not and so on and so forth. The application domains are as broad as from healthcare to security services and fitness monitoring.</a:t>
            </a:r>
            <a:r>
              <a:rPr lang="en-IN" sz="1700" dirty="0"/>
              <a:t> </a:t>
            </a:r>
            <a:r>
              <a:rPr lang="en-IN" sz="1700" dirty="0">
                <a:latin typeface="Times New Roman" pitchFamily="18" charset="0"/>
                <a:cs typeface="Times New Roman" pitchFamily="18" charset="0"/>
              </a:rPr>
              <a:t>Human activity recognition framework provides mechanism to detect both normal and abnormal activities which includes body movements and actions of users using different multimodal data generated.</a:t>
            </a:r>
          </a:p>
          <a:p>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67349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35B4-BC3D-4BE9-A945-AE4464A7C5CF}"/>
              </a:ext>
            </a:extLst>
          </p:cNvPr>
          <p:cNvSpPr>
            <a:spLocks noGrp="1"/>
          </p:cNvSpPr>
          <p:nvPr>
            <p:ph type="title"/>
          </p:nvPr>
        </p:nvSpPr>
        <p:spPr>
          <a:xfrm>
            <a:off x="1141413" y="1066798"/>
            <a:ext cx="9905998" cy="1030289"/>
          </a:xfrm>
        </p:spPr>
        <p:txBody>
          <a:bodyPr/>
          <a:lstStyle/>
          <a:p>
            <a:r>
              <a:rPr lang="en-US" dirty="0">
                <a:latin typeface="Times New Roman" panose="02020603050405020304" pitchFamily="18" charset="0"/>
                <a:cs typeface="Times New Roman" panose="02020603050405020304" pitchFamily="18" charset="0"/>
              </a:rPr>
              <a:t>OBJECTIVE OF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45C68B-8D57-4F67-874E-6D87390CA4BB}"/>
              </a:ext>
            </a:extLst>
          </p:cNvPr>
          <p:cNvSpPr>
            <a:spLocks noGrp="1"/>
          </p:cNvSpPr>
          <p:nvPr>
            <p:ph idx="1"/>
          </p:nvPr>
        </p:nvSpPr>
        <p:spPr/>
        <p:txBody>
          <a:bodyPr/>
          <a:lstStyle/>
          <a:p>
            <a:pPr algn="just"/>
            <a:r>
              <a:rPr lang="en-US" sz="1800" b="0" i="0" dirty="0">
                <a:effectLst/>
                <a:latin typeface="Times New Roman" panose="02020603050405020304" pitchFamily="18" charset="0"/>
                <a:cs typeface="Times New Roman" panose="02020603050405020304" pitchFamily="18" charset="0"/>
              </a:rPr>
              <a:t>Our objective of project is to recognize the human activity using Human Activity Recognition System  using CNN and LSTM Model.</a:t>
            </a:r>
          </a:p>
          <a:p>
            <a:pPr algn="just"/>
            <a:r>
              <a:rPr lang="en-US" sz="1800" b="0" i="0" dirty="0">
                <a:effectLst/>
                <a:latin typeface="Times New Roman" panose="02020603050405020304" pitchFamily="18" charset="0"/>
                <a:cs typeface="Times New Roman" panose="02020603050405020304" pitchFamily="18" charset="0"/>
              </a:rPr>
              <a:t>Human activity recognition (HAR) aims to classify a person's actions from a series of measurements captured by sensors. Action recognition concerns the extraction of activity based knowledge, image data relationship or other patterns implicitly or explicitly stored in the images.</a:t>
            </a:r>
          </a:p>
          <a:p>
            <a:endParaRPr lang="en-IN" dirty="0"/>
          </a:p>
        </p:txBody>
      </p:sp>
    </p:spTree>
    <p:extLst>
      <p:ext uri="{BB962C8B-B14F-4D97-AF65-F5344CB8AC3E}">
        <p14:creationId xmlns:p14="http://schemas.microsoft.com/office/powerpoint/2010/main" val="1714521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E2CC-2BBC-43DB-92F6-235CE0FAAB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DAD9B6-A9B1-4116-B85A-D5DC9D8D1E80}"/>
              </a:ext>
            </a:extLst>
          </p:cNvPr>
          <p:cNvSpPr>
            <a:spLocks noGrp="1"/>
          </p:cNvSpPr>
          <p:nvPr>
            <p:ph idx="1"/>
          </p:nvPr>
        </p:nvSpPr>
        <p:spPr/>
        <p:txBody>
          <a:bodyPr>
            <a:normAutofit fontScale="25000" lnSpcReduction="20000"/>
          </a:bodyPr>
          <a:lstStyle/>
          <a:p>
            <a:pPr marL="0" indent="0" algn="just" rtl="0">
              <a:spcBef>
                <a:spcPts val="0"/>
              </a:spcBef>
              <a:spcAft>
                <a:spcPts val="0"/>
              </a:spcAft>
              <a:buNone/>
            </a:pPr>
            <a:r>
              <a:rPr lang="en-IN" sz="6000" dirty="0">
                <a:latin typeface="Times New Roman" panose="02020603050405020304" pitchFamily="18" charset="0"/>
              </a:rPr>
              <a:t>[</a:t>
            </a:r>
            <a:r>
              <a:rPr lang="en-IN" sz="6000" b="0" i="0" u="none" strike="noStrike" dirty="0">
                <a:effectLst/>
                <a:latin typeface="Times New Roman" panose="02020603050405020304" pitchFamily="18" charset="0"/>
                <a:cs typeface="Times New Roman" panose="02020603050405020304" pitchFamily="18" charset="0"/>
              </a:rPr>
              <a:t>1] Pantelopoulos A, Bourbakis N G. A survey on wearable sensor-based systems for health monitoring and prognosis, IEEE Transactions on Systems Man &amp; Cybernetics Part C Applications &amp; Reviews. 40(1) (2015) 1–12. </a:t>
            </a:r>
            <a:endParaRPr lang="en-IN" sz="6000" b="0"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r>
              <a:rPr lang="en-IN" sz="6000" b="0" i="0" u="none" strike="noStrike" dirty="0">
                <a:effectLst/>
                <a:latin typeface="Times New Roman" panose="02020603050405020304" pitchFamily="18" charset="0"/>
                <a:cs typeface="Times New Roman" panose="02020603050405020304" pitchFamily="18" charset="0"/>
              </a:rPr>
              <a:t>[2] Ahmed S H, Kim D. Named data networking-based smart home, ICT Express. 2(3) (2016) 130–134. </a:t>
            </a:r>
            <a:endParaRPr lang="en-IN" sz="6000" b="0"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r>
              <a:rPr lang="en-IN" sz="6000" b="0" i="0" u="none" strike="noStrike" dirty="0">
                <a:effectLst/>
                <a:latin typeface="Times New Roman" panose="02020603050405020304" pitchFamily="18" charset="0"/>
                <a:cs typeface="Times New Roman" panose="02020603050405020304" pitchFamily="18" charset="0"/>
              </a:rPr>
              <a:t>[3] Rautaray S, Agrawal A. Vision based hand gesture recognition for human computer interaction: a survey, Artificial Intelligence Review. 43(1) (2017) 1–54. </a:t>
            </a:r>
            <a:endParaRPr lang="en-IN" sz="6000" b="0"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r>
              <a:rPr lang="en-IN" sz="6000" b="0" i="0" u="none" strike="noStrike" dirty="0">
                <a:effectLst/>
                <a:latin typeface="Times New Roman" panose="02020603050405020304" pitchFamily="18" charset="0"/>
                <a:cs typeface="Times New Roman" panose="02020603050405020304" pitchFamily="18" charset="0"/>
              </a:rPr>
              <a:t>[4] Chavarriaga R, Sagha H, Calatroni A, et al. The Opportunity challenge: A benchmark database for on-body sensor-based activity recognition, Pattern Recognition Letters. 34(15) (2016) 2033–2042. </a:t>
            </a:r>
            <a:endParaRPr lang="en-IN" sz="6000" b="0"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r>
              <a:rPr lang="en-IN" sz="6000" b="0" i="0" u="none" strike="noStrike" dirty="0">
                <a:effectLst/>
                <a:latin typeface="Times New Roman" panose="02020603050405020304" pitchFamily="18" charset="0"/>
                <a:cs typeface="Times New Roman" panose="02020603050405020304" pitchFamily="18" charset="0"/>
              </a:rPr>
              <a:t>[5] Dong C, Loy C, He K, et al. Learning a deep convolutional network for image super-resolution, in: European Conference on Computer Vision, 2018.</a:t>
            </a:r>
            <a:endParaRPr lang="en-IN" sz="6000" b="0"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r>
              <a:rPr lang="en-IN" sz="6000" b="0" i="0" u="none" strike="noStrike" dirty="0">
                <a:effectLst/>
                <a:latin typeface="Times New Roman" panose="02020603050405020304" pitchFamily="18" charset="0"/>
                <a:cs typeface="Times New Roman" panose="02020603050405020304" pitchFamily="18" charset="0"/>
              </a:rPr>
              <a:t>[6]Graves A, Mohamed A R, Hinton G. Speech recognition with deep recurrent neural networks, in: IEEE International Conference on Acoustics, Speech and Signal Processing. 2017.</a:t>
            </a:r>
          </a:p>
          <a:p>
            <a:pPr marL="0" indent="0" algn="just" rtl="0">
              <a:spcBef>
                <a:spcPts val="0"/>
              </a:spcBef>
              <a:spcAft>
                <a:spcPts val="0"/>
              </a:spcAft>
              <a:buNone/>
            </a:pPr>
            <a:r>
              <a:rPr lang="en-IN" sz="6000" b="0" i="0" u="none" strike="noStrike" dirty="0">
                <a:effectLst/>
                <a:latin typeface="Times New Roman" panose="02020603050405020304" pitchFamily="18" charset="0"/>
                <a:cs typeface="Times New Roman" panose="02020603050405020304" pitchFamily="18" charset="0"/>
              </a:rPr>
              <a:t>[7]Abdel-Hamid O, Mohamed A R, Jiang H, et al. Convolutional Neural Networks for Speech Recognition, IEEE/ACM Transactions on Audio Speech &amp; Language Processing. 22(22) (2014) 1533–1545. </a:t>
            </a:r>
          </a:p>
          <a:p>
            <a:pPr marL="0" indent="0" algn="just" rtl="0">
              <a:spcBef>
                <a:spcPts val="0"/>
              </a:spcBef>
              <a:spcAft>
                <a:spcPts val="0"/>
              </a:spcAft>
              <a:buNone/>
            </a:pPr>
            <a:r>
              <a:rPr lang="en-IN" sz="6000" b="0" i="0" u="none" strike="noStrike" dirty="0">
                <a:effectLst/>
                <a:latin typeface="Times New Roman" panose="02020603050405020304" pitchFamily="18" charset="0"/>
                <a:cs typeface="Times New Roman" panose="02020603050405020304" pitchFamily="18" charset="0"/>
              </a:rPr>
              <a:t>[</a:t>
            </a:r>
            <a:br>
              <a:rPr lang="en-IN" sz="6000" dirty="0">
                <a:latin typeface="Times New Roman" panose="02020603050405020304" pitchFamily="18" charset="0"/>
                <a:cs typeface="Times New Roman" panose="02020603050405020304" pitchFamily="18" charset="0"/>
              </a:rPr>
            </a:br>
            <a:endParaRPr lang="en-IN" sz="6000" b="0" dirty="0">
              <a:effectLst/>
              <a:latin typeface="Times New Roman" panose="02020603050405020304" pitchFamily="18" charset="0"/>
              <a:cs typeface="Times New Roman" panose="02020603050405020304" pitchFamily="18" charset="0"/>
            </a:endParaRPr>
          </a:p>
          <a:p>
            <a:pPr marL="0" indent="0">
              <a:buNone/>
            </a:pPr>
            <a:br>
              <a:rPr lang="en-IN" dirty="0"/>
            </a:br>
            <a:endParaRPr lang="en-IN" dirty="0"/>
          </a:p>
        </p:txBody>
      </p:sp>
    </p:spTree>
    <p:extLst>
      <p:ext uri="{BB962C8B-B14F-4D97-AF65-F5344CB8AC3E}">
        <p14:creationId xmlns:p14="http://schemas.microsoft.com/office/powerpoint/2010/main" val="363473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6E33C1-6BB6-4C25-B062-3667C0E5335F}"/>
              </a:ext>
            </a:extLst>
          </p:cNvPr>
          <p:cNvSpPr txBox="1"/>
          <p:nvPr/>
        </p:nvSpPr>
        <p:spPr>
          <a:xfrm>
            <a:off x="3362417" y="2156352"/>
            <a:ext cx="6103398" cy="2000548"/>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Thanking you !!</a:t>
            </a:r>
          </a:p>
          <a:p>
            <a:br>
              <a:rPr lang="en-US" dirty="0"/>
            </a:br>
            <a:r>
              <a:rPr lang="en-US" sz="6600" dirty="0">
                <a:latin typeface="Times New Roman" panose="02020603050405020304" pitchFamily="18" charset="0"/>
                <a:cs typeface="Times New Roman" panose="02020603050405020304" pitchFamily="18" charset="0"/>
              </a:rPr>
              <a:t>Any Questions? </a:t>
            </a:r>
            <a:endParaRPr lang="en-IN" sz="6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FBCF63F-DE7E-4D4D-954D-E578E48DE050}"/>
              </a:ext>
            </a:extLst>
          </p:cNvPr>
          <p:cNvSpPr txBox="1"/>
          <p:nvPr/>
        </p:nvSpPr>
        <p:spPr>
          <a:xfrm>
            <a:off x="1534726" y="6094493"/>
            <a:ext cx="9936332" cy="523220"/>
          </a:xfrm>
          <a:prstGeom prst="rect">
            <a:avLst/>
          </a:prstGeom>
          <a:noFill/>
        </p:spPr>
        <p:txBody>
          <a:bodyPr wrap="square">
            <a:spAutoFit/>
          </a:bodyPr>
          <a:lstStyle/>
          <a:p>
            <a:pPr algn="l"/>
            <a:r>
              <a:rPr lang="en-IN" sz="1400" dirty="0">
                <a:latin typeface="Times New Roman" panose="02020603050405020304" pitchFamily="18" charset="0"/>
                <a:cs typeface="Times New Roman" panose="02020603050405020304" pitchFamily="18" charset="0"/>
              </a:rPr>
              <a:t>Name: Priyanshu Jain, Samyak Jain, Sarthak Ranka		  Email:jainpriyanshu77@gmail.com,jainsamyak445@gmail.com,sarthakranka23@gmail.com</a:t>
            </a:r>
            <a:endParaRPr lang="en-US" sz="1400" dirty="0"/>
          </a:p>
        </p:txBody>
      </p:sp>
    </p:spTree>
    <p:extLst>
      <p:ext uri="{BB962C8B-B14F-4D97-AF65-F5344CB8AC3E}">
        <p14:creationId xmlns:p14="http://schemas.microsoft.com/office/powerpoint/2010/main" val="297661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6479-8CE0-4B7D-848A-A41E4F2C499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Introduction of Subject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30E525-3EC6-4657-972A-F93AAC7C9817}"/>
              </a:ext>
            </a:extLst>
          </p:cNvPr>
          <p:cNvSpPr>
            <a:spLocks noGrp="1"/>
          </p:cNvSpPr>
          <p:nvPr>
            <p:ph idx="1"/>
          </p:nvPr>
        </p:nvSpPr>
        <p:spPr/>
        <p:txBody>
          <a:bodyPr>
            <a:normAutofit fontScale="25000" lnSpcReduction="20000"/>
          </a:bodyPr>
          <a:lstStyle/>
          <a:p>
            <a:pPr algn="just"/>
            <a:r>
              <a:rPr lang="en-US" sz="6400" i="0" dirty="0">
                <a:effectLst/>
                <a:latin typeface="Times New Roman" panose="02020603050405020304" pitchFamily="18" charset="0"/>
                <a:cs typeface="Times New Roman" panose="02020603050405020304" pitchFamily="18" charset="0"/>
              </a:rPr>
              <a:t>Human activity recognition using smartphone sensors like accelerometer is one of the hectic topics of research. </a:t>
            </a:r>
          </a:p>
          <a:p>
            <a:pPr algn="just">
              <a:buFont typeface="Arial" panose="020B0604020202020204" pitchFamily="34" charset="0"/>
              <a:buChar char="•"/>
            </a:pPr>
            <a:r>
              <a:rPr lang="en-US" sz="6400" i="0" dirty="0">
                <a:effectLst/>
                <a:latin typeface="Times New Roman" panose="02020603050405020304" pitchFamily="18" charset="0"/>
                <a:cs typeface="Times New Roman" panose="02020603050405020304" pitchFamily="18" charset="0"/>
              </a:rPr>
              <a:t>HAR is one of the time series classification problem. In this project various machine learning and deep learning models have been worked out to get the best final result. In the same sequence, we have use LSTM (long short term memory) model of the Recurrent Neural Network (RNN) to recognize various activities of humans like </a:t>
            </a:r>
            <a:r>
              <a:rPr lang="en-US" sz="6400" b="0" i="0" dirty="0">
                <a:effectLst/>
                <a:latin typeface="Times New Roman" panose="02020603050405020304" pitchFamily="18" charset="0"/>
                <a:cs typeface="Times New Roman" panose="02020603050405020304" pitchFamily="18" charset="0"/>
              </a:rPr>
              <a:t>WALKING,WALKING_UPSTAIRS,WALKING_DOWNSTAIRS,SITTING,STANDING,LAYING.</a:t>
            </a:r>
          </a:p>
          <a:p>
            <a:pPr algn="just"/>
            <a:endParaRPr lang="en-IN" sz="6400" dirty="0">
              <a:latin typeface="Times New Roman" panose="02020603050405020304" pitchFamily="18" charset="0"/>
              <a:cs typeface="Times New Roman" panose="02020603050405020304" pitchFamily="18" charset="0"/>
            </a:endParaRPr>
          </a:p>
          <a:p>
            <a:pPr algn="just" fontAlgn="base"/>
            <a:r>
              <a:rPr lang="en-US" sz="6400" b="1" i="0" dirty="0">
                <a:effectLst/>
                <a:latin typeface="Times New Roman" panose="02020603050405020304" pitchFamily="18" charset="0"/>
                <a:cs typeface="Times New Roman" panose="02020603050405020304" pitchFamily="18" charset="0"/>
              </a:rPr>
              <a:t>LSTM model</a:t>
            </a:r>
            <a:r>
              <a:rPr lang="en-US" sz="6400" b="0" i="0" dirty="0">
                <a:effectLst/>
                <a:latin typeface="Times New Roman" panose="02020603050405020304" pitchFamily="18" charset="0"/>
                <a:cs typeface="Times New Roman" panose="02020603050405020304" pitchFamily="18" charset="0"/>
              </a:rPr>
              <a:t> is a type of recurrent neural network capable of learning order dependence in sequence prediction                        problems. This model is used as this helps in remembering values over arbitrary intervals.</a:t>
            </a:r>
          </a:p>
          <a:p>
            <a:pPr marL="0" indent="0" algn="just">
              <a:buNone/>
            </a:pPr>
            <a:endParaRPr lang="en-US" sz="6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836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8FAD-94F5-4820-8F02-146D3F5655A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of Subject Contd…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273393-93B2-4306-B821-F0C28E0EC6ED}"/>
              </a:ext>
            </a:extLst>
          </p:cNvPr>
          <p:cNvSpPr>
            <a:spLocks noGrp="1"/>
          </p:cNvSpPr>
          <p:nvPr>
            <p:ph idx="1"/>
          </p:nvPr>
        </p:nvSpPr>
        <p:spPr/>
        <p:txBody>
          <a:bodyPr>
            <a:normAutofit fontScale="70000" lnSpcReduction="20000"/>
          </a:bodyPr>
          <a:lstStyle/>
          <a:p>
            <a:pPr algn="just"/>
            <a:r>
              <a:rPr lang="en-US" sz="2300" b="0" i="0" dirty="0">
                <a:solidFill>
                  <a:schemeClr val="tx1">
                    <a:lumMod val="85000"/>
                    <a:lumOff val="15000"/>
                  </a:schemeClr>
                </a:solidFill>
                <a:effectLst/>
                <a:latin typeface="Times New Roman" panose="02020603050405020304" pitchFamily="18" charset="0"/>
                <a:cs typeface="Times New Roman" panose="02020603050405020304" pitchFamily="18" charset="0"/>
              </a:rPr>
              <a:t>Python 2.7 is used during development and following libraries are required to run the code provided in the notebook: </a:t>
            </a:r>
            <a:r>
              <a:rPr lang="en-IN" sz="2300" b="0" i="0" dirty="0">
                <a:solidFill>
                  <a:schemeClr val="tx1">
                    <a:lumMod val="85000"/>
                    <a:lumOff val="15000"/>
                  </a:schemeClr>
                </a:solidFill>
                <a:effectLst/>
                <a:latin typeface="Times New Roman" panose="02020603050405020304" pitchFamily="18" charset="0"/>
                <a:cs typeface="Times New Roman" panose="02020603050405020304" pitchFamily="18" charset="0"/>
              </a:rPr>
              <a:t>Tensorflow</a:t>
            </a:r>
            <a:r>
              <a:rPr lang="en-IN" sz="23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IN" sz="2300" b="0" i="0" dirty="0">
                <a:solidFill>
                  <a:schemeClr val="tx1">
                    <a:lumMod val="85000"/>
                    <a:lumOff val="15000"/>
                  </a:schemeClr>
                </a:solidFill>
                <a:effectLst/>
                <a:latin typeface="Times New Roman" panose="02020603050405020304" pitchFamily="18" charset="0"/>
                <a:cs typeface="Times New Roman" panose="02020603050405020304" pitchFamily="18" charset="0"/>
              </a:rPr>
              <a:t>Numpy, Matplotlib, Pandas.</a:t>
            </a:r>
          </a:p>
          <a:p>
            <a:pPr algn="just" fontAlgn="base"/>
            <a:r>
              <a:rPr lang="en-US" sz="2300" b="0" i="0" dirty="0">
                <a:effectLst/>
                <a:latin typeface="Times New Roman" panose="02020603050405020304" pitchFamily="18" charset="0"/>
                <a:cs typeface="Times New Roman" panose="02020603050405020304" pitchFamily="18" charset="0"/>
              </a:rPr>
              <a:t>Human activity recognition  concerned with identifying the specific movement or action of a person based on sensor data.</a:t>
            </a:r>
          </a:p>
          <a:p>
            <a:pPr algn="just" fontAlgn="base"/>
            <a:r>
              <a:rPr lang="en-US" sz="2300" b="0" dirty="0">
                <a:effectLst/>
                <a:latin typeface="Times New Roman" panose="02020603050405020304" pitchFamily="18" charset="0"/>
                <a:cs typeface="Times New Roman" panose="02020603050405020304" pitchFamily="18" charset="0"/>
              </a:rPr>
              <a:t>The problem is to predict the activity given a snapshot of sensor data, typically data from one or a small number of sensor types. Generally, this problem is framed as a univariate or multivariate time series classification task.</a:t>
            </a:r>
          </a:p>
          <a:p>
            <a:pPr algn="just" fontAlgn="base"/>
            <a:r>
              <a:rPr lang="en-US" sz="2300" b="0" dirty="0">
                <a:effectLst/>
                <a:latin typeface="Times New Roman" panose="02020603050405020304" pitchFamily="18" charset="0"/>
                <a:cs typeface="Times New Roman" panose="02020603050405020304" pitchFamily="18" charset="0"/>
              </a:rPr>
              <a:t>It is a challenging problem as there are no obvious or direct ways to relate the recorded sensor data to specific human activities and each subject may perform an activity with significant variation, resulting in variations in the recorded sensor data.</a:t>
            </a:r>
          </a:p>
          <a:p>
            <a:pPr algn="just" fontAlgn="base"/>
            <a:r>
              <a:rPr lang="en-US" sz="2300" b="0" dirty="0">
                <a:effectLst/>
                <a:latin typeface="Times New Roman" panose="02020603050405020304" pitchFamily="18" charset="0"/>
                <a:cs typeface="Times New Roman" panose="02020603050405020304" pitchFamily="18" charset="0"/>
              </a:rPr>
              <a:t>The intent is to record sensor data and corresponding activities for specific subjects, fit a model from this data, and generalize the model to classify the activity of new unseen subjects from their sensor data</a:t>
            </a:r>
            <a:r>
              <a:rPr lang="en-US" sz="2300" b="0" dirty="0">
                <a:solidFill>
                  <a:srgbClr val="555555"/>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96355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BBC4-56F5-4BED-994E-07C7EA9CD43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 of the Paper:-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DF06FF-49ED-48A8-B4FB-149CF4A41E10}"/>
              </a:ext>
            </a:extLst>
          </p:cNvPr>
          <p:cNvSpPr>
            <a:spLocks noGrp="1"/>
          </p:cNvSpPr>
          <p:nvPr>
            <p:ph idx="1"/>
          </p:nvPr>
        </p:nvSpPr>
        <p:spPr/>
        <p:txBody>
          <a:bodyPr>
            <a:noAutofit/>
          </a:bodyPr>
          <a:lstStyle/>
          <a:p>
            <a:pPr algn="just" rtl="0">
              <a:spcBef>
                <a:spcPts val="0"/>
              </a:spcBef>
              <a:spcAft>
                <a:spcPts val="0"/>
              </a:spcAft>
            </a:pPr>
            <a:r>
              <a:rPr lang="en-US" sz="1600" i="0" u="none" strike="noStrike" dirty="0">
                <a:effectLst/>
                <a:latin typeface="Times New Roman" panose="02020603050405020304" pitchFamily="18" charset="0"/>
                <a:cs typeface="Times New Roman" panose="02020603050405020304" pitchFamily="18" charset="0"/>
              </a:rPr>
              <a:t>Human activity recognition (HAR) has become a popular topic of research because of its wide application. Computers are getting better at solving some very complex problems (like understanding an image) due to the advances in computer vision. Models are being made wherein, if an image is given to the model, it can predict what the image is about, or it can detect whether a particular object is present in the image or not. Here, a deep network architecture using residual bidirectional long short-term memory (LSTM) cells is proposed .</a:t>
            </a:r>
          </a:p>
          <a:p>
            <a:pPr algn="just" rtl="0">
              <a:spcBef>
                <a:spcPts val="0"/>
              </a:spcBef>
              <a:spcAft>
                <a:spcPts val="0"/>
              </a:spcAft>
            </a:pPr>
            <a:r>
              <a:rPr lang="en-US" sz="1600" i="0" u="none" strike="noStrike" dirty="0">
                <a:effectLst/>
                <a:latin typeface="Times New Roman" panose="02020603050405020304" pitchFamily="18" charset="0"/>
                <a:cs typeface="Times New Roman" panose="02020603050405020304" pitchFamily="18" charset="0"/>
              </a:rPr>
              <a:t>Here we uses deep learning for Video Recognition - given a set of labelled videos, train a model so that it can give a label/prediction for a new video .Generally, the proposed network shows improvements on both the temporal (using bidirectional cells) and the spatial (residual connections stacked deeply) dimensions, aiming to enhance the recognition rate. Finally, the confusion matrix of the public domain UCI data set was analyzed.</a:t>
            </a:r>
            <a:endParaRPr lang="en-US" sz="1600" dirty="0">
              <a:effectLst/>
              <a:latin typeface="Times New Roman" panose="02020603050405020304" pitchFamily="18" charset="0"/>
              <a:cs typeface="Times New Roman" panose="02020603050405020304" pitchFamily="18" charset="0"/>
            </a:endParaRPr>
          </a:p>
          <a:p>
            <a:pPr marL="0" indent="0">
              <a:buNone/>
            </a:pP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65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A188-3674-4027-932E-8FAAAD8214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 Contd….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1686ED-6E73-494F-B221-EEF2861D9622}"/>
              </a:ext>
            </a:extLst>
          </p:cNvPr>
          <p:cNvSpPr>
            <a:spLocks noGrp="1"/>
          </p:cNvSpPr>
          <p:nvPr>
            <p:ph idx="1"/>
          </p:nvPr>
        </p:nvSpPr>
        <p:spPr/>
        <p:txBody>
          <a:bodyPr>
            <a:normAutofit fontScale="62500" lnSpcReduction="20000"/>
          </a:bodyPr>
          <a:lstStyle/>
          <a:p>
            <a:pPr algn="just"/>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The topic of Human activity recognition (HAR) is a prominent research area topic in the field of computer vision and image processing area. It has empowered application in multiple sectors, surveillance, digital entertainment and medical healthcare.</a:t>
            </a:r>
          </a:p>
          <a:p>
            <a:pPr algn="just"/>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It is interesting to observe and intriguing to predict such kind of movements. Several sensor-based approaches have also been introduced to study and predict human activities such accelerometer, gyroscope, etc., it has its own advantages and limitations. </a:t>
            </a:r>
          </a:p>
          <a:p>
            <a:pPr algn="just"/>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 this project, an intelligent human activity recognition system is developed. Convolutional neural network (CNN) with spatiotemporal three dimensional (3D) kernels are trained using Kinetics data set which has different classes that depicts activities of humans in their everyday life  and work and consist of  videos for each class.</a:t>
            </a:r>
          </a:p>
          <a:p>
            <a:pPr algn="just"/>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Finally the results show promising activity recognition of different human actions. Different Machine learning techniques like are reviewed for HAR and later the survey for deep neural network techniques like artificial neural networks, convolutional neural networks and recurrent neural networks is also presented</a:t>
            </a:r>
            <a:r>
              <a:rPr lang="en-IN" sz="2600"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166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8596-F653-4E75-A985-553538AE53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Procedure and Data Presentation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378E20-7053-442C-BF85-6FB4FEC06B7A}"/>
              </a:ext>
            </a:extLst>
          </p:cNvPr>
          <p:cNvSpPr>
            <a:spLocks noGrp="1"/>
          </p:cNvSpPr>
          <p:nvPr>
            <p:ph idx="1"/>
          </p:nvPr>
        </p:nvSpPr>
        <p:spPr/>
        <p:txBody>
          <a:bodyPr>
            <a:normAutofit fontScale="92500" lnSpcReduction="20000"/>
          </a:bodyPr>
          <a:lstStyle/>
          <a:p>
            <a:pPr algn="just" rtl="0">
              <a:spcBef>
                <a:spcPts val="0"/>
              </a:spcBef>
              <a:spcAft>
                <a:spcPts val="0"/>
              </a:spcAft>
            </a:pPr>
            <a:r>
              <a:rPr lang="en-US" sz="1800" b="0" i="0" u="none" strike="noStrike" dirty="0">
                <a:effectLst/>
                <a:latin typeface="Times New Roman" panose="02020603050405020304" pitchFamily="18" charset="0"/>
              </a:rPr>
              <a:t>Human activity recognition (HAR) is of value in both theoretical research and actual practice. It can be used widely, including in health monitoring [1], smart homes [2], and human–computer interactions [3]; for example, LSTM cells are a good choice for solving HAR problems.</a:t>
            </a:r>
            <a:endParaRPr lang="en-US" b="0" dirty="0">
              <a:effectLst/>
            </a:endParaRPr>
          </a:p>
          <a:p>
            <a:pPr algn="just" rtl="0">
              <a:spcBef>
                <a:spcPts val="0"/>
              </a:spcBef>
              <a:spcAft>
                <a:spcPts val="0"/>
              </a:spcAft>
            </a:pPr>
            <a:r>
              <a:rPr lang="en-US" sz="1800" b="0" i="0" u="none" strike="noStrike" dirty="0">
                <a:effectLst/>
                <a:latin typeface="Times New Roman" panose="02020603050405020304" pitchFamily="18" charset="0"/>
              </a:rPr>
              <a:t>The aim of this project is to create a model that can identify the basic human actions like  walking, standing, sitting, walking_upstairs, walking_downstairs</a:t>
            </a:r>
            <a:r>
              <a:rPr lang="en-US" sz="1800" dirty="0">
                <a:latin typeface="Times New Roman" panose="02020603050405020304" pitchFamily="18" charset="0"/>
              </a:rPr>
              <a:t>, laying</a:t>
            </a:r>
            <a:r>
              <a:rPr lang="en-US" sz="1800" b="0" i="0" u="none" strike="noStrike" dirty="0">
                <a:effectLst/>
                <a:latin typeface="Times New Roman" panose="02020603050405020304" pitchFamily="18" charset="0"/>
              </a:rPr>
              <a:t> .The model will be given a set of videos where in each video, a person will be performing an action. The label of a video will be the action that is being performed in that particular video. </a:t>
            </a:r>
          </a:p>
          <a:p>
            <a:pPr algn="just" rtl="0">
              <a:spcBef>
                <a:spcPts val="0"/>
              </a:spcBef>
              <a:spcAft>
                <a:spcPts val="0"/>
              </a:spcAft>
            </a:pPr>
            <a:r>
              <a:rPr lang="en-US" sz="1800" b="0" i="0" u="none" strike="noStrike" dirty="0">
                <a:effectLst/>
                <a:latin typeface="Times New Roman" panose="02020603050405020304" pitchFamily="18" charset="0"/>
              </a:rPr>
              <a:t>The model will have to learn this relationship, and then it should be able to predict the label of an input (video) that it has never seen. Technically, the model would have to learn to differentiate between various human actions, given some examples of these actions</a:t>
            </a:r>
            <a:r>
              <a:rPr lang="en-US" sz="1800" dirty="0">
                <a:solidFill>
                  <a:srgbClr val="000000"/>
                </a:solidFill>
                <a:latin typeface="Times New Roman" panose="02020603050405020304" pitchFamily="18" charset="0"/>
              </a:rPr>
              <a:t>.</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24020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BD7A-0C39-46FD-ADE7-C8D622AD9306}"/>
              </a:ext>
            </a:extLst>
          </p:cNvPr>
          <p:cNvSpPr>
            <a:spLocks noGrp="1"/>
          </p:cNvSpPr>
          <p:nvPr>
            <p:ph type="title"/>
          </p:nvPr>
        </p:nvSpPr>
        <p:spPr/>
        <p:txBody>
          <a:bodyPr/>
          <a:lstStyle/>
          <a:p>
            <a:r>
              <a:rPr lang="en-US" dirty="0"/>
              <a:t>Research Procedure and Data Presentation Contd…</a:t>
            </a:r>
            <a:endParaRPr lang="en-IN" dirty="0"/>
          </a:p>
        </p:txBody>
      </p:sp>
      <p:sp>
        <p:nvSpPr>
          <p:cNvPr id="3" name="Content Placeholder 2">
            <a:extLst>
              <a:ext uri="{FF2B5EF4-FFF2-40B4-BE49-F238E27FC236}">
                <a16:creationId xmlns:a16="http://schemas.microsoft.com/office/drawing/2014/main" id="{C3520DCC-8AD9-4750-A706-9E8112461B56}"/>
              </a:ext>
            </a:extLst>
          </p:cNvPr>
          <p:cNvSpPr>
            <a:spLocks noGrp="1"/>
          </p:cNvSpPr>
          <p:nvPr>
            <p:ph idx="1"/>
          </p:nvPr>
        </p:nvSpPr>
        <p:spPr>
          <a:xfrm>
            <a:off x="1141412" y="1894380"/>
            <a:ext cx="9905999" cy="3541714"/>
          </a:xfrm>
        </p:spPr>
        <p:txBody>
          <a:bodyPr>
            <a:noAutofit/>
          </a:bodyPr>
          <a:lstStyle/>
          <a:p>
            <a:pPr algn="just" rtl="0">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Unlike traditional algorithms, LSTM can catch relationships in data on the temporal dimension without having to mix the time steps together as a 1D CNN would do.</a:t>
            </a:r>
            <a:endParaRPr lang="en-US" sz="16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LSTM architecture can offer great performance and many potential applications. A public domain benchmark of HAR has been introduced, and different methods of recognition have been analyzed [4]. The results showed that the K-Nearest Neighbor (KNN) algorithm outperforms other algorithms in most recognition tasks. Unlike the manual filtering features in previous algorithms, a systematic feature learning method that combines feature extraction with CNN training has also been proposed. Although researchers have made great strides in HAR, room for improvement remains. Inspired by previous neural networks’ architectures, we describe a novel Deep Residual Bidirectional Long Short-term Memory LSTM (Deep-Res-Bidir-LSTM) network. The deep LSTM has improved learning ability and, despite the time required to reach maximum accuracy, shows good accuracy early in training; it is especially suitable for complex, large-scale HAR problems where sensor fusion would be required. Residual connections and bidirectional communication through time are available to ensure the integrity of information flowing deeply through the neural network. In recent years, deep learning has shown applicability to many fields, such as image processing [5], speech recognition [6], and natural language processing [7].</a:t>
            </a:r>
            <a:endParaRPr lang="en-US" sz="1600" b="0" dirty="0">
              <a:effectLst/>
              <a:latin typeface="Times New Roman" panose="02020603050405020304" pitchFamily="18" charset="0"/>
              <a:cs typeface="Times New Roman" panose="02020603050405020304" pitchFamily="18" charset="0"/>
            </a:endParaRPr>
          </a:p>
          <a:p>
            <a:br>
              <a:rPr lang="en-US" sz="1600" dirty="0"/>
            </a:br>
            <a:endParaRPr lang="en-IN" sz="1600" dirty="0"/>
          </a:p>
        </p:txBody>
      </p:sp>
    </p:spTree>
    <p:extLst>
      <p:ext uri="{BB962C8B-B14F-4D97-AF65-F5344CB8AC3E}">
        <p14:creationId xmlns:p14="http://schemas.microsoft.com/office/powerpoint/2010/main" val="178347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B20B-23A0-45CD-B49A-911A5F10B490}"/>
              </a:ext>
            </a:extLst>
          </p:cNvPr>
          <p:cNvSpPr>
            <a:spLocks noGrp="1"/>
          </p:cNvSpPr>
          <p:nvPr>
            <p:ph type="title"/>
          </p:nvPr>
        </p:nvSpPr>
        <p:spPr/>
        <p:txBody>
          <a:bodyPr/>
          <a:lstStyle/>
          <a:p>
            <a:r>
              <a:rPr lang="en-IN" dirty="0" err="1"/>
              <a:t>Archietecture</a:t>
            </a:r>
            <a:r>
              <a:rPr lang="en-IN" dirty="0"/>
              <a:t> diagram</a:t>
            </a:r>
          </a:p>
        </p:txBody>
      </p:sp>
      <p:pic>
        <p:nvPicPr>
          <p:cNvPr id="3" name="Content Placeholder 4">
            <a:extLst>
              <a:ext uri="{FF2B5EF4-FFF2-40B4-BE49-F238E27FC236}">
                <a16:creationId xmlns:a16="http://schemas.microsoft.com/office/drawing/2014/main" id="{6D512F49-9C85-4EE4-864E-D57F9E6F8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328" y="2850384"/>
            <a:ext cx="6754168" cy="3467584"/>
          </a:xfrm>
          <a:prstGeom prst="rect">
            <a:avLst/>
          </a:prstGeom>
        </p:spPr>
      </p:pic>
    </p:spTree>
    <p:extLst>
      <p:ext uri="{BB962C8B-B14F-4D97-AF65-F5344CB8AC3E}">
        <p14:creationId xmlns:p14="http://schemas.microsoft.com/office/powerpoint/2010/main" val="2788221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146</TotalTime>
  <Words>3095</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Times New Roman</vt:lpstr>
      <vt:lpstr>Tw Cen MT</vt:lpstr>
      <vt:lpstr>Circuit</vt:lpstr>
      <vt:lpstr>Human activity recognition system</vt:lpstr>
      <vt:lpstr>OBJECTIVE OF PROJECT</vt:lpstr>
      <vt:lpstr>Introduction of Subject</vt:lpstr>
      <vt:lpstr>Introduction of Subject Contd…</vt:lpstr>
      <vt:lpstr>Abstract of the Paper:- </vt:lpstr>
      <vt:lpstr>Abstract Contd…. </vt:lpstr>
      <vt:lpstr>Research Procedure and Data Presentation</vt:lpstr>
      <vt:lpstr>Research Procedure and Data Presentation Contd…</vt:lpstr>
      <vt:lpstr>Archietecture diagram</vt:lpstr>
      <vt:lpstr>Use case diagram</vt:lpstr>
      <vt:lpstr>Flow diagram</vt:lpstr>
      <vt:lpstr>Methodology</vt:lpstr>
      <vt:lpstr>Process PIPELINE OF HAR</vt:lpstr>
      <vt:lpstr>Experiments , metrics &amp; benchmark</vt:lpstr>
      <vt:lpstr>PowerPoint Presentation</vt:lpstr>
      <vt:lpstr>Confusion matrix &amp;model accuracy/loss</vt:lpstr>
      <vt:lpstr>Key Findings…..</vt:lpstr>
      <vt:lpstr>BENEFITS: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system</dc:title>
  <dc:creator>priyanshu jain</dc:creator>
  <cp:lastModifiedBy>priyanshu jain</cp:lastModifiedBy>
  <cp:revision>17</cp:revision>
  <dcterms:created xsi:type="dcterms:W3CDTF">2021-04-30T10:56:37Z</dcterms:created>
  <dcterms:modified xsi:type="dcterms:W3CDTF">2021-05-02T05:58:50Z</dcterms:modified>
</cp:coreProperties>
</file>