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0" r:id="rId3"/>
    <p:sldId id="257" r:id="rId4"/>
    <p:sldId id="270" r:id="rId5"/>
    <p:sldId id="258" r:id="rId6"/>
    <p:sldId id="259" r:id="rId7"/>
    <p:sldId id="261" r:id="rId8"/>
    <p:sldId id="262" r:id="rId9"/>
    <p:sldId id="263" r:id="rId10"/>
    <p:sldId id="264" r:id="rId11"/>
    <p:sldId id="266" r:id="rId12"/>
    <p:sldId id="271"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2/11/2021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061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686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28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89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30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37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725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56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313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51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2/11/2021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15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2/11/2021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86149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A8214-ECE6-4B7C-9075-92A9A774101F}"/>
              </a:ext>
            </a:extLst>
          </p:cNvPr>
          <p:cNvSpPr txBox="1"/>
          <p:nvPr/>
        </p:nvSpPr>
        <p:spPr>
          <a:xfrm>
            <a:off x="2992749" y="284085"/>
            <a:ext cx="5442837" cy="5355312"/>
          </a:xfrm>
          <a:prstGeom prst="rect">
            <a:avLst/>
          </a:prstGeom>
          <a:noFill/>
        </p:spPr>
        <p:txBody>
          <a:bodyPr wrap="none" rtlCol="0">
            <a:spAutoFit/>
          </a:bodyPr>
          <a:lstStyle/>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A Project Work-II </a:t>
            </a:r>
            <a:endParaRPr lang="en-US"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  SRS Presentation</a:t>
            </a:r>
            <a:endParaRPr lang="en-US"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Title: Human Activity Recognition System</a:t>
            </a:r>
          </a:p>
          <a:p>
            <a:pPr algn="ctr" rtl="0">
              <a:spcBef>
                <a:spcPts val="0"/>
              </a:spcBef>
              <a:spcAft>
                <a:spcPts val="0"/>
              </a:spcAft>
            </a:pPr>
            <a:endParaRPr lang="en-US"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algn="ctr" rtl="0">
              <a:spcBef>
                <a:spcPts val="0"/>
              </a:spcBef>
              <a:spcAft>
                <a:spcPts val="0"/>
              </a:spcAft>
            </a:pPr>
            <a:endParaRPr lang="en-US" b="1" dirty="0">
              <a:solidFill>
                <a:srgbClr val="000000"/>
              </a:solidFill>
              <a:latin typeface="Times New Roman" panose="02020603050405020304" pitchFamily="18" charset="0"/>
            </a:endParaRPr>
          </a:p>
          <a:p>
            <a:pPr algn="ctr"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algn="ctr" rtl="0">
              <a:spcBef>
                <a:spcPts val="0"/>
              </a:spcBef>
              <a:spcAft>
                <a:spcPts val="0"/>
              </a:spcAft>
            </a:pPr>
            <a:endParaRPr lang="en-US" b="1" dirty="0">
              <a:solidFill>
                <a:srgbClr val="000000"/>
              </a:solidFill>
              <a:latin typeface="Times New Roman" panose="02020603050405020304" pitchFamily="18" charset="0"/>
            </a:endParaRPr>
          </a:p>
          <a:p>
            <a:pPr algn="ctr"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algn="ctr" rtl="0">
              <a:spcBef>
                <a:spcPts val="0"/>
              </a:spcBef>
              <a:spcAft>
                <a:spcPts val="0"/>
              </a:spcAft>
            </a:pPr>
            <a:endParaRPr lang="en-US" b="1" dirty="0">
              <a:solidFill>
                <a:srgbClr val="000000"/>
              </a:solidFill>
              <a:latin typeface="Times New Roman" panose="02020603050405020304" pitchFamily="18" charset="0"/>
            </a:endParaRPr>
          </a:p>
          <a:p>
            <a:pPr algn="ctr"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algn="ctr" rtl="0">
              <a:spcBef>
                <a:spcPts val="0"/>
              </a:spcBef>
              <a:spcAft>
                <a:spcPts val="0"/>
              </a:spcAft>
            </a:pPr>
            <a:r>
              <a:rPr lang="en-US" b="1" dirty="0">
                <a:solidFill>
                  <a:srgbClr val="000000"/>
                </a:solidFill>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Department of Information Technology Engineering</a:t>
            </a: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 Faculty of Engineering</a:t>
            </a: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 MEDI-CAPS UNIVERSITY, INDORE- 453331 </a:t>
            </a: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Session-2020-2021</a:t>
            </a:r>
            <a:endParaRPr lang="en-US" b="0" dirty="0">
              <a:effectLst/>
            </a:endParaRPr>
          </a:p>
          <a:p>
            <a:br>
              <a:rPr lang="en-US" dirty="0"/>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41FD9E4-5CA4-4E54-AC8D-097E4EF99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438" y="1894674"/>
            <a:ext cx="1355322" cy="1324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F059DA-410B-4862-A144-F58BC65AD1AB}"/>
              </a:ext>
            </a:extLst>
          </p:cNvPr>
          <p:cNvSpPr txBox="1"/>
          <p:nvPr/>
        </p:nvSpPr>
        <p:spPr>
          <a:xfrm>
            <a:off x="1100831" y="4820575"/>
            <a:ext cx="3710866" cy="1754326"/>
          </a:xfrm>
          <a:prstGeom prst="rect">
            <a:avLst/>
          </a:prstGeom>
          <a:noFill/>
        </p:spPr>
        <p:txBody>
          <a:bodyPr wrap="square" rtlCol="0">
            <a:spAutoFit/>
          </a:bodyPr>
          <a:lstStyle/>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SUBMITTED BY</a:t>
            </a: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 Priyanshu Jain (En17IT301073)</a:t>
            </a: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Samyak    Jain(En17IT301083)</a:t>
            </a: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Sarthak Ranka(En17IT301085)</a:t>
            </a:r>
            <a:endParaRPr lang="en-US" b="0" dirty="0">
              <a:effectLst/>
            </a:endParaRPr>
          </a:p>
          <a:p>
            <a:br>
              <a:rPr lang="en-US" dirty="0"/>
            </a:br>
            <a:endParaRPr lang="en-IN" dirty="0"/>
          </a:p>
        </p:txBody>
      </p:sp>
      <p:sp>
        <p:nvSpPr>
          <p:cNvPr id="6" name="TextBox 5">
            <a:extLst>
              <a:ext uri="{FF2B5EF4-FFF2-40B4-BE49-F238E27FC236}">
                <a16:creationId xmlns:a16="http://schemas.microsoft.com/office/drawing/2014/main" id="{B7FBE287-4B7C-4ACA-A3FD-D2A7982A8E99}"/>
              </a:ext>
            </a:extLst>
          </p:cNvPr>
          <p:cNvSpPr txBox="1"/>
          <p:nvPr/>
        </p:nvSpPr>
        <p:spPr>
          <a:xfrm>
            <a:off x="8027601" y="4953740"/>
            <a:ext cx="2435283" cy="1200329"/>
          </a:xfrm>
          <a:prstGeom prst="rect">
            <a:avLst/>
          </a:prstGeom>
          <a:noFill/>
        </p:spPr>
        <p:txBody>
          <a:bodyPr wrap="none" rtlCol="0">
            <a:spAutoFit/>
          </a:bodyPr>
          <a:lstStyle/>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GUIDED BY</a:t>
            </a: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 Ms. Shruti </a:t>
            </a:r>
            <a:r>
              <a:rPr lang="en-US" sz="1800" b="1" i="0" u="none" strike="noStrike" dirty="0" err="1">
                <a:solidFill>
                  <a:srgbClr val="000000"/>
                </a:solidFill>
                <a:effectLst/>
                <a:latin typeface="Times New Roman" panose="02020603050405020304" pitchFamily="18" charset="0"/>
              </a:rPr>
              <a:t>Dhanotiya</a:t>
            </a:r>
            <a:r>
              <a:rPr lang="en-US" sz="1800" b="1" i="0" u="none" strike="noStrike" dirty="0">
                <a:solidFill>
                  <a:srgbClr val="000000"/>
                </a:solidFill>
                <a:effectLst/>
                <a:latin typeface="Times New Roman" panose="02020603050405020304" pitchFamily="18" charset="0"/>
              </a:rPr>
              <a:t> </a:t>
            </a:r>
            <a:endParaRPr lang="en-US" b="0" dirty="0">
              <a:effectLst/>
            </a:endParaRPr>
          </a:p>
          <a:p>
            <a:br>
              <a:rPr lang="en-US" dirty="0"/>
            </a:br>
            <a:endParaRPr lang="en-IN" dirty="0"/>
          </a:p>
        </p:txBody>
      </p:sp>
    </p:spTree>
    <p:extLst>
      <p:ext uri="{BB962C8B-B14F-4D97-AF65-F5344CB8AC3E}">
        <p14:creationId xmlns:p14="http://schemas.microsoft.com/office/powerpoint/2010/main" val="2637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5181-FB6F-4E15-B49C-BF082E153721}"/>
              </a:ext>
            </a:extLst>
          </p:cNvPr>
          <p:cNvSpPr>
            <a:spLocks noGrp="1"/>
          </p:cNvSpPr>
          <p:nvPr>
            <p:ph type="title"/>
          </p:nvPr>
        </p:nvSpPr>
        <p:spPr/>
        <p:txBody>
          <a:bodyPr>
            <a:normAutofit/>
          </a:bodyPr>
          <a:lstStyle/>
          <a:p>
            <a:r>
              <a:rPr lang="en-IN" sz="2000" b="1" i="0" u="none" strike="noStrike" dirty="0">
                <a:solidFill>
                  <a:srgbClr val="000000"/>
                </a:solidFill>
                <a:effectLst/>
                <a:latin typeface="Times New Roman" panose="02020603050405020304" pitchFamily="18" charset="0"/>
              </a:rPr>
              <a:t>Use Case Diagram</a:t>
            </a:r>
            <a:endParaRPr lang="en-IN" sz="2000" dirty="0"/>
          </a:p>
        </p:txBody>
      </p:sp>
      <p:pic>
        <p:nvPicPr>
          <p:cNvPr id="5" name="Picture 4">
            <a:extLst>
              <a:ext uri="{FF2B5EF4-FFF2-40B4-BE49-F238E27FC236}">
                <a16:creationId xmlns:a16="http://schemas.microsoft.com/office/drawing/2014/main" id="{64B63865-12D3-4AEF-AE80-E7B42D81C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568" y="1960651"/>
            <a:ext cx="6520864" cy="4005144"/>
          </a:xfrm>
          <a:prstGeom prst="rect">
            <a:avLst/>
          </a:prstGeom>
        </p:spPr>
      </p:pic>
    </p:spTree>
    <p:extLst>
      <p:ext uri="{BB962C8B-B14F-4D97-AF65-F5344CB8AC3E}">
        <p14:creationId xmlns:p14="http://schemas.microsoft.com/office/powerpoint/2010/main" val="251392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B43C-B058-41BF-BA57-0F72D8AFBF7B}"/>
              </a:ext>
            </a:extLst>
          </p:cNvPr>
          <p:cNvSpPr>
            <a:spLocks noGrp="1"/>
          </p:cNvSpPr>
          <p:nvPr>
            <p:ph type="title"/>
          </p:nvPr>
        </p:nvSpPr>
        <p:spPr/>
        <p:txBody>
          <a:bodyPr>
            <a:normAutofit/>
          </a:bodyPr>
          <a:lstStyle/>
          <a:p>
            <a:r>
              <a:rPr lang="en-IN" sz="2000" b="1" dirty="0">
                <a:solidFill>
                  <a:srgbClr val="000000"/>
                </a:solidFill>
                <a:latin typeface="Times New Roman" panose="02020603050405020304" pitchFamily="18" charset="0"/>
              </a:rPr>
              <a:t>FLOW</a:t>
            </a:r>
            <a:r>
              <a:rPr lang="en-IN" sz="2000" b="1" i="0" u="none" strike="noStrike" dirty="0">
                <a:solidFill>
                  <a:srgbClr val="000000"/>
                </a:solidFill>
                <a:effectLst/>
                <a:latin typeface="Times New Roman" panose="02020603050405020304" pitchFamily="18" charset="0"/>
              </a:rPr>
              <a:t> Diagram</a:t>
            </a:r>
            <a:endParaRPr lang="en-IN" sz="2000" dirty="0"/>
          </a:p>
        </p:txBody>
      </p:sp>
      <p:pic>
        <p:nvPicPr>
          <p:cNvPr id="5" name="Picture 4">
            <a:extLst>
              <a:ext uri="{FF2B5EF4-FFF2-40B4-BE49-F238E27FC236}">
                <a16:creationId xmlns:a16="http://schemas.microsoft.com/office/drawing/2014/main" id="{31C9352F-07C0-4D6D-9723-9FBA07C9E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035" y="1972896"/>
            <a:ext cx="9056362" cy="4080585"/>
          </a:xfrm>
          <a:prstGeom prst="rect">
            <a:avLst/>
          </a:prstGeom>
        </p:spPr>
      </p:pic>
    </p:spTree>
    <p:extLst>
      <p:ext uri="{BB962C8B-B14F-4D97-AF65-F5344CB8AC3E}">
        <p14:creationId xmlns:p14="http://schemas.microsoft.com/office/powerpoint/2010/main" val="157504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844A-0C38-4352-AD76-407E42C94A7A}"/>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Framework architecture</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606EA8-E606-4D7E-9940-96717BB49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59193"/>
            <a:ext cx="6754168" cy="3467584"/>
          </a:xfrm>
          <a:prstGeom prst="rect">
            <a:avLst/>
          </a:prstGeom>
        </p:spPr>
      </p:pic>
    </p:spTree>
    <p:extLst>
      <p:ext uri="{BB962C8B-B14F-4D97-AF65-F5344CB8AC3E}">
        <p14:creationId xmlns:p14="http://schemas.microsoft.com/office/powerpoint/2010/main" val="78121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88A8-46B3-4949-AE1A-4AE4147EFA2E}"/>
              </a:ext>
            </a:extLst>
          </p:cNvPr>
          <p:cNvSpPr>
            <a:spLocks noGrp="1"/>
          </p:cNvSpPr>
          <p:nvPr>
            <p:ph type="title"/>
          </p:nvPr>
        </p:nvSpPr>
        <p:spPr/>
        <p:txBody>
          <a:bodyPr>
            <a:normAutofit/>
          </a:bodyPr>
          <a:lstStyle/>
          <a:p>
            <a:r>
              <a:rPr lang="en-IN" sz="2000" b="1" i="0" u="none" strike="noStrike" dirty="0">
                <a:solidFill>
                  <a:srgbClr val="000000"/>
                </a:solidFill>
                <a:effectLst/>
                <a:latin typeface="Times New Roman" panose="02020603050405020304" pitchFamily="18" charset="0"/>
              </a:rPr>
              <a:t>Scope of Project</a:t>
            </a:r>
            <a:endParaRPr lang="en-IN" sz="2000" dirty="0"/>
          </a:p>
        </p:txBody>
      </p:sp>
      <p:sp>
        <p:nvSpPr>
          <p:cNvPr id="3" name="Content Placeholder 2">
            <a:extLst>
              <a:ext uri="{FF2B5EF4-FFF2-40B4-BE49-F238E27FC236}">
                <a16:creationId xmlns:a16="http://schemas.microsoft.com/office/drawing/2014/main" id="{F6E0BF25-C16E-46C2-8DBD-2A281DE8A27D}"/>
              </a:ext>
            </a:extLst>
          </p:cNvPr>
          <p:cNvSpPr>
            <a:spLocks noGrp="1"/>
          </p:cNvSpPr>
          <p:nvPr>
            <p:ph idx="1"/>
          </p:nvPr>
        </p:nvSpPr>
        <p:spPr/>
        <p:txBody>
          <a:bodyPr>
            <a:normAutofit/>
          </a:bodyPr>
          <a:lstStyle/>
          <a:p>
            <a:pPr algn="l"/>
            <a:r>
              <a:rPr lang="en-US"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Human activity recognition has a wide range of uses because of its impact on wellbeing.</a:t>
            </a:r>
          </a:p>
          <a:p>
            <a:pPr algn="l"/>
            <a:r>
              <a:rPr lang="en-US"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Nowadays, it is becoming a fundamental tool in preventing obesity or the care of elderly persons.</a:t>
            </a:r>
          </a:p>
          <a:p>
            <a:pPr algn="l"/>
            <a:r>
              <a:rPr lang="en-US"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Activity recognition is the basis for the development of many potential applications in health, wellness, or sports</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etc.</a:t>
            </a:r>
          </a:p>
          <a:p>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Security and surveillance</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925547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A34B-09CE-4BBD-AB30-9E918DEF9860}"/>
              </a:ext>
            </a:extLst>
          </p:cNvPr>
          <p:cNvSpPr>
            <a:spLocks noGrp="1"/>
          </p:cNvSpPr>
          <p:nvPr>
            <p:ph type="title"/>
          </p:nvPr>
        </p:nvSpPr>
        <p:spPr/>
        <p:txBody>
          <a:bodyPr>
            <a:normAutofit/>
          </a:bodyPr>
          <a:lstStyle/>
          <a:p>
            <a:r>
              <a:rPr lang="en-IN" sz="2000" b="1" i="0" u="none" strike="noStrike" dirty="0">
                <a:solidFill>
                  <a:srgbClr val="000000"/>
                </a:solidFill>
                <a:effectLst/>
                <a:latin typeface="Times New Roman" panose="02020603050405020304" pitchFamily="18" charset="0"/>
              </a:rPr>
              <a:t>References</a:t>
            </a:r>
            <a:endParaRPr lang="en-IN" sz="2000" dirty="0"/>
          </a:p>
        </p:txBody>
      </p:sp>
      <p:sp>
        <p:nvSpPr>
          <p:cNvPr id="3" name="Content Placeholder 2">
            <a:extLst>
              <a:ext uri="{FF2B5EF4-FFF2-40B4-BE49-F238E27FC236}">
                <a16:creationId xmlns:a16="http://schemas.microsoft.com/office/drawing/2014/main" id="{ABF7DE76-3156-4F2C-8198-BFB9FF5E1EC4}"/>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1. Lara, O.D.; Labrador, M.A. A Survey on Human Activity Recognition using Wearable Sensors. IEEE Commun. Surv. Tutor. 2012, 15, 1192–1209.</a:t>
            </a:r>
          </a:p>
          <a:p>
            <a:pPr marL="0" indent="0">
              <a:buNone/>
            </a:pPr>
            <a:r>
              <a:rPr lang="en-IN" sz="1600" dirty="0">
                <a:latin typeface="Times New Roman" panose="02020603050405020304" pitchFamily="18" charset="0"/>
                <a:cs typeface="Times New Roman" panose="02020603050405020304" pitchFamily="18" charset="0"/>
              </a:rPr>
              <a:t>2. Brezmes, T.; Gorricho, J.-L.; Cotrina, J. Activity Recognition from Accelerometer Data on a Mobile Phone. In Proceedings of the International Work-Conference on Artificial Neural Networks, Salamanca, Spain, 10– 12 June 2009; Springer: Berlin/Heidelberg, Germany, 2009</a:t>
            </a:r>
          </a:p>
          <a:p>
            <a:pPr marL="0" indent="0" algn="l">
              <a:buNone/>
            </a:pPr>
            <a:r>
              <a:rPr lang="en-IN" sz="1600" b="0" i="0" dirty="0">
                <a:solidFill>
                  <a:srgbClr val="000000"/>
                </a:solidFill>
                <a:effectLst/>
                <a:latin typeface="Times New Roman" panose="02020603050405020304" pitchFamily="18" charset="0"/>
                <a:cs typeface="Times New Roman" panose="02020603050405020304" pitchFamily="18" charset="0"/>
              </a:rPr>
              <a:t>3. P. Turaga, R. Chellapa, V. Subrahmanian, and O. Udrea, “Machine recognition of human activities: A survey”, IEEE. Trans. Circuits Syst. Video Technol., Vol. 18, No. 11, pp. 1472-1488, 2008.</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24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DBFF-470D-4B80-B03C-F0C7EFAB6C84}"/>
              </a:ext>
            </a:extLst>
          </p:cNvPr>
          <p:cNvSpPr>
            <a:spLocks noGrp="1"/>
          </p:cNvSpPr>
          <p:nvPr>
            <p:ph type="title"/>
          </p:nvPr>
        </p:nvSpPr>
        <p:spPr>
          <a:xfrm>
            <a:off x="2907517" y="3165979"/>
            <a:ext cx="9603275" cy="1049235"/>
          </a:xfrm>
        </p:spPr>
        <p:txBody>
          <a:bodyPr>
            <a:normAutofit/>
          </a:bodyPr>
          <a:lstStyle/>
          <a:p>
            <a:r>
              <a:rPr lang="en-US" sz="2800" b="1" dirty="0">
                <a:latin typeface="Times New Roman" panose="02020603050405020304" pitchFamily="18" charset="0"/>
                <a:cs typeface="Times New Roman" panose="02020603050405020304" pitchFamily="18" charset="0"/>
              </a:rPr>
              <a:t>THANKS FOR YOUR PATIENCE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35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C6EA-777B-4BEE-9256-33941203520A}"/>
              </a:ext>
            </a:extLst>
          </p:cNvPr>
          <p:cNvSpPr>
            <a:spLocks noGrp="1"/>
          </p:cNvSpPr>
          <p:nvPr>
            <p:ph type="title"/>
          </p:nvPr>
        </p:nvSpPr>
        <p:spPr/>
        <p:txBody>
          <a:bodyPr>
            <a:normAutofit/>
          </a:bodyPr>
          <a:lstStyle/>
          <a:p>
            <a:r>
              <a:rPr lang="en-IN" sz="2000" b="1" i="0" u="none" strike="noStrike" dirty="0">
                <a:solidFill>
                  <a:srgbClr val="000000"/>
                </a:solidFill>
                <a:effectLst/>
                <a:latin typeface="Times New Roman" panose="02020603050405020304" pitchFamily="18" charset="0"/>
              </a:rPr>
              <a:t>OBJECTIVE</a:t>
            </a:r>
            <a:endParaRPr lang="en-IN" sz="2000" dirty="0"/>
          </a:p>
        </p:txBody>
      </p:sp>
      <p:sp>
        <p:nvSpPr>
          <p:cNvPr id="3" name="Content Placeholder 2">
            <a:extLst>
              <a:ext uri="{FF2B5EF4-FFF2-40B4-BE49-F238E27FC236}">
                <a16:creationId xmlns:a16="http://schemas.microsoft.com/office/drawing/2014/main" id="{6C402BD4-1D36-4A26-861D-41B72038D239}"/>
              </a:ext>
            </a:extLst>
          </p:cNvPr>
          <p:cNvSpPr>
            <a:spLocks noGrp="1"/>
          </p:cNvSpPr>
          <p:nvPr>
            <p:ph idx="1"/>
          </p:nvPr>
        </p:nvSpPr>
        <p:spPr/>
        <p:txBody>
          <a:bodyPr>
            <a:normAutofit/>
          </a:bodyPr>
          <a:lstStyle/>
          <a:p>
            <a:r>
              <a:rPr lang="en-US" b="0" i="0" dirty="0">
                <a:effectLst/>
                <a:latin typeface="Times New Roman" panose="02020603050405020304" pitchFamily="18" charset="0"/>
                <a:cs typeface="Times New Roman" panose="02020603050405020304" pitchFamily="18" charset="0"/>
              </a:rPr>
              <a:t>Our objective of project is to recognize the human activity using Human Activity Recognition System  using CNN and LSTM Model.</a:t>
            </a:r>
          </a:p>
          <a:p>
            <a:r>
              <a:rPr lang="en-US" b="0" i="0" dirty="0">
                <a:effectLst/>
                <a:latin typeface="Times New Roman" panose="02020603050405020304" pitchFamily="18" charset="0"/>
                <a:cs typeface="Times New Roman" panose="02020603050405020304" pitchFamily="18" charset="0"/>
              </a:rPr>
              <a:t>Human activity recognition (HAR) aims to classify a person's actions from a series of measurements captured by sensors. Action recognition concerns the extraction of activity based knowledge, image data relationship or other patterns implicitly or explicitly stored in the images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24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326A-F8DF-49F7-A568-8B907E129F64}"/>
              </a:ext>
            </a:extLst>
          </p:cNvPr>
          <p:cNvSpPr>
            <a:spLocks noGrp="1"/>
          </p:cNvSpPr>
          <p:nvPr>
            <p:ph type="title"/>
          </p:nvPr>
        </p:nvSpPr>
        <p:spPr>
          <a:xfrm>
            <a:off x="1451578" y="520809"/>
            <a:ext cx="9603275" cy="1049235"/>
          </a:xfrm>
        </p:spPr>
        <p:txBody>
          <a:bodyPr>
            <a:normAutofit/>
          </a:bodyPr>
          <a:lstStyle/>
          <a:p>
            <a:r>
              <a:rPr lang="en-IN" sz="2000" b="1" i="0" u="none" strike="noStrike" dirty="0">
                <a:solidFill>
                  <a:srgbClr val="000000"/>
                </a:solidFill>
                <a:effectLst/>
                <a:latin typeface="Times New Roman" panose="02020603050405020304" pitchFamily="18" charset="0"/>
              </a:rPr>
              <a:t>INTRODUCTION </a:t>
            </a:r>
            <a:endParaRPr lang="en-IN" sz="2000" dirty="0"/>
          </a:p>
        </p:txBody>
      </p:sp>
      <p:sp>
        <p:nvSpPr>
          <p:cNvPr id="3" name="Content Placeholder 2">
            <a:extLst>
              <a:ext uri="{FF2B5EF4-FFF2-40B4-BE49-F238E27FC236}">
                <a16:creationId xmlns:a16="http://schemas.microsoft.com/office/drawing/2014/main" id="{1EA7EBDD-C832-4B66-A9A2-36FFB4BE167E}"/>
              </a:ext>
            </a:extLst>
          </p:cNvPr>
          <p:cNvSpPr>
            <a:spLocks noGrp="1"/>
          </p:cNvSpPr>
          <p:nvPr>
            <p:ph idx="1"/>
          </p:nvPr>
        </p:nvSpPr>
        <p:spPr>
          <a:xfrm>
            <a:off x="1451579" y="2051242"/>
            <a:ext cx="9603275" cy="3450613"/>
          </a:xfrm>
        </p:spPr>
        <p:txBody>
          <a:bodyPr>
            <a:normAutofit fontScale="25000" lnSpcReduction="20000"/>
          </a:bodyPr>
          <a:lstStyle/>
          <a:p>
            <a:pPr marL="0" indent="0" algn="just" fontAlgn="base">
              <a:buNone/>
            </a:pPr>
            <a:r>
              <a:rPr lang="en-US" sz="4800" b="1" i="0" dirty="0">
                <a:solidFill>
                  <a:srgbClr val="40424E"/>
                </a:solidFill>
                <a:effectLst/>
                <a:latin typeface="urw-din"/>
              </a:rPr>
              <a:t>Human activity recognition</a:t>
            </a:r>
            <a:r>
              <a:rPr lang="en-US" sz="4800" b="0" i="0" dirty="0">
                <a:solidFill>
                  <a:srgbClr val="40424E"/>
                </a:solidFill>
                <a:effectLst/>
                <a:latin typeface="urw-din"/>
              </a:rPr>
              <a:t> using smartphone sensors like accelerometer is one of the hectic topics of research. HAR is one of the time series classification problem. In this project various machine learning and deep learning models have been worked out to get the best final result. In the same sequence, we can use LSTM (long short term memory) model of the Recurrent Neural Network (RNN) to recognize various activities of humans like standing, climbing upstairs and downstairs etc.</a:t>
            </a:r>
          </a:p>
          <a:p>
            <a:pPr marL="0" indent="0" algn="just" fontAlgn="base">
              <a:buNone/>
            </a:pPr>
            <a:r>
              <a:rPr lang="en-US" sz="4800" b="1" i="0" dirty="0">
                <a:solidFill>
                  <a:srgbClr val="40424E"/>
                </a:solidFill>
                <a:effectLst/>
                <a:latin typeface="urw-din"/>
              </a:rPr>
              <a:t>LSTM model</a:t>
            </a:r>
            <a:r>
              <a:rPr lang="en-US" sz="4800" b="0" i="0" dirty="0">
                <a:solidFill>
                  <a:srgbClr val="40424E"/>
                </a:solidFill>
                <a:effectLst/>
                <a:latin typeface="urw-din"/>
              </a:rPr>
              <a:t> is a type of recurrent neural network capable of learning order dependence in sequence prediction problems. This model is used as this helps in remembering values over arbitrary intervals.</a:t>
            </a:r>
          </a:p>
          <a:p>
            <a:pPr marL="0" indent="0" algn="just">
              <a:buNone/>
            </a:pPr>
            <a:r>
              <a:rPr lang="en-US" sz="4800" b="0" i="0" dirty="0">
                <a:solidFill>
                  <a:srgbClr val="24292E"/>
                </a:solidFill>
                <a:effectLst/>
                <a:latin typeface="-apple-system"/>
              </a:rPr>
              <a:t>Classifying the type of movement amongst six categories:</a:t>
            </a:r>
          </a:p>
          <a:p>
            <a:pPr algn="just">
              <a:buFont typeface="Arial" panose="020B0604020202020204" pitchFamily="34" charset="0"/>
              <a:buChar char="•"/>
            </a:pPr>
            <a:r>
              <a:rPr lang="en-US" sz="4800" b="0" i="0" dirty="0">
                <a:solidFill>
                  <a:srgbClr val="24292E"/>
                </a:solidFill>
                <a:effectLst/>
                <a:latin typeface="-apple-system"/>
              </a:rPr>
              <a:t>WALKING,</a:t>
            </a:r>
          </a:p>
          <a:p>
            <a:pPr algn="just">
              <a:buFont typeface="Arial" panose="020B0604020202020204" pitchFamily="34" charset="0"/>
              <a:buChar char="•"/>
            </a:pPr>
            <a:r>
              <a:rPr lang="en-US" sz="4800" b="0" i="0" dirty="0">
                <a:solidFill>
                  <a:srgbClr val="24292E"/>
                </a:solidFill>
                <a:effectLst/>
                <a:latin typeface="-apple-system"/>
              </a:rPr>
              <a:t>WALKING_UPSTAIRS,</a:t>
            </a:r>
          </a:p>
          <a:p>
            <a:pPr algn="just">
              <a:buFont typeface="Arial" panose="020B0604020202020204" pitchFamily="34" charset="0"/>
              <a:buChar char="•"/>
            </a:pPr>
            <a:r>
              <a:rPr lang="en-US" sz="4800" b="0" i="0" dirty="0">
                <a:solidFill>
                  <a:srgbClr val="24292E"/>
                </a:solidFill>
                <a:effectLst/>
                <a:latin typeface="-apple-system"/>
              </a:rPr>
              <a:t>WALKING_DOWNSTAIRS,</a:t>
            </a:r>
          </a:p>
          <a:p>
            <a:pPr algn="just">
              <a:buFont typeface="Arial" panose="020B0604020202020204" pitchFamily="34" charset="0"/>
              <a:buChar char="•"/>
            </a:pPr>
            <a:r>
              <a:rPr lang="en-US" sz="4800" b="0" i="0" dirty="0">
                <a:solidFill>
                  <a:srgbClr val="24292E"/>
                </a:solidFill>
                <a:effectLst/>
                <a:latin typeface="-apple-system"/>
              </a:rPr>
              <a:t>SITTING,</a:t>
            </a:r>
          </a:p>
          <a:p>
            <a:pPr algn="just">
              <a:buFont typeface="Arial" panose="020B0604020202020204" pitchFamily="34" charset="0"/>
              <a:buChar char="•"/>
            </a:pPr>
            <a:r>
              <a:rPr lang="en-US" sz="4800" b="0" i="0" dirty="0">
                <a:solidFill>
                  <a:srgbClr val="24292E"/>
                </a:solidFill>
                <a:effectLst/>
                <a:latin typeface="-apple-system"/>
              </a:rPr>
              <a:t>STANDING,</a:t>
            </a:r>
          </a:p>
          <a:p>
            <a:pPr algn="just">
              <a:buFont typeface="Arial" panose="020B0604020202020204" pitchFamily="34" charset="0"/>
              <a:buChar char="•"/>
            </a:pPr>
            <a:r>
              <a:rPr lang="en-US" sz="4800" b="0" i="0" dirty="0">
                <a:solidFill>
                  <a:srgbClr val="24292E"/>
                </a:solidFill>
                <a:effectLst/>
                <a:latin typeface="-apple-system"/>
              </a:rPr>
              <a:t>LAYING.</a:t>
            </a:r>
          </a:p>
          <a:p>
            <a:endParaRPr lang="en-IN" dirty="0"/>
          </a:p>
        </p:txBody>
      </p:sp>
    </p:spTree>
    <p:extLst>
      <p:ext uri="{BB962C8B-B14F-4D97-AF65-F5344CB8AC3E}">
        <p14:creationId xmlns:p14="http://schemas.microsoft.com/office/powerpoint/2010/main" val="355670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FD50-EF40-41A6-8DEA-BB7111BCD4C6}"/>
              </a:ext>
            </a:extLst>
          </p:cNvPr>
          <p:cNvSpPr>
            <a:spLocks noGrp="1"/>
          </p:cNvSpPr>
          <p:nvPr>
            <p:ph type="title"/>
          </p:nvPr>
        </p:nvSpPr>
        <p:spPr>
          <a:xfrm>
            <a:off x="1451579" y="724620"/>
            <a:ext cx="9603275" cy="1049235"/>
          </a:xfrm>
        </p:spPr>
        <p:txBody>
          <a:bodyPr/>
          <a:lstStyle/>
          <a:p>
            <a:r>
              <a:rPr lang="en-IN" sz="2000" b="1" i="0" dirty="0">
                <a:solidFill>
                  <a:schemeClr val="tx1">
                    <a:lumMod val="85000"/>
                    <a:lumOff val="15000"/>
                  </a:schemeClr>
                </a:solidFill>
                <a:effectLst/>
                <a:latin typeface="Times New Roman" panose="02020603050405020304" pitchFamily="18" charset="0"/>
                <a:cs typeface="Times New Roman" panose="02020603050405020304" pitchFamily="18" charset="0"/>
              </a:rPr>
              <a:t>Tools Required</a:t>
            </a:r>
            <a:br>
              <a:rPr lang="en-IN" b="1" i="0" dirty="0">
                <a:solidFill>
                  <a:schemeClr val="tx1">
                    <a:lumMod val="85000"/>
                    <a:lumOff val="15000"/>
                  </a:schemeClr>
                </a:solidFill>
                <a:effectLst/>
                <a:latin typeface="-apple-system"/>
              </a:rPr>
            </a:b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D095E08D-2790-4626-9C86-2DAA70747588}"/>
              </a:ext>
            </a:extLst>
          </p:cNvPr>
          <p:cNvSpPr>
            <a:spLocks noGrp="1"/>
          </p:cNvSpPr>
          <p:nvPr>
            <p:ph idx="1"/>
          </p:nvPr>
        </p:nvSpPr>
        <p:spPr/>
        <p:txBody>
          <a:bodyPr/>
          <a:lstStyle/>
          <a:p>
            <a:pPr marL="0" indent="0" algn="l">
              <a:buNone/>
            </a:pPr>
            <a:r>
              <a:rPr lang="en-US"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Python 2.7 is used during development and following libraries are required to run the code provided in the notebook:</a:t>
            </a:r>
          </a:p>
          <a:p>
            <a:pPr algn="l">
              <a:buFont typeface="Arial" panose="020B0604020202020204" pitchFamily="34" charset="0"/>
              <a:buChar char="•"/>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Tensorflow</a:t>
            </a:r>
          </a:p>
          <a:p>
            <a:pPr algn="l">
              <a:buFont typeface="Arial" panose="020B0604020202020204" pitchFamily="34" charset="0"/>
              <a:buChar char="•"/>
            </a:pPr>
            <a:r>
              <a:rPr lang="en-IN" sz="16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Numpy</a:t>
            </a:r>
            <a:endPar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Matplotlib</a:t>
            </a:r>
          </a:p>
          <a:p>
            <a:pPr algn="l">
              <a:buFont typeface="Arial" panose="020B0604020202020204" pitchFamily="34" charset="0"/>
              <a:buChar char="•"/>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Pandas</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276101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6083-81E3-4558-AF25-D5373554448B}"/>
              </a:ext>
            </a:extLst>
          </p:cNvPr>
          <p:cNvSpPr>
            <a:spLocks noGrp="1"/>
          </p:cNvSpPr>
          <p:nvPr>
            <p:ph type="title"/>
          </p:nvPr>
        </p:nvSpPr>
        <p:spPr/>
        <p:txBody>
          <a:bodyPr>
            <a:normAutofit/>
          </a:bodyPr>
          <a:lstStyle/>
          <a:p>
            <a:r>
              <a:rPr lang="en-IN" sz="2000" b="1" i="0" u="none" strike="noStrike" dirty="0">
                <a:solidFill>
                  <a:srgbClr val="000000"/>
                </a:solidFill>
                <a:effectLst/>
                <a:latin typeface="Times New Roman" panose="02020603050405020304" pitchFamily="18" charset="0"/>
              </a:rPr>
              <a:t> PROBLEM DOMAIN</a:t>
            </a:r>
            <a:endParaRPr lang="en-IN" sz="2000" dirty="0"/>
          </a:p>
        </p:txBody>
      </p:sp>
      <p:sp>
        <p:nvSpPr>
          <p:cNvPr id="3" name="Content Placeholder 2">
            <a:extLst>
              <a:ext uri="{FF2B5EF4-FFF2-40B4-BE49-F238E27FC236}">
                <a16:creationId xmlns:a16="http://schemas.microsoft.com/office/drawing/2014/main" id="{CA761C42-33BC-41DB-90F0-2C016C757573}"/>
              </a:ext>
            </a:extLst>
          </p:cNvPr>
          <p:cNvSpPr>
            <a:spLocks noGrp="1"/>
          </p:cNvSpPr>
          <p:nvPr>
            <p:ph idx="1"/>
          </p:nvPr>
        </p:nvSpPr>
        <p:spPr/>
        <p:txBody>
          <a:bodyPr>
            <a:normAutofit/>
          </a:bodyPr>
          <a:lstStyle/>
          <a:p>
            <a:pPr algn="just" fontAlgn="base"/>
            <a:r>
              <a:rPr lang="en-US" sz="1600" b="0" i="0" dirty="0">
                <a:effectLst/>
                <a:latin typeface="Times New Roman" panose="02020603050405020304" pitchFamily="18" charset="0"/>
                <a:cs typeface="Times New Roman" panose="02020603050405020304" pitchFamily="18" charset="0"/>
              </a:rPr>
              <a:t>Human activity recognition  concerned with identifying the specific movement or action of a person based on sensor data.</a:t>
            </a:r>
          </a:p>
          <a:p>
            <a:pPr algn="just" fontAlgn="base"/>
            <a:r>
              <a:rPr lang="en-US" sz="1600" b="0" dirty="0">
                <a:effectLst/>
                <a:latin typeface="Times New Roman" panose="02020603050405020304" pitchFamily="18" charset="0"/>
                <a:cs typeface="Times New Roman" panose="02020603050405020304" pitchFamily="18" charset="0"/>
              </a:rPr>
              <a:t>The problem is to predict the activity given a snapshot of sensor data, typically data from one or a small number of sensor types. Generally, this problem is framed as a univariate or multivariate time series classification task.</a:t>
            </a:r>
          </a:p>
          <a:p>
            <a:pPr algn="just" fontAlgn="base"/>
            <a:r>
              <a:rPr lang="en-US" sz="1600" b="0" dirty="0">
                <a:effectLst/>
                <a:latin typeface="Times New Roman" panose="02020603050405020304" pitchFamily="18" charset="0"/>
                <a:cs typeface="Times New Roman" panose="02020603050405020304" pitchFamily="18" charset="0"/>
              </a:rPr>
              <a:t>It is a challenging problem as there are no obvious or direct ways to relate the recorded sensor data to specific human activities and each subject may perform an activity with significant variation, resulting in variations in the recorded sensor data.</a:t>
            </a:r>
          </a:p>
          <a:p>
            <a:pPr algn="just" fontAlgn="base"/>
            <a:r>
              <a:rPr lang="en-US" sz="1600" b="0" dirty="0">
                <a:effectLst/>
                <a:latin typeface="Times New Roman" panose="02020603050405020304" pitchFamily="18" charset="0"/>
                <a:cs typeface="Times New Roman" panose="02020603050405020304" pitchFamily="18" charset="0"/>
              </a:rPr>
              <a:t>The intent is to record sensor data and corresponding activities for specific subjects, fit a model from this data, and generalize the model to classify the activity of new unseen subjects from their sensor data</a:t>
            </a:r>
            <a:r>
              <a:rPr lang="en-US" sz="1600" b="0" dirty="0">
                <a:solidFill>
                  <a:srgbClr val="555555"/>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0152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BE7B-BD2B-45EA-B78D-4A169CB9CC35}"/>
              </a:ext>
            </a:extLst>
          </p:cNvPr>
          <p:cNvSpPr>
            <a:spLocks noGrp="1"/>
          </p:cNvSpPr>
          <p:nvPr>
            <p:ph type="title"/>
          </p:nvPr>
        </p:nvSpPr>
        <p:spPr/>
        <p:txBody>
          <a:bodyPr>
            <a:normAutofit/>
          </a:bodyPr>
          <a:lstStyle/>
          <a:p>
            <a:r>
              <a:rPr lang="en-IN" sz="2000" b="1" i="0" u="none" strike="noStrike" dirty="0">
                <a:solidFill>
                  <a:srgbClr val="000000"/>
                </a:solidFill>
                <a:effectLst/>
                <a:latin typeface="Times New Roman" panose="02020603050405020304" pitchFamily="18" charset="0"/>
              </a:rPr>
              <a:t>SOLUTION DOMAIN </a:t>
            </a:r>
            <a:endParaRPr lang="en-IN" sz="2000" dirty="0"/>
          </a:p>
        </p:txBody>
      </p:sp>
      <p:sp>
        <p:nvSpPr>
          <p:cNvPr id="3" name="Content Placeholder 2">
            <a:extLst>
              <a:ext uri="{FF2B5EF4-FFF2-40B4-BE49-F238E27FC236}">
                <a16:creationId xmlns:a16="http://schemas.microsoft.com/office/drawing/2014/main" id="{149D3951-81E6-40FA-836F-BDF6CBDC176C}"/>
              </a:ext>
            </a:extLst>
          </p:cNvPr>
          <p:cNvSpPr>
            <a:spLocks noGrp="1"/>
          </p:cNvSpPr>
          <p:nvPr>
            <p:ph idx="1"/>
          </p:nvPr>
        </p:nvSpPr>
        <p:spPr/>
        <p:txBody>
          <a:bodyPr>
            <a:normAutofit/>
          </a:bodyPr>
          <a:lstStyle/>
          <a:p>
            <a:pPr marL="0" indent="0" algn="l" fontAlgn="base">
              <a:buNone/>
            </a:pPr>
            <a:endParaRPr lang="en-US" b="0" i="0" dirty="0">
              <a:solidFill>
                <a:srgbClr val="40424E"/>
              </a:solidFill>
              <a:effectLst/>
              <a:latin typeface="urw-din"/>
            </a:endParaRPr>
          </a:p>
          <a:p>
            <a:pPr algn="l" fontAlgn="base">
              <a:buFont typeface="Arial" panose="020B0604020202020204" pitchFamily="34" charset="0"/>
              <a:buChar char="•"/>
            </a:pPr>
            <a:endParaRPr lang="en-US" b="0" i="0" dirty="0">
              <a:solidFill>
                <a:srgbClr val="40424E"/>
              </a:solidFill>
              <a:effectLst/>
              <a:latin typeface="urw-din"/>
            </a:endParaRPr>
          </a:p>
          <a:p>
            <a:endParaRPr lang="en-IN" dirty="0"/>
          </a:p>
        </p:txBody>
      </p:sp>
      <p:sp>
        <p:nvSpPr>
          <p:cNvPr id="5" name="TextBox 4">
            <a:extLst>
              <a:ext uri="{FF2B5EF4-FFF2-40B4-BE49-F238E27FC236}">
                <a16:creationId xmlns:a16="http://schemas.microsoft.com/office/drawing/2014/main" id="{B02A8FBA-5AD3-46D8-A085-3DC01E551C12}"/>
              </a:ext>
            </a:extLst>
          </p:cNvPr>
          <p:cNvSpPr txBox="1"/>
          <p:nvPr/>
        </p:nvSpPr>
        <p:spPr>
          <a:xfrm>
            <a:off x="1156252" y="2309920"/>
            <a:ext cx="9898602" cy="1815882"/>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292929"/>
                </a:solidFill>
                <a:effectLst/>
                <a:latin typeface="Times New Roman" panose="02020603050405020304" pitchFamily="18" charset="0"/>
                <a:cs typeface="Times New Roman" panose="02020603050405020304" pitchFamily="18" charset="0"/>
              </a:rPr>
              <a:t>With the available data, we would like to train a neural network in order to understand if a person  is performing any of the six activities. Once the neural network has been trained on the existing data, it should be able to correctly predict the type of activity a person is conducting when given previously unseen data.</a:t>
            </a:r>
          </a:p>
          <a:p>
            <a:pPr marL="285750" indent="-285750" algn="just">
              <a:buFont typeface="Arial" panose="020B0604020202020204" pitchFamily="34" charset="0"/>
              <a:buChar char="•"/>
            </a:pPr>
            <a:endParaRPr lang="en-US" sz="1600" b="0" i="0" dirty="0">
              <a:solidFill>
                <a:srgbClr val="292929"/>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292929"/>
                </a:solidFill>
                <a:effectLst/>
                <a:latin typeface="Times New Roman" panose="02020603050405020304" pitchFamily="18" charset="0"/>
                <a:cs typeface="Times New Roman" panose="02020603050405020304" pitchFamily="18" charset="0"/>
              </a:rPr>
              <a:t>The solution to this problem is a deep neural network. Based on the available data it will learn how to differentiate between each of the six activities. We can then show new data to the neural network and it will tell us what the user is doing at any particular point in time.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32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97F1-A61A-4CFA-A77C-37EDE9C93B1C}"/>
              </a:ext>
            </a:extLst>
          </p:cNvPr>
          <p:cNvSpPr>
            <a:spLocks noGrp="1"/>
          </p:cNvSpPr>
          <p:nvPr>
            <p:ph type="title"/>
          </p:nvPr>
        </p:nvSpPr>
        <p:spPr/>
        <p:txBody>
          <a:bodyPr>
            <a:normAutofit/>
          </a:bodyPr>
          <a:lstStyle/>
          <a:p>
            <a:r>
              <a:rPr lang="en-IN" sz="2000" b="1" i="0" u="none" strike="noStrike" dirty="0">
                <a:solidFill>
                  <a:srgbClr val="000000"/>
                </a:solidFill>
                <a:effectLst/>
                <a:latin typeface="Trebuchet MS" panose="020B0603020202020204" pitchFamily="34" charset="0"/>
              </a:rPr>
              <a:t>F</a:t>
            </a:r>
            <a:r>
              <a:rPr lang="en-IN" sz="2000" b="1" i="0" u="none" strike="noStrike" dirty="0">
                <a:solidFill>
                  <a:srgbClr val="000000"/>
                </a:solidFill>
                <a:effectLst/>
                <a:latin typeface="Times New Roman" panose="02020603050405020304" pitchFamily="18" charset="0"/>
              </a:rPr>
              <a:t>UNCTIONAL REQUIREMENTS</a:t>
            </a:r>
            <a:endParaRPr lang="en-IN" sz="2000" dirty="0"/>
          </a:p>
        </p:txBody>
      </p:sp>
      <p:sp>
        <p:nvSpPr>
          <p:cNvPr id="3" name="Content Placeholder 2">
            <a:extLst>
              <a:ext uri="{FF2B5EF4-FFF2-40B4-BE49-F238E27FC236}">
                <a16:creationId xmlns:a16="http://schemas.microsoft.com/office/drawing/2014/main" id="{83B7BB34-6510-4184-85E0-2B0833E9B0CA}"/>
              </a:ext>
            </a:extLst>
          </p:cNvPr>
          <p:cNvSpPr>
            <a:spLocks noGrp="1"/>
          </p:cNvSpPr>
          <p:nvPr>
            <p:ph idx="1"/>
          </p:nvPr>
        </p:nvSpPr>
        <p:spPr/>
        <p:txBody>
          <a:bodyPr>
            <a:normAutofit/>
          </a:bodyPr>
          <a:lstStyle/>
          <a:p>
            <a:pPr algn="l"/>
            <a:r>
              <a:rPr lang="en-US" sz="1600" dirty="0">
                <a:solidFill>
                  <a:srgbClr val="000000"/>
                </a:solidFill>
                <a:latin typeface="Times New Roman" panose="02020603050405020304" pitchFamily="18" charset="0"/>
                <a:cs typeface="Times New Roman" panose="02020603050405020304" pitchFamily="18" charset="0"/>
              </a:rPr>
              <a:t>Preprocessing of raw data</a:t>
            </a:r>
          </a:p>
          <a:p>
            <a:pPr algn="l"/>
            <a:r>
              <a:rPr lang="en-US" sz="1600" dirty="0">
                <a:solidFill>
                  <a:srgbClr val="000000"/>
                </a:solidFill>
                <a:latin typeface="Times New Roman" panose="02020603050405020304" pitchFamily="18" charset="0"/>
                <a:cs typeface="Times New Roman" panose="02020603050405020304" pitchFamily="18" charset="0"/>
              </a:rPr>
              <a:t>D</a:t>
            </a:r>
            <a:r>
              <a:rPr lang="en-US" sz="1600" b="0" i="0" dirty="0">
                <a:solidFill>
                  <a:srgbClr val="000000"/>
                </a:solidFill>
                <a:effectLst/>
                <a:latin typeface="Times New Roman" panose="02020603050405020304" pitchFamily="18" charset="0"/>
                <a:cs typeface="Times New Roman" panose="02020603050405020304" pitchFamily="18" charset="0"/>
              </a:rPr>
              <a:t>ata stream segmentation</a:t>
            </a:r>
          </a:p>
          <a:p>
            <a:pPr algn="l"/>
            <a:r>
              <a:rPr lang="en-US" sz="1600" dirty="0">
                <a:solidFill>
                  <a:srgbClr val="000000"/>
                </a:solidFill>
                <a:latin typeface="Times New Roman" panose="02020603050405020304" pitchFamily="18" charset="0"/>
                <a:cs typeface="Times New Roman" panose="02020603050405020304" pitchFamily="18" charset="0"/>
              </a:rPr>
              <a:t>F</a:t>
            </a:r>
            <a:r>
              <a:rPr lang="en-US" sz="1600" b="0" i="0" dirty="0">
                <a:solidFill>
                  <a:srgbClr val="000000"/>
                </a:solidFill>
                <a:effectLst/>
                <a:latin typeface="Times New Roman" panose="02020603050405020304" pitchFamily="18" charset="0"/>
                <a:cs typeface="Times New Roman" panose="02020603050405020304" pitchFamily="18" charset="0"/>
              </a:rPr>
              <a:t>eature extraction</a:t>
            </a:r>
          </a:p>
          <a:p>
            <a:pPr algn="l"/>
            <a:r>
              <a:rPr lang="en-US" sz="1600" b="0" i="0" dirty="0">
                <a:solidFill>
                  <a:srgbClr val="000000"/>
                </a:solidFill>
                <a:effectLst/>
                <a:latin typeface="Times New Roman" panose="02020603050405020304" pitchFamily="18" charset="0"/>
                <a:cs typeface="Times New Roman" panose="02020603050405020304" pitchFamily="18" charset="0"/>
              </a:rPr>
              <a:t>Feature transformation (with dimensionality reduction)</a:t>
            </a:r>
          </a:p>
          <a:p>
            <a:pPr algn="l"/>
            <a:r>
              <a:rPr lang="en-US" sz="1600" b="0" i="0" dirty="0">
                <a:solidFill>
                  <a:srgbClr val="000000"/>
                </a:solidFill>
                <a:effectLst/>
                <a:latin typeface="Times New Roman" panose="02020603050405020304" pitchFamily="18" charset="0"/>
                <a:cs typeface="Times New Roman" panose="02020603050405020304" pitchFamily="18" charset="0"/>
              </a:rPr>
              <a:t>Classification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01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9750-4F47-4BEE-A81C-47D76E897ADF}"/>
              </a:ext>
            </a:extLst>
          </p:cNvPr>
          <p:cNvSpPr>
            <a:spLocks noGrp="1"/>
          </p:cNvSpPr>
          <p:nvPr>
            <p:ph type="title"/>
          </p:nvPr>
        </p:nvSpPr>
        <p:spPr/>
        <p:txBody>
          <a:bodyPr>
            <a:normAutofit/>
          </a:bodyPr>
          <a:lstStyle/>
          <a:p>
            <a:r>
              <a:rPr lang="en-IN" sz="2000" b="1" i="0" u="none" strike="noStrike" dirty="0">
                <a:solidFill>
                  <a:srgbClr val="000000"/>
                </a:solidFill>
                <a:effectLst/>
                <a:latin typeface="Trebuchet MS" panose="020B0603020202020204" pitchFamily="34" charset="0"/>
              </a:rPr>
              <a:t>NON -F</a:t>
            </a:r>
            <a:r>
              <a:rPr lang="en-IN" sz="2000" b="1" i="0" u="none" strike="noStrike" dirty="0">
                <a:solidFill>
                  <a:srgbClr val="000000"/>
                </a:solidFill>
                <a:effectLst/>
                <a:latin typeface="Times New Roman" panose="02020603050405020304" pitchFamily="18" charset="0"/>
              </a:rPr>
              <a:t>UNCTIONAL REQUIREMENTS</a:t>
            </a:r>
            <a:endParaRPr lang="en-IN" sz="2000" dirty="0"/>
          </a:p>
        </p:txBody>
      </p:sp>
      <p:sp>
        <p:nvSpPr>
          <p:cNvPr id="3" name="Content Placeholder 2">
            <a:extLst>
              <a:ext uri="{FF2B5EF4-FFF2-40B4-BE49-F238E27FC236}">
                <a16:creationId xmlns:a16="http://schemas.microsoft.com/office/drawing/2014/main" id="{31D2933B-6C2F-4438-9AE9-FEB583C21C1F}"/>
              </a:ext>
            </a:extLst>
          </p:cNvPr>
          <p:cNvSpPr>
            <a:spLocks noGrp="1"/>
          </p:cNvSpPr>
          <p:nvPr>
            <p:ph idx="1"/>
          </p:nvPr>
        </p:nvSpPr>
        <p:spPr/>
        <p:txBody>
          <a:bodyPr>
            <a:normAutofit/>
          </a:bodyPr>
          <a:lstStyle/>
          <a:p>
            <a:r>
              <a:rPr lang="en-US" sz="1600" b="0" i="0" dirty="0">
                <a:solidFill>
                  <a:srgbClr val="202124"/>
                </a:solidFill>
                <a:effectLst/>
                <a:latin typeface="Times New Roman" panose="02020603050405020304" pitchFamily="18" charset="0"/>
                <a:cs typeface="Times New Roman" panose="02020603050405020304" pitchFamily="18" charset="0"/>
              </a:rPr>
              <a:t>Security</a:t>
            </a:r>
          </a:p>
          <a:p>
            <a:r>
              <a:rPr lang="en-US" sz="1600" b="0" i="0" dirty="0">
                <a:solidFill>
                  <a:srgbClr val="202124"/>
                </a:solidFill>
                <a:effectLst/>
                <a:latin typeface="Times New Roman" panose="02020603050405020304" pitchFamily="18" charset="0"/>
                <a:cs typeface="Times New Roman" panose="02020603050405020304" pitchFamily="18" charset="0"/>
              </a:rPr>
              <a:t>Reliability</a:t>
            </a:r>
          </a:p>
          <a:p>
            <a:r>
              <a:rPr lang="en-US" sz="1600" dirty="0">
                <a:solidFill>
                  <a:srgbClr val="202124"/>
                </a:solidFill>
                <a:latin typeface="Times New Roman" panose="02020603050405020304" pitchFamily="18" charset="0"/>
                <a:cs typeface="Times New Roman" panose="02020603050405020304" pitchFamily="18" charset="0"/>
              </a:rPr>
              <a:t>P</a:t>
            </a:r>
            <a:r>
              <a:rPr lang="en-US" sz="1600" b="0" i="0" dirty="0">
                <a:solidFill>
                  <a:srgbClr val="202124"/>
                </a:solidFill>
                <a:effectLst/>
                <a:latin typeface="Times New Roman" panose="02020603050405020304" pitchFamily="18" charset="0"/>
                <a:cs typeface="Times New Roman" panose="02020603050405020304" pitchFamily="18" charset="0"/>
              </a:rPr>
              <a:t>erformance</a:t>
            </a:r>
          </a:p>
          <a:p>
            <a:r>
              <a:rPr lang="en-US" sz="1600" dirty="0">
                <a:solidFill>
                  <a:srgbClr val="202124"/>
                </a:solidFill>
                <a:latin typeface="Times New Roman" panose="02020603050405020304" pitchFamily="18" charset="0"/>
                <a:cs typeface="Times New Roman" panose="02020603050405020304" pitchFamily="18" charset="0"/>
              </a:rPr>
              <a:t>M</a:t>
            </a:r>
            <a:r>
              <a:rPr lang="en-US" sz="1600" b="0" i="0" dirty="0">
                <a:solidFill>
                  <a:srgbClr val="202124"/>
                </a:solidFill>
                <a:effectLst/>
                <a:latin typeface="Times New Roman" panose="02020603050405020304" pitchFamily="18" charset="0"/>
                <a:cs typeface="Times New Roman" panose="02020603050405020304" pitchFamily="18" charset="0"/>
              </a:rPr>
              <a:t>aintainability</a:t>
            </a:r>
          </a:p>
          <a:p>
            <a:r>
              <a:rPr lang="en-US" sz="1600" dirty="0">
                <a:solidFill>
                  <a:srgbClr val="202124"/>
                </a:solidFill>
                <a:latin typeface="Times New Roman" panose="02020603050405020304" pitchFamily="18" charset="0"/>
                <a:cs typeface="Times New Roman" panose="02020603050405020304" pitchFamily="18" charset="0"/>
              </a:rPr>
              <a:t>S</a:t>
            </a:r>
            <a:r>
              <a:rPr lang="en-US" sz="1600" b="0" i="0" dirty="0">
                <a:solidFill>
                  <a:srgbClr val="202124"/>
                </a:solidFill>
                <a:effectLst/>
                <a:latin typeface="Times New Roman" panose="02020603050405020304" pitchFamily="18" charset="0"/>
                <a:cs typeface="Times New Roman" panose="02020603050405020304" pitchFamily="18" charset="0"/>
              </a:rPr>
              <a:t>calability</a:t>
            </a:r>
          </a:p>
          <a:p>
            <a:r>
              <a:rPr lang="en-US" sz="1600" b="0" i="0" dirty="0">
                <a:solidFill>
                  <a:srgbClr val="202124"/>
                </a:solidFill>
                <a:effectLst/>
                <a:latin typeface="Times New Roman" panose="02020603050405020304" pitchFamily="18" charset="0"/>
                <a:cs typeface="Times New Roman" panose="02020603050405020304" pitchFamily="18" charset="0"/>
              </a:rPr>
              <a:t>Usability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00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523A-1E5E-4BE9-9DBB-95E7EAE64CE7}"/>
              </a:ext>
            </a:extLst>
          </p:cNvPr>
          <p:cNvSpPr>
            <a:spLocks noGrp="1"/>
          </p:cNvSpPr>
          <p:nvPr>
            <p:ph type="title"/>
          </p:nvPr>
        </p:nvSpPr>
        <p:spPr/>
        <p:txBody>
          <a:bodyPr>
            <a:normAutofit/>
          </a:bodyPr>
          <a:lstStyle/>
          <a:p>
            <a:r>
              <a:rPr lang="en-IN" sz="2000" b="1" i="0" u="none" strike="noStrike" dirty="0">
                <a:solidFill>
                  <a:srgbClr val="000000"/>
                </a:solidFill>
                <a:effectLst/>
                <a:latin typeface="Times New Roman" panose="02020603050405020304" pitchFamily="18" charset="0"/>
              </a:rPr>
              <a:t>Goal of Implementation</a:t>
            </a:r>
            <a:endParaRPr lang="en-IN" sz="2000" dirty="0"/>
          </a:p>
        </p:txBody>
      </p:sp>
      <p:sp>
        <p:nvSpPr>
          <p:cNvPr id="3" name="Content Placeholder 2">
            <a:extLst>
              <a:ext uri="{FF2B5EF4-FFF2-40B4-BE49-F238E27FC236}">
                <a16:creationId xmlns:a16="http://schemas.microsoft.com/office/drawing/2014/main" id="{5C12A358-D171-44D4-8479-A0166C3B653E}"/>
              </a:ext>
            </a:extLst>
          </p:cNvPr>
          <p:cNvSpPr>
            <a:spLocks noGrp="1"/>
          </p:cNvSpPr>
          <p:nvPr>
            <p:ph idx="1"/>
          </p:nvPr>
        </p:nvSpPr>
        <p:spPr/>
        <p:txBody>
          <a:bodyPr>
            <a:normAutofit/>
          </a:bodyPr>
          <a:lstStyle/>
          <a:p>
            <a:pPr algn="just" fontAlgn="base"/>
            <a:r>
              <a:rPr lang="en-US" sz="1600" b="0" dirty="0">
                <a:solidFill>
                  <a:schemeClr val="tx1">
                    <a:lumMod val="85000"/>
                    <a:lumOff val="15000"/>
                  </a:schemeClr>
                </a:solidFill>
                <a:effectLst/>
                <a:latin typeface="Times New Roman" panose="02020603050405020304" pitchFamily="18" charset="0"/>
                <a:cs typeface="Times New Roman" panose="02020603050405020304" pitchFamily="18" charset="0"/>
              </a:rPr>
              <a:t>Human activity recognition, or HAR, is a challenging time series classification task.</a:t>
            </a:r>
          </a:p>
          <a:p>
            <a:pPr algn="just" fontAlgn="base"/>
            <a:r>
              <a:rPr lang="en-US"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 main goal of HAR systems is to observe and analyze human activities and to interpret ongoing events successfully.</a:t>
            </a:r>
            <a:endParaRPr lang="en-US" sz="1600" b="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fontAlgn="base"/>
            <a:r>
              <a:rPr lang="en-US" sz="1600" b="0" dirty="0">
                <a:solidFill>
                  <a:schemeClr val="tx1">
                    <a:lumMod val="85000"/>
                    <a:lumOff val="15000"/>
                  </a:schemeClr>
                </a:solidFill>
                <a:effectLst/>
                <a:latin typeface="Times New Roman" panose="02020603050405020304" pitchFamily="18" charset="0"/>
                <a:cs typeface="Times New Roman" panose="02020603050405020304" pitchFamily="18" charset="0"/>
              </a:rPr>
              <a:t>It involves predicting the movement of a person based on sensor data and traditionally involves deep domain expertise and methods from signal processing to correctly engineer features from the raw data in order to fit a machine learning model.</a:t>
            </a:r>
          </a:p>
          <a:p>
            <a:pPr algn="just" fontAlgn="base"/>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By </a:t>
            </a:r>
            <a:r>
              <a:rPr lang="en-US" sz="1600" b="0" dirty="0">
                <a:solidFill>
                  <a:schemeClr val="tx1">
                    <a:lumMod val="85000"/>
                    <a:lumOff val="15000"/>
                  </a:schemeClr>
                </a:solidFill>
                <a:effectLst/>
                <a:latin typeface="Times New Roman" panose="02020603050405020304" pitchFamily="18" charset="0"/>
                <a:cs typeface="Times New Roman" panose="02020603050405020304" pitchFamily="18" charset="0"/>
              </a:rPr>
              <a:t>deep learning methods such as convolutional neural networks and recurrent neural networks wi</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ll be </a:t>
            </a:r>
            <a:r>
              <a:rPr lang="en-US" sz="1600" b="0" dirty="0">
                <a:solidFill>
                  <a:schemeClr val="tx1">
                    <a:lumMod val="85000"/>
                    <a:lumOff val="15000"/>
                  </a:schemeClr>
                </a:solidFill>
                <a:effectLst/>
                <a:latin typeface="Times New Roman" panose="02020603050405020304" pitchFamily="18" charset="0"/>
                <a:cs typeface="Times New Roman" panose="02020603050405020304" pitchFamily="18" charset="0"/>
              </a:rPr>
              <a:t>capable of automatically learning features from the raw sensor data.</a:t>
            </a:r>
            <a:r>
              <a:rPr lang="en-US"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endParaRPr lang="en-IN" sz="1600" dirty="0">
              <a:solidFill>
                <a:schemeClr val="tx1">
                  <a:lumMod val="85000"/>
                  <a:lumOff val="15000"/>
                </a:schemeClr>
              </a:solidFill>
            </a:endParaRPr>
          </a:p>
        </p:txBody>
      </p:sp>
    </p:spTree>
    <p:extLst>
      <p:ext uri="{BB962C8B-B14F-4D97-AF65-F5344CB8AC3E}">
        <p14:creationId xmlns:p14="http://schemas.microsoft.com/office/powerpoint/2010/main" val="42632216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TotalTime>
  <Words>917</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Gill Sans MT</vt:lpstr>
      <vt:lpstr>Times New Roman</vt:lpstr>
      <vt:lpstr>Trebuchet MS</vt:lpstr>
      <vt:lpstr>urw-din</vt:lpstr>
      <vt:lpstr>Gallery</vt:lpstr>
      <vt:lpstr>PowerPoint Presentation</vt:lpstr>
      <vt:lpstr>OBJECTIVE</vt:lpstr>
      <vt:lpstr>INTRODUCTION </vt:lpstr>
      <vt:lpstr>Tools Required </vt:lpstr>
      <vt:lpstr> PROBLEM DOMAIN</vt:lpstr>
      <vt:lpstr>SOLUTION DOMAIN </vt:lpstr>
      <vt:lpstr>FUNCTIONAL REQUIREMENTS</vt:lpstr>
      <vt:lpstr>NON -FUNCTIONAL REQUIREMENTS</vt:lpstr>
      <vt:lpstr>Goal of Implementation</vt:lpstr>
      <vt:lpstr>Use Case Diagram</vt:lpstr>
      <vt:lpstr>FLOW Diagram</vt:lpstr>
      <vt:lpstr>Framework architecture</vt:lpstr>
      <vt:lpstr>Scope of Project</vt:lpstr>
      <vt:lpstr>References</vt:lpstr>
      <vt:lpstr>THANKS FOR YOUR PATIENCE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jain</dc:creator>
  <cp:lastModifiedBy>priyanshu jain</cp:lastModifiedBy>
  <cp:revision>14</cp:revision>
  <dcterms:created xsi:type="dcterms:W3CDTF">2021-02-09T05:32:40Z</dcterms:created>
  <dcterms:modified xsi:type="dcterms:W3CDTF">2021-02-11T03:50:09Z</dcterms:modified>
</cp:coreProperties>
</file>