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j9kDEIVJv9Hm2S77w8d1OToWa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942448f3c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942448f3c_3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e942448f3c_3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942448f3c_19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e942448f3c_19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942448f3c_3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942448f3c_3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e942448f3c_3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942448f3c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942448f3c_1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e942448f3c_1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2" type="title">
  <p:cSld name="TITLE">
    <p:spTree>
      <p:nvGrpSpPr>
        <p:cNvPr id="16" name="Shape 16"/>
        <p:cNvGrpSpPr/>
        <p:nvPr/>
      </p:nvGrpSpPr>
      <p:grpSpPr>
        <a:xfrm>
          <a:off x="0" y="0"/>
          <a:ext cx="0" cy="0"/>
          <a:chOff x="0" y="0"/>
          <a:chExt cx="0" cy="0"/>
        </a:xfrm>
      </p:grpSpPr>
      <p:pic>
        <p:nvPicPr>
          <p:cNvPr id="17" name="Google Shape;17;p22"/>
          <p:cNvPicPr preferRelativeResize="0"/>
          <p:nvPr/>
        </p:nvPicPr>
        <p:blipFill rotWithShape="1">
          <a:blip r:embed="rId2">
            <a:alphaModFix/>
          </a:blip>
          <a:srcRect b="0" l="0" r="0" t="0"/>
          <a:stretch/>
        </p:blipFill>
        <p:spPr>
          <a:xfrm>
            <a:off x="-4948" y="0"/>
            <a:ext cx="12201896" cy="6858000"/>
          </a:xfrm>
          <a:prstGeom prst="rect">
            <a:avLst/>
          </a:prstGeom>
          <a:noFill/>
          <a:ln>
            <a:noFill/>
          </a:ln>
        </p:spPr>
      </p:pic>
      <p:sp>
        <p:nvSpPr>
          <p:cNvPr id="18" name="Google Shape;18;p22"/>
          <p:cNvSpPr txBox="1"/>
          <p:nvPr>
            <p:ph type="ctrTitle"/>
          </p:nvPr>
        </p:nvSpPr>
        <p:spPr>
          <a:xfrm>
            <a:off x="1029222" y="1473013"/>
            <a:ext cx="6962384" cy="2964689"/>
          </a:xfrm>
          <a:prstGeom prst="rect">
            <a:avLst/>
          </a:prstGeom>
          <a:noFill/>
          <a:ln>
            <a:noFill/>
          </a:ln>
        </p:spPr>
        <p:txBody>
          <a:bodyPr anchorCtr="0" anchor="t" bIns="0" lIns="0" spcFirstLastPara="1" rIns="0" wrap="square" tIns="0">
            <a:noAutofit/>
          </a:bodyPr>
          <a:lstStyle>
            <a:lvl1pPr lvl="0" marR="0" rtl="0" algn="l">
              <a:lnSpc>
                <a:spcPct val="78571"/>
              </a:lnSpc>
              <a:spcBef>
                <a:spcPts val="0"/>
              </a:spcBef>
              <a:spcAft>
                <a:spcPts val="0"/>
              </a:spcAft>
              <a:buClr>
                <a:schemeClr val="lt1"/>
              </a:buClr>
              <a:buSzPts val="7000"/>
              <a:buFont typeface="Arial"/>
              <a:buNone/>
              <a:defRPr b="1" i="0" sz="7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2"/>
          <p:cNvSpPr txBox="1"/>
          <p:nvPr>
            <p:ph idx="1" type="subTitle"/>
          </p:nvPr>
        </p:nvSpPr>
        <p:spPr>
          <a:xfrm>
            <a:off x="1066800" y="4655811"/>
            <a:ext cx="9144000" cy="982555"/>
          </a:xfrm>
          <a:prstGeom prst="rect">
            <a:avLst/>
          </a:prstGeom>
          <a:noFill/>
          <a:ln>
            <a:noFill/>
          </a:ln>
        </p:spPr>
        <p:txBody>
          <a:bodyPr anchorCtr="0" anchor="t" bIns="0" lIns="0" spcFirstLastPara="1" rIns="0" wrap="square" tIns="0">
            <a:noAutofit/>
          </a:bodyPr>
          <a:lstStyle>
            <a:lvl1pPr lvl="0" marR="0" rtl="0" algn="l">
              <a:lnSpc>
                <a:spcPct val="15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2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chemeClr val="lt1"/>
                </a:solidFill>
                <a:latin typeface="Arial"/>
                <a:ea typeface="Arial"/>
                <a:cs typeface="Arial"/>
                <a:sym typeface="Arial"/>
              </a:defRPr>
            </a:lvl1pPr>
            <a:lvl2pPr indent="0" lvl="1" marL="0" algn="r">
              <a:spcBef>
                <a:spcPts val="0"/>
              </a:spcBef>
              <a:buNone/>
              <a:defRPr b="1" i="0" sz="1000" u="none" cap="none" strike="noStrike">
                <a:solidFill>
                  <a:schemeClr val="lt1"/>
                </a:solidFill>
                <a:latin typeface="Arial"/>
                <a:ea typeface="Arial"/>
                <a:cs typeface="Arial"/>
                <a:sym typeface="Arial"/>
              </a:defRPr>
            </a:lvl2pPr>
            <a:lvl3pPr indent="0" lvl="2" marL="0" algn="r">
              <a:spcBef>
                <a:spcPts val="0"/>
              </a:spcBef>
              <a:buNone/>
              <a:defRPr b="1" i="0" sz="1000" u="none" cap="none" strike="noStrike">
                <a:solidFill>
                  <a:schemeClr val="lt1"/>
                </a:solidFill>
                <a:latin typeface="Arial"/>
                <a:ea typeface="Arial"/>
                <a:cs typeface="Arial"/>
                <a:sym typeface="Arial"/>
              </a:defRPr>
            </a:lvl3pPr>
            <a:lvl4pPr indent="0" lvl="3" marL="0" algn="r">
              <a:spcBef>
                <a:spcPts val="0"/>
              </a:spcBef>
              <a:buNone/>
              <a:defRPr b="1" i="0" sz="1000" u="none" cap="none" strike="noStrike">
                <a:solidFill>
                  <a:schemeClr val="lt1"/>
                </a:solidFill>
                <a:latin typeface="Arial"/>
                <a:ea typeface="Arial"/>
                <a:cs typeface="Arial"/>
                <a:sym typeface="Arial"/>
              </a:defRPr>
            </a:lvl4pPr>
            <a:lvl5pPr indent="0" lvl="4" marL="0" algn="r">
              <a:spcBef>
                <a:spcPts val="0"/>
              </a:spcBef>
              <a:buNone/>
              <a:defRPr b="1" i="0" sz="1000" u="none" cap="none" strike="noStrike">
                <a:solidFill>
                  <a:schemeClr val="lt1"/>
                </a:solidFill>
                <a:latin typeface="Arial"/>
                <a:ea typeface="Arial"/>
                <a:cs typeface="Arial"/>
                <a:sym typeface="Arial"/>
              </a:defRPr>
            </a:lvl5pPr>
            <a:lvl6pPr indent="0" lvl="5" marL="0" algn="r">
              <a:spcBef>
                <a:spcPts val="0"/>
              </a:spcBef>
              <a:buNone/>
              <a:defRPr b="1" i="0" sz="1000" u="none" cap="none" strike="noStrike">
                <a:solidFill>
                  <a:schemeClr val="lt1"/>
                </a:solidFill>
                <a:latin typeface="Arial"/>
                <a:ea typeface="Arial"/>
                <a:cs typeface="Arial"/>
                <a:sym typeface="Arial"/>
              </a:defRPr>
            </a:lvl6pPr>
            <a:lvl7pPr indent="0" lvl="6" marL="0" algn="r">
              <a:spcBef>
                <a:spcPts val="0"/>
              </a:spcBef>
              <a:buNone/>
              <a:defRPr b="1" i="0" sz="1000" u="none" cap="none" strike="noStrike">
                <a:solidFill>
                  <a:schemeClr val="lt1"/>
                </a:solidFill>
                <a:latin typeface="Arial"/>
                <a:ea typeface="Arial"/>
                <a:cs typeface="Arial"/>
                <a:sym typeface="Arial"/>
              </a:defRPr>
            </a:lvl7pPr>
            <a:lvl8pPr indent="0" lvl="7" marL="0" algn="r">
              <a:spcBef>
                <a:spcPts val="0"/>
              </a:spcBef>
              <a:buNone/>
              <a:defRPr b="1" i="0" sz="1000" u="none" cap="none" strike="noStrike">
                <a:solidFill>
                  <a:schemeClr val="lt1"/>
                </a:solidFill>
                <a:latin typeface="Arial"/>
                <a:ea typeface="Arial"/>
                <a:cs typeface="Arial"/>
                <a:sym typeface="Arial"/>
              </a:defRPr>
            </a:lvl8pPr>
            <a:lvl9pPr indent="0" lvl="8" marL="0" algn="r">
              <a:spcBef>
                <a:spcPts val="0"/>
              </a:spcBef>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21" name="Google Shape;21;p22"/>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22" name="Google Shape;22;p22"/>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23" name="Google Shape;23;p22"/>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2 Photos">
  <p:cSld name="Hed, Bullets, 2 Photos">
    <p:spTree>
      <p:nvGrpSpPr>
        <p:cNvPr id="65" name="Shape 65"/>
        <p:cNvGrpSpPr/>
        <p:nvPr/>
      </p:nvGrpSpPr>
      <p:grpSpPr>
        <a:xfrm>
          <a:off x="0" y="0"/>
          <a:ext cx="0" cy="0"/>
          <a:chOff x="0" y="0"/>
          <a:chExt cx="0" cy="0"/>
        </a:xfrm>
      </p:grpSpPr>
      <p:sp>
        <p:nvSpPr>
          <p:cNvPr id="66" name="Google Shape;66;p31"/>
          <p:cNvSpPr txBox="1"/>
          <p:nvPr>
            <p:ph idx="1" type="body"/>
          </p:nvPr>
        </p:nvSpPr>
        <p:spPr>
          <a:xfrm>
            <a:off x="1066800" y="2241611"/>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7" name="Google Shape;67;p3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8" name="Google Shape;68;p31"/>
          <p:cNvSpPr/>
          <p:nvPr>
            <p:ph idx="2" type="pic"/>
          </p:nvPr>
        </p:nvSpPr>
        <p:spPr>
          <a:xfrm>
            <a:off x="8537712" y="1320800"/>
            <a:ext cx="2587487" cy="4343400"/>
          </a:xfrm>
          <a:prstGeom prst="rect">
            <a:avLst/>
          </a:prstGeom>
          <a:solidFill>
            <a:srgbClr val="F2F2F2"/>
          </a:solidFill>
          <a:ln>
            <a:noFill/>
          </a:ln>
        </p:spPr>
      </p:sp>
      <p:sp>
        <p:nvSpPr>
          <p:cNvPr id="69" name="Google Shape;69;p31"/>
          <p:cNvSpPr/>
          <p:nvPr>
            <p:ph idx="3" type="pic"/>
          </p:nvPr>
        </p:nvSpPr>
        <p:spPr>
          <a:xfrm>
            <a:off x="5854148" y="1320800"/>
            <a:ext cx="2589575" cy="4343400"/>
          </a:xfrm>
          <a:prstGeom prst="rect">
            <a:avLst/>
          </a:prstGeom>
          <a:solidFill>
            <a:srgbClr val="F2F2F2"/>
          </a:solidFill>
          <a:ln>
            <a:noFill/>
          </a:ln>
        </p:spPr>
      </p:sp>
      <p:sp>
        <p:nvSpPr>
          <p:cNvPr id="70" name="Google Shape;70;p31"/>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3 Photos">
  <p:cSld name="Hed, Bullets, 3 Photos">
    <p:spTree>
      <p:nvGrpSpPr>
        <p:cNvPr id="71" name="Shape 71"/>
        <p:cNvGrpSpPr/>
        <p:nvPr/>
      </p:nvGrpSpPr>
      <p:grpSpPr>
        <a:xfrm>
          <a:off x="0" y="0"/>
          <a:ext cx="0" cy="0"/>
          <a:chOff x="0" y="0"/>
          <a:chExt cx="0" cy="0"/>
        </a:xfrm>
      </p:grpSpPr>
      <p:sp>
        <p:nvSpPr>
          <p:cNvPr id="72" name="Google Shape;72;p32"/>
          <p:cNvSpPr txBox="1"/>
          <p:nvPr>
            <p:ph idx="1" type="body"/>
          </p:nvPr>
        </p:nvSpPr>
        <p:spPr>
          <a:xfrm>
            <a:off x="1066800" y="2225715"/>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3" name="Google Shape;73;p3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32"/>
          <p:cNvSpPr/>
          <p:nvPr>
            <p:ph idx="2" type="pic"/>
          </p:nvPr>
        </p:nvSpPr>
        <p:spPr>
          <a:xfrm>
            <a:off x="5854148" y="1320800"/>
            <a:ext cx="2603008" cy="4343400"/>
          </a:xfrm>
          <a:prstGeom prst="rect">
            <a:avLst/>
          </a:prstGeom>
          <a:solidFill>
            <a:srgbClr val="F2F2F2"/>
          </a:solidFill>
          <a:ln>
            <a:noFill/>
          </a:ln>
        </p:spPr>
      </p:sp>
      <p:sp>
        <p:nvSpPr>
          <p:cNvPr id="75" name="Google Shape;75;p32"/>
          <p:cNvSpPr/>
          <p:nvPr>
            <p:ph idx="3" type="pic"/>
          </p:nvPr>
        </p:nvSpPr>
        <p:spPr>
          <a:xfrm>
            <a:off x="8537713" y="1320800"/>
            <a:ext cx="2587487" cy="2112745"/>
          </a:xfrm>
          <a:prstGeom prst="rect">
            <a:avLst/>
          </a:prstGeom>
          <a:solidFill>
            <a:srgbClr val="F2F2F2"/>
          </a:solidFill>
          <a:ln>
            <a:noFill/>
          </a:ln>
        </p:spPr>
      </p:sp>
      <p:sp>
        <p:nvSpPr>
          <p:cNvPr id="76" name="Google Shape;76;p32"/>
          <p:cNvSpPr/>
          <p:nvPr>
            <p:ph idx="4" type="pic"/>
          </p:nvPr>
        </p:nvSpPr>
        <p:spPr>
          <a:xfrm>
            <a:off x="8537713" y="3529726"/>
            <a:ext cx="2587487" cy="2134474"/>
          </a:xfrm>
          <a:prstGeom prst="rect">
            <a:avLst/>
          </a:prstGeom>
          <a:solidFill>
            <a:srgbClr val="F2F2F2"/>
          </a:solidFill>
          <a:ln>
            <a:noFill/>
          </a:ln>
        </p:spPr>
      </p:sp>
      <p:sp>
        <p:nvSpPr>
          <p:cNvPr id="77" name="Google Shape;77;p32"/>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amp; Headshot Photos With Title">
  <p:cSld name="Hed &amp; Headshot Photos With Title">
    <p:spTree>
      <p:nvGrpSpPr>
        <p:cNvPr id="78" name="Shape 78"/>
        <p:cNvGrpSpPr/>
        <p:nvPr/>
      </p:nvGrpSpPr>
      <p:grpSpPr>
        <a:xfrm>
          <a:off x="0" y="0"/>
          <a:ext cx="0" cy="0"/>
          <a:chOff x="0" y="0"/>
          <a:chExt cx="0" cy="0"/>
        </a:xfrm>
      </p:grpSpPr>
      <p:sp>
        <p:nvSpPr>
          <p:cNvPr id="79" name="Google Shape;79;p33"/>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0" name="Google Shape;80;p33"/>
          <p:cNvSpPr/>
          <p:nvPr>
            <p:ph idx="2" type="pic"/>
          </p:nvPr>
        </p:nvSpPr>
        <p:spPr>
          <a:xfrm>
            <a:off x="4778901" y="2266124"/>
            <a:ext cx="2603008" cy="2652386"/>
          </a:xfrm>
          <a:prstGeom prst="rect">
            <a:avLst/>
          </a:prstGeom>
          <a:solidFill>
            <a:srgbClr val="F2F2F2"/>
          </a:solidFill>
          <a:ln>
            <a:noFill/>
          </a:ln>
        </p:spPr>
      </p:sp>
      <p:sp>
        <p:nvSpPr>
          <p:cNvPr id="81" name="Google Shape;81;p33"/>
          <p:cNvSpPr/>
          <p:nvPr>
            <p:ph idx="3" type="pic"/>
          </p:nvPr>
        </p:nvSpPr>
        <p:spPr>
          <a:xfrm>
            <a:off x="1919222" y="2266124"/>
            <a:ext cx="2603008" cy="2652386"/>
          </a:xfrm>
          <a:prstGeom prst="rect">
            <a:avLst/>
          </a:prstGeom>
          <a:solidFill>
            <a:srgbClr val="F2F2F2"/>
          </a:solidFill>
          <a:ln>
            <a:noFill/>
          </a:ln>
        </p:spPr>
      </p:sp>
      <p:sp>
        <p:nvSpPr>
          <p:cNvPr id="82" name="Google Shape;82;p33"/>
          <p:cNvSpPr/>
          <p:nvPr>
            <p:ph idx="4" type="pic"/>
          </p:nvPr>
        </p:nvSpPr>
        <p:spPr>
          <a:xfrm>
            <a:off x="7595164" y="2266124"/>
            <a:ext cx="2603008" cy="2652386"/>
          </a:xfrm>
          <a:prstGeom prst="rect">
            <a:avLst/>
          </a:prstGeom>
          <a:solidFill>
            <a:srgbClr val="F2F2F2"/>
          </a:solidFill>
          <a:ln>
            <a:noFill/>
          </a:ln>
        </p:spPr>
      </p:sp>
      <p:sp>
        <p:nvSpPr>
          <p:cNvPr id="83" name="Google Shape;83;p33"/>
          <p:cNvSpPr txBox="1"/>
          <p:nvPr>
            <p:ph idx="1" type="body"/>
          </p:nvPr>
        </p:nvSpPr>
        <p:spPr>
          <a:xfrm>
            <a:off x="1919222"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84" name="Google Shape;84;p33"/>
          <p:cNvSpPr txBox="1"/>
          <p:nvPr>
            <p:ph idx="5" type="body"/>
          </p:nvPr>
        </p:nvSpPr>
        <p:spPr>
          <a:xfrm>
            <a:off x="4777925"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85" name="Google Shape;85;p33"/>
          <p:cNvSpPr txBox="1"/>
          <p:nvPr>
            <p:ph idx="6" type="body"/>
          </p:nvPr>
        </p:nvSpPr>
        <p:spPr>
          <a:xfrm>
            <a:off x="7598127"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86" name="Google Shape;86;p33"/>
          <p:cNvSpPr txBox="1"/>
          <p:nvPr>
            <p:ph type="title"/>
          </p:nvPr>
        </p:nvSpPr>
        <p:spPr>
          <a:xfrm>
            <a:off x="1066800" y="1371601"/>
            <a:ext cx="10058400" cy="57150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lide Photo">
  <p:cSld name="Full Slide Photo">
    <p:spTree>
      <p:nvGrpSpPr>
        <p:cNvPr id="87" name="Shape 87"/>
        <p:cNvGrpSpPr/>
        <p:nvPr/>
      </p:nvGrpSpPr>
      <p:grpSpPr>
        <a:xfrm>
          <a:off x="0" y="0"/>
          <a:ext cx="0" cy="0"/>
          <a:chOff x="0" y="0"/>
          <a:chExt cx="0" cy="0"/>
        </a:xfrm>
      </p:grpSpPr>
      <p:sp>
        <p:nvSpPr>
          <p:cNvPr id="88" name="Google Shape;88;p34"/>
          <p:cNvSpPr/>
          <p:nvPr>
            <p:ph idx="2" type="pic"/>
          </p:nvPr>
        </p:nvSpPr>
        <p:spPr>
          <a:xfrm>
            <a:off x="212245" y="0"/>
            <a:ext cx="11758083" cy="6858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hotos With Captions">
  <p:cSld name="2 Photos With Captions">
    <p:spTree>
      <p:nvGrpSpPr>
        <p:cNvPr id="89" name="Shape 89"/>
        <p:cNvGrpSpPr/>
        <p:nvPr/>
      </p:nvGrpSpPr>
      <p:grpSpPr>
        <a:xfrm>
          <a:off x="0" y="0"/>
          <a:ext cx="0" cy="0"/>
          <a:chOff x="0" y="0"/>
          <a:chExt cx="0" cy="0"/>
        </a:xfrm>
      </p:grpSpPr>
      <p:pic>
        <p:nvPicPr>
          <p:cNvPr id="90" name="Google Shape;90;p35"/>
          <p:cNvPicPr preferRelativeResize="0"/>
          <p:nvPr/>
        </p:nvPicPr>
        <p:blipFill rotWithShape="1">
          <a:blip r:embed="rId2">
            <a:alphaModFix/>
          </a:blip>
          <a:srcRect b="0" l="0" r="0" t="0"/>
          <a:stretch/>
        </p:blipFill>
        <p:spPr>
          <a:xfrm>
            <a:off x="0" y="0"/>
            <a:ext cx="12201896" cy="6858000"/>
          </a:xfrm>
          <a:prstGeom prst="rect">
            <a:avLst/>
          </a:prstGeom>
          <a:noFill/>
          <a:ln>
            <a:noFill/>
          </a:ln>
        </p:spPr>
      </p:pic>
      <p:sp>
        <p:nvSpPr>
          <p:cNvPr id="91" name="Google Shape;91;p35"/>
          <p:cNvSpPr txBox="1"/>
          <p:nvPr>
            <p:ph idx="1" type="subTitle"/>
          </p:nvPr>
        </p:nvSpPr>
        <p:spPr>
          <a:xfrm>
            <a:off x="1066800" y="5493336"/>
            <a:ext cx="4926496" cy="372972"/>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2" name="Google Shape;92;p3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a:solidFill>
                  <a:schemeClr val="lt1"/>
                </a:solidFill>
                <a:latin typeface="Arial"/>
                <a:ea typeface="Arial"/>
                <a:cs typeface="Arial"/>
                <a:sym typeface="Arial"/>
              </a:defRPr>
            </a:lvl1pPr>
            <a:lvl2pPr indent="0" lvl="1" marL="0" algn="r">
              <a:spcBef>
                <a:spcPts val="0"/>
              </a:spcBef>
              <a:buNone/>
              <a:defRPr b="1" i="0" sz="1000">
                <a:solidFill>
                  <a:schemeClr val="lt1"/>
                </a:solidFill>
                <a:latin typeface="Arial"/>
                <a:ea typeface="Arial"/>
                <a:cs typeface="Arial"/>
                <a:sym typeface="Arial"/>
              </a:defRPr>
            </a:lvl2pPr>
            <a:lvl3pPr indent="0" lvl="2" marL="0" algn="r">
              <a:spcBef>
                <a:spcPts val="0"/>
              </a:spcBef>
              <a:buNone/>
              <a:defRPr b="1" i="0" sz="1000">
                <a:solidFill>
                  <a:schemeClr val="lt1"/>
                </a:solidFill>
                <a:latin typeface="Arial"/>
                <a:ea typeface="Arial"/>
                <a:cs typeface="Arial"/>
                <a:sym typeface="Arial"/>
              </a:defRPr>
            </a:lvl3pPr>
            <a:lvl4pPr indent="0" lvl="3" marL="0" algn="r">
              <a:spcBef>
                <a:spcPts val="0"/>
              </a:spcBef>
              <a:buNone/>
              <a:defRPr b="1" i="0" sz="1000">
                <a:solidFill>
                  <a:schemeClr val="lt1"/>
                </a:solidFill>
                <a:latin typeface="Arial"/>
                <a:ea typeface="Arial"/>
                <a:cs typeface="Arial"/>
                <a:sym typeface="Arial"/>
              </a:defRPr>
            </a:lvl4pPr>
            <a:lvl5pPr indent="0" lvl="4" marL="0" algn="r">
              <a:spcBef>
                <a:spcPts val="0"/>
              </a:spcBef>
              <a:buNone/>
              <a:defRPr b="1" i="0" sz="1000">
                <a:solidFill>
                  <a:schemeClr val="lt1"/>
                </a:solidFill>
                <a:latin typeface="Arial"/>
                <a:ea typeface="Arial"/>
                <a:cs typeface="Arial"/>
                <a:sym typeface="Arial"/>
              </a:defRPr>
            </a:lvl5pPr>
            <a:lvl6pPr indent="0" lvl="5" marL="0" algn="r">
              <a:spcBef>
                <a:spcPts val="0"/>
              </a:spcBef>
              <a:buNone/>
              <a:defRPr b="1" i="0" sz="1000">
                <a:solidFill>
                  <a:schemeClr val="lt1"/>
                </a:solidFill>
                <a:latin typeface="Arial"/>
                <a:ea typeface="Arial"/>
                <a:cs typeface="Arial"/>
                <a:sym typeface="Arial"/>
              </a:defRPr>
            </a:lvl6pPr>
            <a:lvl7pPr indent="0" lvl="6" marL="0" algn="r">
              <a:spcBef>
                <a:spcPts val="0"/>
              </a:spcBef>
              <a:buNone/>
              <a:defRPr b="1" i="0" sz="1000">
                <a:solidFill>
                  <a:schemeClr val="lt1"/>
                </a:solidFill>
                <a:latin typeface="Arial"/>
                <a:ea typeface="Arial"/>
                <a:cs typeface="Arial"/>
                <a:sym typeface="Arial"/>
              </a:defRPr>
            </a:lvl7pPr>
            <a:lvl8pPr indent="0" lvl="7" marL="0" algn="r">
              <a:spcBef>
                <a:spcPts val="0"/>
              </a:spcBef>
              <a:buNone/>
              <a:defRPr b="1" i="0" sz="1000">
                <a:solidFill>
                  <a:schemeClr val="lt1"/>
                </a:solidFill>
                <a:latin typeface="Arial"/>
                <a:ea typeface="Arial"/>
                <a:cs typeface="Arial"/>
                <a:sym typeface="Arial"/>
              </a:defRPr>
            </a:lvl8pPr>
            <a:lvl9pPr indent="0" lvl="8" marL="0" algn="r">
              <a:spcBef>
                <a:spcPts val="0"/>
              </a:spcBef>
              <a:buNone/>
              <a:defRPr b="1" i="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3" name="Google Shape;93;p35"/>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94" name="Google Shape;94;p35"/>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95" name="Google Shape;95;p35"/>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
        <p:nvSpPr>
          <p:cNvPr id="96" name="Google Shape;96;p35"/>
          <p:cNvSpPr/>
          <p:nvPr>
            <p:ph idx="2" type="pic"/>
          </p:nvPr>
        </p:nvSpPr>
        <p:spPr>
          <a:xfrm>
            <a:off x="1087120" y="1315720"/>
            <a:ext cx="4926496" cy="4010935"/>
          </a:xfrm>
          <a:prstGeom prst="rect">
            <a:avLst/>
          </a:prstGeom>
          <a:solidFill>
            <a:srgbClr val="F2F2F2"/>
          </a:solidFill>
          <a:ln>
            <a:noFill/>
          </a:ln>
        </p:spPr>
      </p:sp>
      <p:sp>
        <p:nvSpPr>
          <p:cNvPr id="97" name="Google Shape;97;p35"/>
          <p:cNvSpPr/>
          <p:nvPr>
            <p:ph idx="3" type="pic"/>
          </p:nvPr>
        </p:nvSpPr>
        <p:spPr>
          <a:xfrm>
            <a:off x="6195833" y="1315720"/>
            <a:ext cx="4926496" cy="4010935"/>
          </a:xfrm>
          <a:prstGeom prst="rect">
            <a:avLst/>
          </a:prstGeom>
          <a:solidFill>
            <a:srgbClr val="F2F2F2"/>
          </a:solidFill>
          <a:ln>
            <a:noFill/>
          </a:ln>
        </p:spPr>
      </p:sp>
      <p:sp>
        <p:nvSpPr>
          <p:cNvPr id="98" name="Google Shape;98;p35"/>
          <p:cNvSpPr txBox="1"/>
          <p:nvPr>
            <p:ph idx="4" type="body"/>
          </p:nvPr>
        </p:nvSpPr>
        <p:spPr>
          <a:xfrm>
            <a:off x="6195832" y="5493336"/>
            <a:ext cx="4949687" cy="350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Paragraph" type="secHead">
  <p:cSld name="SECTION_HEADER">
    <p:spTree>
      <p:nvGrpSpPr>
        <p:cNvPr id="24" name="Shape 24"/>
        <p:cNvGrpSpPr/>
        <p:nvPr/>
      </p:nvGrpSpPr>
      <p:grpSpPr>
        <a:xfrm>
          <a:off x="0" y="0"/>
          <a:ext cx="0" cy="0"/>
          <a:chOff x="0" y="0"/>
          <a:chExt cx="0" cy="0"/>
        </a:xfrm>
      </p:grpSpPr>
      <p:sp>
        <p:nvSpPr>
          <p:cNvPr id="25" name="Google Shape;25;p23"/>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23"/>
          <p:cNvSpPr txBox="1"/>
          <p:nvPr>
            <p:ph idx="1" type="body"/>
          </p:nvPr>
        </p:nvSpPr>
        <p:spPr>
          <a:xfrm>
            <a:off x="1066800" y="2190127"/>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7" name="Google Shape;27;p23"/>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Bullets">
  <p:cSld name="1-Line Hed &amp; Bullets">
    <p:spTree>
      <p:nvGrpSpPr>
        <p:cNvPr id="28" name="Shape 28"/>
        <p:cNvGrpSpPr/>
        <p:nvPr/>
      </p:nvGrpSpPr>
      <p:grpSpPr>
        <a:xfrm>
          <a:off x="0" y="0"/>
          <a:ext cx="0" cy="0"/>
          <a:chOff x="0" y="0"/>
          <a:chExt cx="0" cy="0"/>
        </a:xfrm>
      </p:grpSpPr>
      <p:sp>
        <p:nvSpPr>
          <p:cNvPr id="29" name="Google Shape;29;p24"/>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0" name="Google Shape;30;p24"/>
          <p:cNvSpPr txBox="1"/>
          <p:nvPr>
            <p:ph idx="1" type="body"/>
          </p:nvPr>
        </p:nvSpPr>
        <p:spPr>
          <a:xfrm>
            <a:off x="1066800" y="2220607"/>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24"/>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Bullets">
  <p:cSld name="2-Line Hed &amp; Bullets">
    <p:spTree>
      <p:nvGrpSpPr>
        <p:cNvPr id="32" name="Shape 32"/>
        <p:cNvGrpSpPr/>
        <p:nvPr/>
      </p:nvGrpSpPr>
      <p:grpSpPr>
        <a:xfrm>
          <a:off x="0" y="0"/>
          <a:ext cx="0" cy="0"/>
          <a:chOff x="0" y="0"/>
          <a:chExt cx="0" cy="0"/>
        </a:xfrm>
      </p:grpSpPr>
      <p:sp>
        <p:nvSpPr>
          <p:cNvPr id="33" name="Google Shape;33;p25"/>
          <p:cNvSpPr txBox="1"/>
          <p:nvPr>
            <p:ph idx="1" type="body"/>
          </p:nvPr>
        </p:nvSpPr>
        <p:spPr>
          <a:xfrm>
            <a:off x="1066800" y="2657061"/>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Google Shape;34;p2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5" name="Google Shape;35;p25"/>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Bullets, Photo">
  <p:cSld name="2-Line Hed, Bullets, Photo">
    <p:spTree>
      <p:nvGrpSpPr>
        <p:cNvPr id="36" name="Shape 36"/>
        <p:cNvGrpSpPr/>
        <p:nvPr/>
      </p:nvGrpSpPr>
      <p:grpSpPr>
        <a:xfrm>
          <a:off x="0" y="0"/>
          <a:ext cx="0" cy="0"/>
          <a:chOff x="0" y="0"/>
          <a:chExt cx="0" cy="0"/>
        </a:xfrm>
      </p:grpSpPr>
      <p:sp>
        <p:nvSpPr>
          <p:cNvPr id="37" name="Google Shape;37;p26"/>
          <p:cNvSpPr txBox="1"/>
          <p:nvPr>
            <p:ph idx="1" type="body"/>
          </p:nvPr>
        </p:nvSpPr>
        <p:spPr>
          <a:xfrm>
            <a:off x="1066800" y="2673410"/>
            <a:ext cx="4533900" cy="277620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8" name="Google Shape;38;p26"/>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9" name="Google Shape;39;p26"/>
          <p:cNvSpPr/>
          <p:nvPr>
            <p:ph idx="2" type="pic"/>
          </p:nvPr>
        </p:nvSpPr>
        <p:spPr>
          <a:xfrm>
            <a:off x="5854149" y="2673410"/>
            <a:ext cx="5271052" cy="2990789"/>
          </a:xfrm>
          <a:prstGeom prst="rect">
            <a:avLst/>
          </a:prstGeom>
          <a:solidFill>
            <a:srgbClr val="F2F2F2"/>
          </a:solidFill>
          <a:ln>
            <a:noFill/>
          </a:ln>
        </p:spPr>
      </p:sp>
      <p:sp>
        <p:nvSpPr>
          <p:cNvPr id="40" name="Google Shape;40;p26"/>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Photo">
  <p:cSld name="Hed, Bullets, Photo">
    <p:spTree>
      <p:nvGrpSpPr>
        <p:cNvPr id="41" name="Shape 41"/>
        <p:cNvGrpSpPr/>
        <p:nvPr/>
      </p:nvGrpSpPr>
      <p:grpSpPr>
        <a:xfrm>
          <a:off x="0" y="0"/>
          <a:ext cx="0" cy="0"/>
          <a:chOff x="0" y="0"/>
          <a:chExt cx="0" cy="0"/>
        </a:xfrm>
      </p:grpSpPr>
      <p:sp>
        <p:nvSpPr>
          <p:cNvPr id="42" name="Google Shape;42;p27"/>
          <p:cNvSpPr txBox="1"/>
          <p:nvPr>
            <p:ph idx="1" type="body"/>
          </p:nvPr>
        </p:nvSpPr>
        <p:spPr>
          <a:xfrm>
            <a:off x="1066800" y="2200971"/>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3" name="Google Shape;43;p27"/>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4" name="Google Shape;44;p27"/>
          <p:cNvSpPr/>
          <p:nvPr>
            <p:ph idx="2" type="pic"/>
          </p:nvPr>
        </p:nvSpPr>
        <p:spPr>
          <a:xfrm>
            <a:off x="5854148" y="1320800"/>
            <a:ext cx="5271052" cy="4343400"/>
          </a:xfrm>
          <a:prstGeom prst="rect">
            <a:avLst/>
          </a:prstGeom>
          <a:solidFill>
            <a:srgbClr val="F2F2F2"/>
          </a:solidFill>
          <a:ln>
            <a:noFill/>
          </a:ln>
        </p:spPr>
      </p:sp>
      <p:sp>
        <p:nvSpPr>
          <p:cNvPr id="45" name="Google Shape;45;p27"/>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Paragraph">
  <p:cSld name="2-Line Hed &amp; Paragraph">
    <p:spTree>
      <p:nvGrpSpPr>
        <p:cNvPr id="46" name="Shape 46"/>
        <p:cNvGrpSpPr/>
        <p:nvPr/>
      </p:nvGrpSpPr>
      <p:grpSpPr>
        <a:xfrm>
          <a:off x="0" y="0"/>
          <a:ext cx="0" cy="0"/>
          <a:chOff x="0" y="0"/>
          <a:chExt cx="0" cy="0"/>
        </a:xfrm>
      </p:grpSpPr>
      <p:sp>
        <p:nvSpPr>
          <p:cNvPr id="47" name="Google Shape;47;p28"/>
          <p:cNvSpPr txBox="1"/>
          <p:nvPr>
            <p:ph idx="1" type="body"/>
          </p:nvPr>
        </p:nvSpPr>
        <p:spPr>
          <a:xfrm>
            <a:off x="1066800" y="2626581"/>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8" name="Google Shape;48;p28"/>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9" name="Google Shape;49;p28"/>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With Caption">
  <p:cSld name="Large Photo With Caption">
    <p:spTree>
      <p:nvGrpSpPr>
        <p:cNvPr id="50" name="Shape 50"/>
        <p:cNvGrpSpPr/>
        <p:nvPr/>
      </p:nvGrpSpPr>
      <p:grpSpPr>
        <a:xfrm>
          <a:off x="0" y="0"/>
          <a:ext cx="0" cy="0"/>
          <a:chOff x="0" y="0"/>
          <a:chExt cx="0" cy="0"/>
        </a:xfrm>
      </p:grpSpPr>
      <p:pic>
        <p:nvPicPr>
          <p:cNvPr id="51" name="Google Shape;51;p29"/>
          <p:cNvPicPr preferRelativeResize="0"/>
          <p:nvPr/>
        </p:nvPicPr>
        <p:blipFill rotWithShape="1">
          <a:blip r:embed="rId2">
            <a:alphaModFix/>
          </a:blip>
          <a:srcRect b="0" l="0" r="0" t="0"/>
          <a:stretch/>
        </p:blipFill>
        <p:spPr>
          <a:xfrm>
            <a:off x="0" y="0"/>
            <a:ext cx="12201896" cy="6858000"/>
          </a:xfrm>
          <a:prstGeom prst="rect">
            <a:avLst/>
          </a:prstGeom>
          <a:noFill/>
          <a:ln>
            <a:noFill/>
          </a:ln>
        </p:spPr>
      </p:pic>
      <p:sp>
        <p:nvSpPr>
          <p:cNvPr id="52" name="Google Shape;52;p29"/>
          <p:cNvSpPr txBox="1"/>
          <p:nvPr>
            <p:ph idx="1" type="subTitle"/>
          </p:nvPr>
        </p:nvSpPr>
        <p:spPr>
          <a:xfrm>
            <a:off x="1066800" y="5493335"/>
            <a:ext cx="10058400" cy="616649"/>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3" name="Google Shape;53;p29"/>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a:solidFill>
                  <a:schemeClr val="lt1"/>
                </a:solidFill>
                <a:latin typeface="Arial"/>
                <a:ea typeface="Arial"/>
                <a:cs typeface="Arial"/>
                <a:sym typeface="Arial"/>
              </a:defRPr>
            </a:lvl1pPr>
            <a:lvl2pPr indent="0" lvl="1" marL="0" algn="r">
              <a:spcBef>
                <a:spcPts val="0"/>
              </a:spcBef>
              <a:buNone/>
              <a:defRPr b="1" i="0" sz="1000">
                <a:solidFill>
                  <a:schemeClr val="lt1"/>
                </a:solidFill>
                <a:latin typeface="Arial"/>
                <a:ea typeface="Arial"/>
                <a:cs typeface="Arial"/>
                <a:sym typeface="Arial"/>
              </a:defRPr>
            </a:lvl2pPr>
            <a:lvl3pPr indent="0" lvl="2" marL="0" algn="r">
              <a:spcBef>
                <a:spcPts val="0"/>
              </a:spcBef>
              <a:buNone/>
              <a:defRPr b="1" i="0" sz="1000">
                <a:solidFill>
                  <a:schemeClr val="lt1"/>
                </a:solidFill>
                <a:latin typeface="Arial"/>
                <a:ea typeface="Arial"/>
                <a:cs typeface="Arial"/>
                <a:sym typeface="Arial"/>
              </a:defRPr>
            </a:lvl3pPr>
            <a:lvl4pPr indent="0" lvl="3" marL="0" algn="r">
              <a:spcBef>
                <a:spcPts val="0"/>
              </a:spcBef>
              <a:buNone/>
              <a:defRPr b="1" i="0" sz="1000">
                <a:solidFill>
                  <a:schemeClr val="lt1"/>
                </a:solidFill>
                <a:latin typeface="Arial"/>
                <a:ea typeface="Arial"/>
                <a:cs typeface="Arial"/>
                <a:sym typeface="Arial"/>
              </a:defRPr>
            </a:lvl4pPr>
            <a:lvl5pPr indent="0" lvl="4" marL="0" algn="r">
              <a:spcBef>
                <a:spcPts val="0"/>
              </a:spcBef>
              <a:buNone/>
              <a:defRPr b="1" i="0" sz="1000">
                <a:solidFill>
                  <a:schemeClr val="lt1"/>
                </a:solidFill>
                <a:latin typeface="Arial"/>
                <a:ea typeface="Arial"/>
                <a:cs typeface="Arial"/>
                <a:sym typeface="Arial"/>
              </a:defRPr>
            </a:lvl5pPr>
            <a:lvl6pPr indent="0" lvl="5" marL="0" algn="r">
              <a:spcBef>
                <a:spcPts val="0"/>
              </a:spcBef>
              <a:buNone/>
              <a:defRPr b="1" i="0" sz="1000">
                <a:solidFill>
                  <a:schemeClr val="lt1"/>
                </a:solidFill>
                <a:latin typeface="Arial"/>
                <a:ea typeface="Arial"/>
                <a:cs typeface="Arial"/>
                <a:sym typeface="Arial"/>
              </a:defRPr>
            </a:lvl6pPr>
            <a:lvl7pPr indent="0" lvl="6" marL="0" algn="r">
              <a:spcBef>
                <a:spcPts val="0"/>
              </a:spcBef>
              <a:buNone/>
              <a:defRPr b="1" i="0" sz="1000">
                <a:solidFill>
                  <a:schemeClr val="lt1"/>
                </a:solidFill>
                <a:latin typeface="Arial"/>
                <a:ea typeface="Arial"/>
                <a:cs typeface="Arial"/>
                <a:sym typeface="Arial"/>
              </a:defRPr>
            </a:lvl7pPr>
            <a:lvl8pPr indent="0" lvl="7" marL="0" algn="r">
              <a:spcBef>
                <a:spcPts val="0"/>
              </a:spcBef>
              <a:buNone/>
              <a:defRPr b="1" i="0" sz="1000">
                <a:solidFill>
                  <a:schemeClr val="lt1"/>
                </a:solidFill>
                <a:latin typeface="Arial"/>
                <a:ea typeface="Arial"/>
                <a:cs typeface="Arial"/>
                <a:sym typeface="Arial"/>
              </a:defRPr>
            </a:lvl8pPr>
            <a:lvl9pPr indent="0" lvl="8" marL="0" algn="r">
              <a:spcBef>
                <a:spcPts val="0"/>
              </a:spcBef>
              <a:buNone/>
              <a:defRPr b="1" i="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29"/>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55" name="Google Shape;55;p29"/>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56" name="Google Shape;56;p29"/>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
        <p:nvSpPr>
          <p:cNvPr id="57" name="Google Shape;57;p29"/>
          <p:cNvSpPr/>
          <p:nvPr>
            <p:ph idx="2" type="pic"/>
          </p:nvPr>
        </p:nvSpPr>
        <p:spPr>
          <a:xfrm>
            <a:off x="1087120" y="1320800"/>
            <a:ext cx="10038080" cy="4010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 Slide: Option 1">
    <p:spTree>
      <p:nvGrpSpPr>
        <p:cNvPr id="58" name="Shape 58"/>
        <p:cNvGrpSpPr/>
        <p:nvPr/>
      </p:nvGrpSpPr>
      <p:grpSpPr>
        <a:xfrm>
          <a:off x="0" y="0"/>
          <a:ext cx="0" cy="0"/>
          <a:chOff x="0" y="0"/>
          <a:chExt cx="0" cy="0"/>
        </a:xfrm>
      </p:grpSpPr>
      <p:pic>
        <p:nvPicPr>
          <p:cNvPr id="59" name="Google Shape;59;p30"/>
          <p:cNvPicPr preferRelativeResize="0"/>
          <p:nvPr/>
        </p:nvPicPr>
        <p:blipFill rotWithShape="1">
          <a:blip r:embed="rId2">
            <a:alphaModFix/>
          </a:blip>
          <a:srcRect b="0" l="0" r="0" t="0"/>
          <a:stretch/>
        </p:blipFill>
        <p:spPr>
          <a:xfrm>
            <a:off x="-4948" y="0"/>
            <a:ext cx="12201896" cy="6858000"/>
          </a:xfrm>
          <a:prstGeom prst="rect">
            <a:avLst/>
          </a:prstGeom>
          <a:noFill/>
          <a:ln>
            <a:noFill/>
          </a:ln>
        </p:spPr>
      </p:pic>
      <p:sp>
        <p:nvSpPr>
          <p:cNvPr id="60" name="Google Shape;60;p30"/>
          <p:cNvSpPr txBox="1"/>
          <p:nvPr>
            <p:ph idx="1" type="subTitle"/>
          </p:nvPr>
        </p:nvSpPr>
        <p:spPr>
          <a:xfrm>
            <a:off x="1066800" y="5079712"/>
            <a:ext cx="9144000" cy="982555"/>
          </a:xfrm>
          <a:prstGeom prst="rect">
            <a:avLst/>
          </a:prstGeom>
          <a:noFill/>
          <a:ln>
            <a:noFill/>
          </a:ln>
        </p:spPr>
        <p:txBody>
          <a:bodyPr anchorCtr="0" anchor="t" bIns="0" lIns="0" spcFirstLastPara="1" rIns="0" wrap="square" tIns="0">
            <a:noAutofit/>
          </a:bodyPr>
          <a:lstStyle>
            <a:lvl1pPr lvl="0" marR="0" rtl="0" algn="l">
              <a:lnSpc>
                <a:spcPct val="15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30"/>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a:solidFill>
                  <a:schemeClr val="lt1"/>
                </a:solidFill>
                <a:latin typeface="Arial"/>
                <a:ea typeface="Arial"/>
                <a:cs typeface="Arial"/>
                <a:sym typeface="Arial"/>
              </a:defRPr>
            </a:lvl1pPr>
            <a:lvl2pPr indent="0" lvl="1" marL="0" algn="r">
              <a:spcBef>
                <a:spcPts val="0"/>
              </a:spcBef>
              <a:buNone/>
              <a:defRPr b="1" i="0" sz="1000">
                <a:solidFill>
                  <a:schemeClr val="lt1"/>
                </a:solidFill>
                <a:latin typeface="Arial"/>
                <a:ea typeface="Arial"/>
                <a:cs typeface="Arial"/>
                <a:sym typeface="Arial"/>
              </a:defRPr>
            </a:lvl2pPr>
            <a:lvl3pPr indent="0" lvl="2" marL="0" algn="r">
              <a:spcBef>
                <a:spcPts val="0"/>
              </a:spcBef>
              <a:buNone/>
              <a:defRPr b="1" i="0" sz="1000">
                <a:solidFill>
                  <a:schemeClr val="lt1"/>
                </a:solidFill>
                <a:latin typeface="Arial"/>
                <a:ea typeface="Arial"/>
                <a:cs typeface="Arial"/>
                <a:sym typeface="Arial"/>
              </a:defRPr>
            </a:lvl3pPr>
            <a:lvl4pPr indent="0" lvl="3" marL="0" algn="r">
              <a:spcBef>
                <a:spcPts val="0"/>
              </a:spcBef>
              <a:buNone/>
              <a:defRPr b="1" i="0" sz="1000">
                <a:solidFill>
                  <a:schemeClr val="lt1"/>
                </a:solidFill>
                <a:latin typeface="Arial"/>
                <a:ea typeface="Arial"/>
                <a:cs typeface="Arial"/>
                <a:sym typeface="Arial"/>
              </a:defRPr>
            </a:lvl4pPr>
            <a:lvl5pPr indent="0" lvl="4" marL="0" algn="r">
              <a:spcBef>
                <a:spcPts val="0"/>
              </a:spcBef>
              <a:buNone/>
              <a:defRPr b="1" i="0" sz="1000">
                <a:solidFill>
                  <a:schemeClr val="lt1"/>
                </a:solidFill>
                <a:latin typeface="Arial"/>
                <a:ea typeface="Arial"/>
                <a:cs typeface="Arial"/>
                <a:sym typeface="Arial"/>
              </a:defRPr>
            </a:lvl5pPr>
            <a:lvl6pPr indent="0" lvl="5" marL="0" algn="r">
              <a:spcBef>
                <a:spcPts val="0"/>
              </a:spcBef>
              <a:buNone/>
              <a:defRPr b="1" i="0" sz="1000">
                <a:solidFill>
                  <a:schemeClr val="lt1"/>
                </a:solidFill>
                <a:latin typeface="Arial"/>
                <a:ea typeface="Arial"/>
                <a:cs typeface="Arial"/>
                <a:sym typeface="Arial"/>
              </a:defRPr>
            </a:lvl6pPr>
            <a:lvl7pPr indent="0" lvl="6" marL="0" algn="r">
              <a:spcBef>
                <a:spcPts val="0"/>
              </a:spcBef>
              <a:buNone/>
              <a:defRPr b="1" i="0" sz="1000">
                <a:solidFill>
                  <a:schemeClr val="lt1"/>
                </a:solidFill>
                <a:latin typeface="Arial"/>
                <a:ea typeface="Arial"/>
                <a:cs typeface="Arial"/>
                <a:sym typeface="Arial"/>
              </a:defRPr>
            </a:lvl7pPr>
            <a:lvl8pPr indent="0" lvl="7" marL="0" algn="r">
              <a:spcBef>
                <a:spcPts val="0"/>
              </a:spcBef>
              <a:buNone/>
              <a:defRPr b="1" i="0" sz="1000">
                <a:solidFill>
                  <a:schemeClr val="lt1"/>
                </a:solidFill>
                <a:latin typeface="Arial"/>
                <a:ea typeface="Arial"/>
                <a:cs typeface="Arial"/>
                <a:sym typeface="Arial"/>
              </a:defRPr>
            </a:lvl8pPr>
            <a:lvl9pPr indent="0" lvl="8" marL="0" algn="r">
              <a:spcBef>
                <a:spcPts val="0"/>
              </a:spcBef>
              <a:buNone/>
              <a:defRPr b="1" i="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62" name="Google Shape;62;p30"/>
          <p:cNvPicPr preferRelativeResize="0"/>
          <p:nvPr/>
        </p:nvPicPr>
        <p:blipFill rotWithShape="1">
          <a:blip r:embed="rId3">
            <a:alphaModFix/>
          </a:blip>
          <a:srcRect b="0" l="0" r="0" t="0"/>
          <a:stretch/>
        </p:blipFill>
        <p:spPr>
          <a:xfrm>
            <a:off x="1066799" y="650905"/>
            <a:ext cx="3874959" cy="654923"/>
          </a:xfrm>
          <a:prstGeom prst="rect">
            <a:avLst/>
          </a:prstGeom>
          <a:noFill/>
          <a:ln>
            <a:noFill/>
          </a:ln>
        </p:spPr>
      </p:pic>
      <p:cxnSp>
        <p:nvCxnSpPr>
          <p:cNvPr id="63" name="Google Shape;63;p30"/>
          <p:cNvCxnSpPr/>
          <p:nvPr/>
        </p:nvCxnSpPr>
        <p:spPr>
          <a:xfrm>
            <a:off x="1066800" y="4793201"/>
            <a:ext cx="10058400" cy="0"/>
          </a:xfrm>
          <a:prstGeom prst="straightConnector1">
            <a:avLst/>
          </a:prstGeom>
          <a:noFill/>
          <a:ln cap="rnd" cmpd="sng" w="25400">
            <a:solidFill>
              <a:schemeClr val="lt1"/>
            </a:solidFill>
            <a:prstDash val="dot"/>
            <a:round/>
            <a:headEnd len="sm" w="sm" type="none"/>
            <a:tailEnd len="sm" w="sm" type="none"/>
          </a:ln>
        </p:spPr>
      </p:cxnSp>
      <p:pic>
        <p:nvPicPr>
          <p:cNvPr id="64" name="Google Shape;64;p30"/>
          <p:cNvPicPr preferRelativeResize="0"/>
          <p:nvPr/>
        </p:nvPicPr>
        <p:blipFill rotWithShape="1">
          <a:blip r:embed="rId4">
            <a:alphaModFix/>
          </a:blip>
          <a:srcRect b="0" l="0" r="0" t="0"/>
          <a:stretch/>
        </p:blipFill>
        <p:spPr>
          <a:xfrm>
            <a:off x="1066799" y="1883088"/>
            <a:ext cx="6489977" cy="23886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9.png"/><Relationship Id="rId2" Type="http://schemas.openxmlformats.org/officeDocument/2006/relationships/image" Target="../media/image10.jpg"/><Relationship Id="rId3" Type="http://schemas.openxmlformats.org/officeDocument/2006/relationships/image" Target="../media/image1.jpg"/><Relationship Id="rId4" Type="http://schemas.openxmlformats.org/officeDocument/2006/relationships/image" Target="../media/image6.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theme" Target="../theme/theme1.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rgbClr val="888888"/>
                </a:solidFill>
                <a:latin typeface="Arial"/>
                <a:ea typeface="Arial"/>
                <a:cs typeface="Arial"/>
                <a:sym typeface="Arial"/>
              </a:defRPr>
            </a:lvl1pPr>
            <a:lvl2pPr indent="0" lvl="1" marL="0" marR="0" rtl="0" algn="r">
              <a:spcBef>
                <a:spcPts val="0"/>
              </a:spcBef>
              <a:buNone/>
              <a:defRPr b="1" i="0" sz="1000" u="none" cap="none" strike="noStrike">
                <a:solidFill>
                  <a:srgbClr val="888888"/>
                </a:solidFill>
                <a:latin typeface="Arial"/>
                <a:ea typeface="Arial"/>
                <a:cs typeface="Arial"/>
                <a:sym typeface="Arial"/>
              </a:defRPr>
            </a:lvl2pPr>
            <a:lvl3pPr indent="0" lvl="2" marL="0" marR="0" rtl="0" algn="r">
              <a:spcBef>
                <a:spcPts val="0"/>
              </a:spcBef>
              <a:buNone/>
              <a:defRPr b="1" i="0" sz="1000" u="none" cap="none" strike="noStrike">
                <a:solidFill>
                  <a:srgbClr val="888888"/>
                </a:solidFill>
                <a:latin typeface="Arial"/>
                <a:ea typeface="Arial"/>
                <a:cs typeface="Arial"/>
                <a:sym typeface="Arial"/>
              </a:defRPr>
            </a:lvl3pPr>
            <a:lvl4pPr indent="0" lvl="3" marL="0" marR="0" rtl="0" algn="r">
              <a:spcBef>
                <a:spcPts val="0"/>
              </a:spcBef>
              <a:buNone/>
              <a:defRPr b="1" i="0" sz="1000" u="none" cap="none" strike="noStrike">
                <a:solidFill>
                  <a:srgbClr val="888888"/>
                </a:solidFill>
                <a:latin typeface="Arial"/>
                <a:ea typeface="Arial"/>
                <a:cs typeface="Arial"/>
                <a:sym typeface="Arial"/>
              </a:defRPr>
            </a:lvl4pPr>
            <a:lvl5pPr indent="0" lvl="4" marL="0" marR="0" rtl="0" algn="r">
              <a:spcBef>
                <a:spcPts val="0"/>
              </a:spcBef>
              <a:buNone/>
              <a:defRPr b="1" i="0" sz="1000" u="none" cap="none" strike="noStrike">
                <a:solidFill>
                  <a:srgbClr val="888888"/>
                </a:solidFill>
                <a:latin typeface="Arial"/>
                <a:ea typeface="Arial"/>
                <a:cs typeface="Arial"/>
                <a:sym typeface="Arial"/>
              </a:defRPr>
            </a:lvl5pPr>
            <a:lvl6pPr indent="0" lvl="5" marL="0" marR="0" rtl="0" algn="r">
              <a:spcBef>
                <a:spcPts val="0"/>
              </a:spcBef>
              <a:buNone/>
              <a:defRPr b="1" i="0" sz="1000" u="none" cap="none" strike="noStrike">
                <a:solidFill>
                  <a:srgbClr val="888888"/>
                </a:solidFill>
                <a:latin typeface="Arial"/>
                <a:ea typeface="Arial"/>
                <a:cs typeface="Arial"/>
                <a:sym typeface="Arial"/>
              </a:defRPr>
            </a:lvl6pPr>
            <a:lvl7pPr indent="0" lvl="6" marL="0" marR="0" rtl="0" algn="r">
              <a:spcBef>
                <a:spcPts val="0"/>
              </a:spcBef>
              <a:buNone/>
              <a:defRPr b="1" i="0" sz="1000" u="none" cap="none" strike="noStrike">
                <a:solidFill>
                  <a:srgbClr val="888888"/>
                </a:solidFill>
                <a:latin typeface="Arial"/>
                <a:ea typeface="Arial"/>
                <a:cs typeface="Arial"/>
                <a:sym typeface="Arial"/>
              </a:defRPr>
            </a:lvl7pPr>
            <a:lvl8pPr indent="0" lvl="7" marL="0" marR="0" rtl="0" algn="r">
              <a:spcBef>
                <a:spcPts val="0"/>
              </a:spcBef>
              <a:buNone/>
              <a:defRPr b="1" i="0" sz="1000" u="none" cap="none" strike="noStrike">
                <a:solidFill>
                  <a:srgbClr val="888888"/>
                </a:solidFill>
                <a:latin typeface="Arial"/>
                <a:ea typeface="Arial"/>
                <a:cs typeface="Arial"/>
                <a:sym typeface="Arial"/>
              </a:defRPr>
            </a:lvl8pPr>
            <a:lvl9pPr indent="0" lvl="8" marL="0" marR="0" rtl="0" algn="r">
              <a:spcBef>
                <a:spcPts val="0"/>
              </a:spcBef>
              <a:buNone/>
              <a:defRPr b="1"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1" name="Google Shape;11;p21"/>
          <p:cNvPicPr preferRelativeResize="0"/>
          <p:nvPr/>
        </p:nvPicPr>
        <p:blipFill rotWithShape="1">
          <a:blip r:embed="rId1">
            <a:alphaModFix/>
          </a:blip>
          <a:srcRect b="0" l="0" r="0" t="0"/>
          <a:stretch/>
        </p:blipFill>
        <p:spPr>
          <a:xfrm>
            <a:off x="11975699" y="0"/>
            <a:ext cx="216301" cy="6858000"/>
          </a:xfrm>
          <a:prstGeom prst="rect">
            <a:avLst/>
          </a:prstGeom>
          <a:noFill/>
          <a:ln>
            <a:noFill/>
          </a:ln>
        </p:spPr>
      </p:pic>
      <p:pic>
        <p:nvPicPr>
          <p:cNvPr id="12" name="Google Shape;12;p21"/>
          <p:cNvPicPr preferRelativeResize="0"/>
          <p:nvPr/>
        </p:nvPicPr>
        <p:blipFill rotWithShape="1">
          <a:blip r:embed="rId2">
            <a:alphaModFix/>
          </a:blip>
          <a:srcRect b="0" l="0" r="0" t="0"/>
          <a:stretch/>
        </p:blipFill>
        <p:spPr>
          <a:xfrm>
            <a:off x="0" y="0"/>
            <a:ext cx="216301" cy="6858000"/>
          </a:xfrm>
          <a:prstGeom prst="rect">
            <a:avLst/>
          </a:prstGeom>
          <a:noFill/>
          <a:ln>
            <a:noFill/>
          </a:ln>
        </p:spPr>
      </p:pic>
      <p:pic>
        <p:nvPicPr>
          <p:cNvPr id="13" name="Google Shape;13;p21"/>
          <p:cNvPicPr preferRelativeResize="0"/>
          <p:nvPr/>
        </p:nvPicPr>
        <p:blipFill rotWithShape="1">
          <a:blip r:embed="rId3">
            <a:alphaModFix/>
          </a:blip>
          <a:srcRect b="0" l="0" r="0" t="0"/>
          <a:stretch/>
        </p:blipFill>
        <p:spPr>
          <a:xfrm>
            <a:off x="1066800" y="381250"/>
            <a:ext cx="2609241" cy="440998"/>
          </a:xfrm>
          <a:prstGeom prst="rect">
            <a:avLst/>
          </a:prstGeom>
          <a:noFill/>
          <a:ln>
            <a:noFill/>
          </a:ln>
        </p:spPr>
      </p:pic>
      <p:pic>
        <p:nvPicPr>
          <p:cNvPr id="14" name="Google Shape;14;p21"/>
          <p:cNvPicPr preferRelativeResize="0"/>
          <p:nvPr/>
        </p:nvPicPr>
        <p:blipFill rotWithShape="1">
          <a:blip r:embed="rId4">
            <a:alphaModFix/>
          </a:blip>
          <a:srcRect b="0" l="0" r="0" t="0"/>
          <a:stretch/>
        </p:blipFill>
        <p:spPr>
          <a:xfrm>
            <a:off x="1066800" y="6162805"/>
            <a:ext cx="1021875" cy="376107"/>
          </a:xfrm>
          <a:prstGeom prst="rect">
            <a:avLst/>
          </a:prstGeom>
          <a:noFill/>
          <a:ln>
            <a:noFill/>
          </a:ln>
        </p:spPr>
      </p:pic>
      <p:cxnSp>
        <p:nvCxnSpPr>
          <p:cNvPr id="15" name="Google Shape;15;p21"/>
          <p:cNvCxnSpPr/>
          <p:nvPr/>
        </p:nvCxnSpPr>
        <p:spPr>
          <a:xfrm>
            <a:off x="1066800" y="5999967"/>
            <a:ext cx="10058400" cy="0"/>
          </a:xfrm>
          <a:prstGeom prst="straightConnector1">
            <a:avLst/>
          </a:prstGeom>
          <a:noFill/>
          <a:ln cap="rnd" cmpd="sng" w="25400">
            <a:solidFill>
              <a:srgbClr val="BFBFBF"/>
            </a:solidFill>
            <a:prstDash val="dot"/>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72">
          <p15:clr>
            <a:srgbClr val="F26B43"/>
          </p15:clr>
        </p15:guide>
        <p15:guide id="2" pos="7008">
          <p15:clr>
            <a:srgbClr val="F26B43"/>
          </p15:clr>
        </p15:guide>
        <p15:guide id="3" orient="horz" pos="8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4" name="Google Shape;104;p1"/>
          <p:cNvSpPr txBox="1"/>
          <p:nvPr/>
        </p:nvSpPr>
        <p:spPr>
          <a:xfrm>
            <a:off x="1078787" y="1099335"/>
            <a:ext cx="10726220"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000" u="none" cap="none" strike="noStrike">
                <a:solidFill>
                  <a:srgbClr val="FFFFFF"/>
                </a:solidFill>
                <a:latin typeface="Times New Roman"/>
                <a:ea typeface="Times New Roman"/>
                <a:cs typeface="Times New Roman"/>
                <a:sym typeface="Times New Roman"/>
              </a:rPr>
              <a:t>Online Auction Platform Database System Project</a:t>
            </a:r>
            <a:endParaRPr b="0" i="0" sz="4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IN" sz="1800" u="none" cap="none" strike="noStrike">
                <a:solidFill>
                  <a:schemeClr val="dk1"/>
                </a:solidFill>
                <a:latin typeface="Calibri"/>
                <a:ea typeface="Calibri"/>
                <a:cs typeface="Calibri"/>
                <a:sym typeface="Calibri"/>
              </a:rPr>
            </a:br>
            <a:endParaRPr b="1" i="0" sz="2400" u="none" cap="none" strike="noStrike">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rPr b="1" i="0" lang="en-IN" sz="2400" u="none" cap="none" strike="noStrike">
                <a:solidFill>
                  <a:srgbClr val="FFFFFF"/>
                </a:solidFill>
                <a:latin typeface="Times New Roman"/>
                <a:ea typeface="Times New Roman"/>
                <a:cs typeface="Times New Roman"/>
                <a:sym typeface="Times New Roman"/>
              </a:rPr>
              <a:t>Abhinav Borad:  115854642</a:t>
            </a:r>
            <a:endParaRPr/>
          </a:p>
          <a:p>
            <a:pPr indent="0" lvl="0" marL="0" marR="0" rtl="0" algn="l">
              <a:spcBef>
                <a:spcPts val="0"/>
              </a:spcBef>
              <a:spcAft>
                <a:spcPts val="0"/>
              </a:spcAft>
              <a:buNone/>
            </a:pPr>
            <a:r>
              <a:rPr b="1" i="0" lang="en-IN" sz="2400" u="none" cap="none" strike="noStrike">
                <a:solidFill>
                  <a:srgbClr val="FFFFFF"/>
                </a:solidFill>
                <a:latin typeface="Times New Roman"/>
                <a:ea typeface="Times New Roman"/>
                <a:cs typeface="Times New Roman"/>
                <a:sym typeface="Times New Roman"/>
              </a:rPr>
              <a:t>Gunjan Deshpande : 116074863</a:t>
            </a:r>
            <a:endParaRPr/>
          </a:p>
          <a:p>
            <a:pPr indent="0" lvl="0" marL="0" marR="0" rtl="0" algn="l">
              <a:spcBef>
                <a:spcPts val="0"/>
              </a:spcBef>
              <a:spcAft>
                <a:spcPts val="0"/>
              </a:spcAft>
              <a:buNone/>
            </a:pPr>
            <a:r>
              <a:rPr b="1" i="0" lang="en-IN" sz="2400" u="none" cap="none" strike="noStrike">
                <a:solidFill>
                  <a:srgbClr val="FFFFFF"/>
                </a:solidFill>
                <a:latin typeface="Times New Roman"/>
                <a:ea typeface="Times New Roman"/>
                <a:cs typeface="Times New Roman"/>
                <a:sym typeface="Times New Roman"/>
              </a:rPr>
              <a:t>Priyanshu Jain : 115962613</a:t>
            </a:r>
            <a:endParaRPr b="1" i="0" sz="2400" u="none" cap="none" strike="noStrike">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br>
              <a:rPr b="0" i="0" lang="en-IN" sz="2400" u="none" cap="none" strike="noStrike">
                <a:solidFill>
                  <a:schemeClr val="dk1"/>
                </a:solidFill>
                <a:latin typeface="Calibri"/>
                <a:ea typeface="Calibri"/>
                <a:cs typeface="Calibri"/>
                <a:sym typeface="Calibri"/>
              </a:rPr>
            </a:br>
            <a:r>
              <a:rPr b="1" i="0" lang="en-IN" sz="2400" u="none" cap="none" strike="noStrike">
                <a:solidFill>
                  <a:srgbClr val="FFFFFF"/>
                </a:solidFill>
                <a:latin typeface="Times New Roman"/>
                <a:ea typeface="Times New Roman"/>
                <a:cs typeface="Times New Roman"/>
                <a:sym typeface="Times New Roman"/>
              </a:rPr>
              <a:t>Stony Brook University</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IN" sz="2400" u="none" cap="none" strike="noStrike">
                <a:solidFill>
                  <a:schemeClr val="dk1"/>
                </a:solidFill>
                <a:latin typeface="Calibri"/>
                <a:ea typeface="Calibri"/>
                <a:cs typeface="Calibri"/>
                <a:sym typeface="Calibri"/>
              </a:rPr>
            </a:br>
            <a:r>
              <a:rPr b="1" i="0" lang="en-IN" sz="2400" u="none" cap="none" strike="noStrike">
                <a:solidFill>
                  <a:srgbClr val="FFFFFF"/>
                </a:solidFill>
                <a:latin typeface="Times New Roman"/>
                <a:ea typeface="Times New Roman"/>
                <a:cs typeface="Times New Roman"/>
                <a:sym typeface="Times New Roman"/>
              </a:rPr>
              <a:t>ISE 503: Database Management</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IN"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942448f3c_32_0"/>
          <p:cNvSpPr txBox="1"/>
          <p:nvPr>
            <p:ph idx="1" type="body"/>
          </p:nvPr>
        </p:nvSpPr>
        <p:spPr>
          <a:xfrm>
            <a:off x="1066800" y="2657061"/>
            <a:ext cx="10058400" cy="26190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
        <p:nvSpPr>
          <p:cNvPr id="169" name="Google Shape;169;g2e942448f3c_32_0"/>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70" name="Google Shape;170;g2e942448f3c_32_0"/>
          <p:cNvSpPr txBox="1"/>
          <p:nvPr>
            <p:ph type="title"/>
          </p:nvPr>
        </p:nvSpPr>
        <p:spPr>
          <a:xfrm>
            <a:off x="1066800" y="1371600"/>
            <a:ext cx="10058400" cy="105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1" name="Google Shape;171;g2e942448f3c_32_0"/>
          <p:cNvPicPr preferRelativeResize="0"/>
          <p:nvPr/>
        </p:nvPicPr>
        <p:blipFill>
          <a:blip r:embed="rId3">
            <a:alphaModFix/>
          </a:blip>
          <a:stretch>
            <a:fillRect/>
          </a:stretch>
        </p:blipFill>
        <p:spPr>
          <a:xfrm>
            <a:off x="0" y="7620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942448f3c_19_1"/>
          <p:cNvSpPr txBox="1"/>
          <p:nvPr>
            <p:ph type="title"/>
          </p:nvPr>
        </p:nvSpPr>
        <p:spPr>
          <a:xfrm>
            <a:off x="1066800" y="931986"/>
            <a:ext cx="10058400" cy="129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Font typeface="Arial"/>
              <a:buNone/>
            </a:pPr>
            <a:r>
              <a:rPr lang="en-IN">
                <a:latin typeface="Times New Roman"/>
                <a:ea typeface="Times New Roman"/>
                <a:cs typeface="Times New Roman"/>
                <a:sym typeface="Times New Roman"/>
              </a:rPr>
              <a:t>Critical Setup Instructions for PHP Script Execution in XAMPP</a:t>
            </a:r>
            <a:endParaRPr>
              <a:latin typeface="Times New Roman"/>
              <a:ea typeface="Times New Roman"/>
              <a:cs typeface="Times New Roman"/>
              <a:sym typeface="Times New Roman"/>
            </a:endParaRPr>
          </a:p>
        </p:txBody>
      </p:sp>
      <p:sp>
        <p:nvSpPr>
          <p:cNvPr id="177" name="Google Shape;177;g2e942448f3c_19_1"/>
          <p:cNvSpPr txBox="1"/>
          <p:nvPr>
            <p:ph idx="12" type="sldNum"/>
          </p:nvPr>
        </p:nvSpPr>
        <p:spPr>
          <a:xfrm>
            <a:off x="8457156" y="6286521"/>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8" name="Google Shape;178;g2e942448f3c_19_1"/>
          <p:cNvSpPr txBox="1"/>
          <p:nvPr/>
        </p:nvSpPr>
        <p:spPr>
          <a:xfrm>
            <a:off x="1066800" y="2449475"/>
            <a:ext cx="30708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In our XAMPP environment, the PHP script details_entry.php plays a pivotal role in storing user inputs into the MySQL database "database_1234". It is imperative that details_entry.php is placed within the </a:t>
            </a:r>
            <a:r>
              <a:rPr b="1" lang="en-IN" sz="1600">
                <a:solidFill>
                  <a:schemeClr val="dk1"/>
                </a:solidFill>
                <a:latin typeface="Times New Roman"/>
                <a:ea typeface="Times New Roman"/>
                <a:cs typeface="Times New Roman"/>
                <a:sym typeface="Times New Roman"/>
              </a:rPr>
              <a:t>C:\xampp\htdocs</a:t>
            </a:r>
            <a:r>
              <a:rPr lang="en-IN" sz="1600">
                <a:solidFill>
                  <a:schemeClr val="dk1"/>
                </a:solidFill>
                <a:latin typeface="Times New Roman"/>
                <a:ea typeface="Times New Roman"/>
                <a:cs typeface="Times New Roman"/>
                <a:sym typeface="Times New Roman"/>
              </a:rPr>
              <a:t> directory on the C drive to ensure proper functionality. This setup is essential for seamless data processing and integrity within our project's backend infrastructure.</a:t>
            </a:r>
            <a:endParaRPr sz="1600">
              <a:solidFill>
                <a:schemeClr val="dk1"/>
              </a:solidFill>
              <a:latin typeface="Times New Roman"/>
              <a:ea typeface="Times New Roman"/>
              <a:cs typeface="Times New Roman"/>
              <a:sym typeface="Times New Roman"/>
            </a:endParaRPr>
          </a:p>
        </p:txBody>
      </p:sp>
      <p:pic>
        <p:nvPicPr>
          <p:cNvPr id="179" name="Google Shape;179;g2e942448f3c_19_1"/>
          <p:cNvPicPr preferRelativeResize="0"/>
          <p:nvPr/>
        </p:nvPicPr>
        <p:blipFill rotWithShape="1">
          <a:blip r:embed="rId3">
            <a:alphaModFix/>
          </a:blip>
          <a:srcRect b="7619" l="0" r="0" t="4087"/>
          <a:stretch/>
        </p:blipFill>
        <p:spPr>
          <a:xfrm>
            <a:off x="4719025" y="2406425"/>
            <a:ext cx="6726614" cy="3133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e942448f3c_33_7"/>
          <p:cNvSpPr/>
          <p:nvPr>
            <p:ph idx="2" type="pic"/>
          </p:nvPr>
        </p:nvSpPr>
        <p:spPr>
          <a:xfrm>
            <a:off x="212245" y="0"/>
            <a:ext cx="11758200" cy="6858000"/>
          </a:xfrm>
          <a:prstGeom prst="rect">
            <a:avLst/>
          </a:prstGeom>
        </p:spPr>
      </p:sp>
      <p:pic>
        <p:nvPicPr>
          <p:cNvPr id="186" name="Google Shape;186;g2e942448f3c_33_7"/>
          <p:cNvPicPr preferRelativeResize="0"/>
          <p:nvPr/>
        </p:nvPicPr>
        <p:blipFill>
          <a:blip r:embed="rId3">
            <a:alphaModFix/>
          </a:blip>
          <a:stretch>
            <a:fillRect/>
          </a:stretch>
        </p:blipFill>
        <p:spPr>
          <a:xfrm>
            <a:off x="212250" y="0"/>
            <a:ext cx="11758199"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066800" y="931986"/>
            <a:ext cx="10058400" cy="1299164"/>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192" name="Google Shape;192;p9"/>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3" name="Google Shape;193;p9"/>
          <p:cNvSpPr txBox="1"/>
          <p:nvPr/>
        </p:nvSpPr>
        <p:spPr>
          <a:xfrm>
            <a:off x="1066800" y="1702391"/>
            <a:ext cx="10058400"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Via our database which includes the different entities, relationships and mock data, we have created different interesting questions which may help to provide more information about our dataset and even also explains about the usecase of our database.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1. What are the top 5 items with the highest individual bid amounts?</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SELECT i.ItemName, MAX(b.BidAmount) AS HighestBid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FROM Items i</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Bids b ON i.ItemID = b.ItemID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GROUP BY i.ItemName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ORDER BY HighestBid DESC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LIMIT 5;</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finds the top 5 items that received the highest individual bids. It joins the Items and Bids tables, groups by item name, and selects the maximum bid amount for each item.</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the top 5 items with the highest bid amounts, showing the item names and the highest bids.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1066800" y="509954"/>
            <a:ext cx="10058400" cy="1009513"/>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br>
              <a:rPr b="1" i="0" lang="en-IN" u="none" strike="noStrike">
                <a:solidFill>
                  <a:srgbClr val="000000"/>
                </a:solidFill>
                <a:latin typeface="Times New Roman"/>
                <a:ea typeface="Times New Roman"/>
                <a:cs typeface="Times New Roman"/>
                <a:sym typeface="Times New Roman"/>
              </a:rPr>
            </a:b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199" name="Google Shape;199;p10"/>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0" name="Google Shape;200;p10"/>
          <p:cNvSpPr txBox="1"/>
          <p:nvPr/>
        </p:nvSpPr>
        <p:spPr>
          <a:xfrm>
            <a:off x="1066800" y="1702391"/>
            <a:ext cx="10133556"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2. Which 7 categories have generated the most revenue?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SELECT c.CategoryName, SUM(t.FinalPrice) AS TotalRevenue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FROM Categories 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Items i ON c.CategoryID = i.CategoryID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Transactions t ON i.ItemID = t.ItemID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GROUP BY c.CategoryName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ORDER BY TotalRevenue DESC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LIMIT 7;</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identifies the top 7 categories that have generated the most revenue. It joins the Categories, Items, and Transactions tables, groups by category name, and sums the final prices of transactions.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the top 7 categories with the highest total revenues, showing category names and total revenue.</a:t>
            </a:r>
            <a:endParaRPr sz="1400">
              <a:solidFill>
                <a:schemeClr val="dk1"/>
              </a:solidFill>
              <a:latin typeface="Times New Roman"/>
              <a:ea typeface="Times New Roman"/>
              <a:cs typeface="Times New Roman"/>
              <a:sym typeface="Times New Roman"/>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066800" y="958362"/>
            <a:ext cx="10058400" cy="127278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206" name="Google Shape;206;p1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7" name="Google Shape;207;p11"/>
          <p:cNvSpPr txBox="1"/>
          <p:nvPr/>
        </p:nvSpPr>
        <p:spPr>
          <a:xfrm>
            <a:off x="1016977" y="1614468"/>
            <a:ext cx="100584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3. Evaluate the categories with the highest average item ratings based on the transactions, offering insights into category-specific buyer satisfaction levels.</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SELECT c.CategoryName, ROUND(AVG(r.Rating)) AS AverageCategoryRating</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FROM Categories 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Items i ON c.CategoryID = i.CategoryID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Transactions t ON i.ItemID = t.ItemID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Reviews r ON r.ReviewedUserID = t.SellerID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GROUP BY c.CategoryName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ORDER BY AverageCategoryRating DESC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LIMIT 5;</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calculates the average item rating for each category based on reviews. It joins the Categories, Items, Transactions, and Reviews tables, groups by category name, and averages the ratings.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the top 5 categories with the highest average item ratings, showing category names and average ratings.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1066800" y="993530"/>
            <a:ext cx="10058400" cy="1246411"/>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213" name="Google Shape;213;p1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4" name="Google Shape;214;p12"/>
          <p:cNvSpPr txBox="1"/>
          <p:nvPr/>
        </p:nvSpPr>
        <p:spPr>
          <a:xfrm>
            <a:off x="1066800" y="1702391"/>
            <a:ext cx="100584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4. Identify the users who have placed the highest number of bids across all auctions, and analyze their average bid amounts to understand their bidding behavior?</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SELECT u.UserName, COUNT(b.BidID) AS TotalBids, ROUND(AVG(b.BidAmount)) AS AverageBidAmount</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FROM Users u</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Bids b ON u.UserID = b.UserID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GROUP BY u.UserName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ORDER BY TotalBids DESC</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LIMIT 5;</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finds the users who have placed the most bids and calculates their average bid amounts. It joins the Users and Bids tables, groups by user name, and counts and averages the bid amounts.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the top 5 users with the highest number of bids, showing user names, total bids, and average bid amounts.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1066800" y="1041752"/>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latin typeface="Times New Roman"/>
              <a:ea typeface="Times New Roman"/>
              <a:cs typeface="Times New Roman"/>
              <a:sym typeface="Times New Roman"/>
            </a:endParaRPr>
          </a:p>
        </p:txBody>
      </p:sp>
      <p:sp>
        <p:nvSpPr>
          <p:cNvPr id="220" name="Google Shape;220;p13"/>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21" name="Google Shape;221;p13"/>
          <p:cNvSpPr txBox="1"/>
          <p:nvPr/>
        </p:nvSpPr>
        <p:spPr>
          <a:xfrm>
            <a:off x="1066800" y="1702391"/>
            <a:ext cx="10058400" cy="31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5. Assess the distribution of payment methods utilized by buyers and determine the most preferred payment method, highlighting trends in buyer preferences.</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SELECT b.PreferredPaymentMethod, COUNT(p.PaymentID) AS NumberOfPayments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FROM Buyers b</a:t>
            </a:r>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JOIN Payments p ON b.BuyerID = p.UserID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GROUP BY b.PreferredPaymentMethod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ORDER BY NumberOfPayments DESC;</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analyzes the distribution of payment methods used by buyers and identifies the most preferred method. It joins the Buyers and Payments tables, groups by payment method, and counts the payments.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payment methods and the number of payments for each, showing the most preferred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idx="1" type="body"/>
          </p:nvPr>
        </p:nvSpPr>
        <p:spPr>
          <a:xfrm>
            <a:off x="1066800" y="1934309"/>
            <a:ext cx="10058400" cy="403566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6. Examine the top five most expensive items sold on the platform, detailing the sellers and buyers involved to provide context on high-value transactions.</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SELECT i.ItemName, t.FinalPrice, u1.UserName AS Seller, u2.UserName AS Buyer</a:t>
            </a:r>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FROM Items i</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Transactions t ON i.ItemID = t.ItemID</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Users u1 ON t.SellerID = u1.UserID</a:t>
            </a:r>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Users u2 ON t.BuyerID = u2.UserID</a:t>
            </a:r>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ORDER BY t.FinalPrice DESC</a:t>
            </a:r>
            <a:endParaRPr/>
          </a:p>
          <a:p>
            <a:pPr indent="0" lvl="0" marL="0" rtl="0" algn="l">
              <a:lnSpc>
                <a:spcPct val="100000"/>
              </a:lnSpc>
              <a:spcBef>
                <a:spcPts val="0"/>
              </a:spcBef>
              <a:spcAft>
                <a:spcPts val="0"/>
              </a:spcAft>
              <a:buClr>
                <a:schemeClr val="dk1"/>
              </a:buClr>
              <a:buSzPts val="1400"/>
              <a:buNone/>
            </a:pPr>
            <a:r>
              <a:rPr lang="en-IN" sz="1400">
                <a:latin typeface="Times New Roman"/>
                <a:ea typeface="Times New Roman"/>
                <a:cs typeface="Times New Roman"/>
                <a:sym typeface="Times New Roman"/>
              </a:rPr>
              <a:t>LIMIT 5;</a:t>
            </a:r>
            <a:endParaRPr/>
          </a:p>
          <a:p>
            <a:pPr indent="0" lvl="0" marL="0" rtl="0" algn="l">
              <a:lnSpc>
                <a:spcPct val="10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1400"/>
              <a:buFont typeface="Arial"/>
              <a:buChar char="•"/>
            </a:pPr>
            <a:r>
              <a:rPr lang="en-IN" sz="1400">
                <a:latin typeface="Times New Roman"/>
                <a:ea typeface="Times New Roman"/>
                <a:cs typeface="Times New Roman"/>
                <a:sym typeface="Times New Roman"/>
              </a:rPr>
              <a:t>This query identifies the top 5 most expensive items sold, along with the sellers and buyers involved. It joins the Items, Transactions, and Users tables, and orders by final price.</a:t>
            </a:r>
            <a:endParaRPr sz="1400">
              <a:latin typeface="Times New Roman"/>
              <a:ea typeface="Times New Roman"/>
              <a:cs typeface="Times New Roman"/>
              <a:sym typeface="Times New Roman"/>
            </a:endParaRPr>
          </a:p>
          <a:p>
            <a:pPr indent="-196850" lvl="0" marL="285750" rtl="0" algn="l">
              <a:lnSpc>
                <a:spcPct val="100000"/>
              </a:lnSpc>
              <a:spcBef>
                <a:spcPts val="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400"/>
              <a:buFont typeface="Courier New"/>
              <a:buChar char="o"/>
            </a:pPr>
            <a:r>
              <a:rPr b="1" lang="en-IN" sz="1400">
                <a:latin typeface="Times New Roman"/>
                <a:ea typeface="Times New Roman"/>
                <a:cs typeface="Times New Roman"/>
                <a:sym typeface="Times New Roman"/>
              </a:rPr>
              <a:t>Expected Output</a:t>
            </a:r>
            <a:r>
              <a:rPr lang="en-IN" sz="1400">
                <a:latin typeface="Times New Roman"/>
                <a:ea typeface="Times New Roman"/>
                <a:cs typeface="Times New Roman"/>
                <a:sym typeface="Times New Roman"/>
              </a:rPr>
              <a:t>: A list of the top 5 most expensive items, showing item names, final prices, seller names, and buyer names.</a:t>
            </a:r>
            <a:endParaRPr sz="1400">
              <a:latin typeface="Times New Roman"/>
              <a:ea typeface="Times New Roman"/>
              <a:cs typeface="Times New Roman"/>
              <a:sym typeface="Times New Roman"/>
            </a:endParaRPr>
          </a:p>
          <a:p>
            <a:pPr indent="-254000" lvl="0" marL="342900" rtl="0" algn="l">
              <a:lnSpc>
                <a:spcPct val="100000"/>
              </a:lnSpc>
              <a:spcBef>
                <a:spcPts val="0"/>
              </a:spcBef>
              <a:spcAft>
                <a:spcPts val="0"/>
              </a:spcAft>
              <a:buClr>
                <a:schemeClr val="dk1"/>
              </a:buClr>
              <a:buSzPts val="1400"/>
              <a:buFont typeface="Courier New"/>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227" name="Google Shape;227;p14"/>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8" name="Google Shape;228;p14"/>
          <p:cNvSpPr txBox="1"/>
          <p:nvPr>
            <p:ph type="title"/>
          </p:nvPr>
        </p:nvSpPr>
        <p:spPr>
          <a:xfrm>
            <a:off x="1066800" y="1038010"/>
            <a:ext cx="10058400" cy="1391108"/>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idx="1" type="body"/>
          </p:nvPr>
        </p:nvSpPr>
        <p:spPr>
          <a:xfrm>
            <a:off x="1066800" y="1960685"/>
            <a:ext cx="10058400" cy="394774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7. Identify the items that have achieved the highest bid-to-starting price ratio, providing insights into items that attracted significantly higher bids compared to their initial listing prices.</a:t>
            </a:r>
            <a:endParaRPr/>
          </a:p>
          <a:p>
            <a:pPr indent="0" lvl="0" marL="0" rtl="0" algn="l">
              <a:lnSpc>
                <a:spcPct val="9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SELECT i.ItemName, i.StartingPrice, MAX(b.BidAmount) AS HighestBid, ROUND((MAX(b.BidAmount)) / i.StartingPrice) AS BidToStartRatio</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FROM Items i</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Bids b ON i.ItemID = b.ItemID</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GROUP BY i.ItemName, i.StartingPrice</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ORDER BY BidToStartRatio DESC</a:t>
            </a:r>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LIMIT 5;</a:t>
            </a:r>
            <a:endParaRPr/>
          </a:p>
          <a:p>
            <a:pPr indent="0" lvl="0" marL="0" rtl="0" algn="l">
              <a:lnSpc>
                <a:spcPct val="9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285750" lvl="0" marL="285750" rtl="0" algn="l">
              <a:lnSpc>
                <a:spcPct val="90000"/>
              </a:lnSpc>
              <a:spcBef>
                <a:spcPts val="0"/>
              </a:spcBef>
              <a:spcAft>
                <a:spcPts val="0"/>
              </a:spcAft>
              <a:buClr>
                <a:schemeClr val="dk1"/>
              </a:buClr>
              <a:buSzPts val="1400"/>
              <a:buFont typeface="Arial"/>
              <a:buChar char="•"/>
            </a:pPr>
            <a:r>
              <a:rPr lang="en-IN" sz="1400">
                <a:latin typeface="Times New Roman"/>
                <a:ea typeface="Times New Roman"/>
                <a:cs typeface="Times New Roman"/>
                <a:sym typeface="Times New Roman"/>
              </a:rPr>
              <a:t>This query calculates the bid-to-starting price ratio for each item and identifies the items with the highest ratios. It joins the Items and Bids tables, groups by item name and starting price, and calculates the ratio.</a:t>
            </a:r>
            <a:endParaRPr/>
          </a:p>
          <a:p>
            <a:pPr indent="-196850" lvl="0" marL="285750" rtl="0" algn="l">
              <a:lnSpc>
                <a:spcPct val="90000"/>
              </a:lnSpc>
              <a:spcBef>
                <a:spcPts val="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285750" lvl="0" marL="285750" rtl="0" algn="l">
              <a:lnSpc>
                <a:spcPct val="90000"/>
              </a:lnSpc>
              <a:spcBef>
                <a:spcPts val="0"/>
              </a:spcBef>
              <a:spcAft>
                <a:spcPts val="0"/>
              </a:spcAft>
              <a:buClr>
                <a:schemeClr val="dk1"/>
              </a:buClr>
              <a:buSzPts val="1400"/>
              <a:buFont typeface="Courier New"/>
              <a:buChar char="o"/>
            </a:pPr>
            <a:r>
              <a:rPr b="1" lang="en-IN" sz="1400">
                <a:latin typeface="Times New Roman"/>
                <a:ea typeface="Times New Roman"/>
                <a:cs typeface="Times New Roman"/>
                <a:sym typeface="Times New Roman"/>
              </a:rPr>
              <a:t>Expected Output</a:t>
            </a:r>
            <a:r>
              <a:rPr lang="en-IN" sz="1400">
                <a:latin typeface="Times New Roman"/>
                <a:ea typeface="Times New Roman"/>
                <a:cs typeface="Times New Roman"/>
                <a:sym typeface="Times New Roman"/>
              </a:rPr>
              <a:t>: A list of items with the highest bid-to-starting price ratios, showing item names, starting prices, highest bids, and ratios.</a:t>
            </a:r>
            <a:endParaRPr/>
          </a:p>
          <a:p>
            <a:pPr indent="0" lvl="0" marL="0" rtl="0" algn="l">
              <a:lnSpc>
                <a:spcPct val="9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234" name="Google Shape;234;p1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5" name="Google Shape;235;p15"/>
          <p:cNvSpPr txBox="1"/>
          <p:nvPr>
            <p:ph type="title"/>
          </p:nvPr>
        </p:nvSpPr>
        <p:spPr>
          <a:xfrm>
            <a:off x="1066800" y="1072663"/>
            <a:ext cx="10058400" cy="703384"/>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Team Roles and Responsibilities</a:t>
            </a:r>
            <a:endParaRPr/>
          </a:p>
        </p:txBody>
      </p:sp>
      <p:sp>
        <p:nvSpPr>
          <p:cNvPr id="110" name="Google Shape;110;p2"/>
          <p:cNvSpPr txBox="1"/>
          <p:nvPr>
            <p:ph idx="1" type="body"/>
          </p:nvPr>
        </p:nvSpPr>
        <p:spPr>
          <a:xfrm>
            <a:off x="1066800" y="2190124"/>
            <a:ext cx="10058400" cy="38616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dk1"/>
              </a:buClr>
              <a:buSzPts val="2000"/>
              <a:buNone/>
            </a:pPr>
            <a:r>
              <a:rPr b="1" i="0" lang="en-IN" u="none" strike="noStrike">
                <a:latin typeface="Times New Roman"/>
                <a:ea typeface="Times New Roman"/>
                <a:cs typeface="Times New Roman"/>
                <a:sym typeface="Times New Roman"/>
              </a:rPr>
              <a:t>Abhinav </a:t>
            </a:r>
            <a:r>
              <a:rPr b="0" i="0" lang="en-IN" u="none" strike="noStrike">
                <a:latin typeface="Times New Roman"/>
                <a:ea typeface="Times New Roman"/>
                <a:cs typeface="Times New Roman"/>
                <a:sym typeface="Times New Roman"/>
              </a:rPr>
              <a:t>: Designed the EER diagram for database system. Helped in developing the database on </a:t>
            </a:r>
            <a:r>
              <a:rPr lang="en-IN">
                <a:latin typeface="Times New Roman"/>
                <a:ea typeface="Times New Roman"/>
                <a:cs typeface="Times New Roman"/>
                <a:sym typeface="Times New Roman"/>
              </a:rPr>
              <a:t>Postgresql </a:t>
            </a:r>
            <a:r>
              <a:rPr b="0" i="0" lang="en-IN" u="none" strike="noStrike">
                <a:latin typeface="Times New Roman"/>
                <a:ea typeface="Times New Roman"/>
                <a:cs typeface="Times New Roman"/>
                <a:sym typeface="Times New Roman"/>
              </a:rPr>
              <a:t>and the connection with the </a:t>
            </a:r>
            <a:r>
              <a:rPr lang="en-IN">
                <a:latin typeface="Times New Roman"/>
                <a:ea typeface="Times New Roman"/>
                <a:cs typeface="Times New Roman"/>
                <a:sym typeface="Times New Roman"/>
              </a:rPr>
              <a:t>driver while</a:t>
            </a:r>
            <a:r>
              <a:rPr lang="en-IN">
                <a:latin typeface="Times New Roman"/>
                <a:ea typeface="Times New Roman"/>
                <a:cs typeface="Times New Roman"/>
                <a:sym typeface="Times New Roman"/>
              </a:rPr>
              <a:t> working </a:t>
            </a:r>
            <a:r>
              <a:rPr b="0" i="0" lang="en-IN" u="none" strike="noStrike">
                <a:latin typeface="Times New Roman"/>
                <a:ea typeface="Times New Roman"/>
                <a:cs typeface="Times New Roman"/>
                <a:sym typeface="Times New Roman"/>
              </a:rPr>
              <a:t>on interesting queries.</a:t>
            </a:r>
            <a:endParaRPr/>
          </a:p>
          <a:p>
            <a:pPr indent="0" lvl="0" marL="0" rtl="0" algn="just">
              <a:lnSpc>
                <a:spcPct val="100000"/>
              </a:lnSpc>
              <a:spcBef>
                <a:spcPts val="0"/>
              </a:spcBef>
              <a:spcAft>
                <a:spcPts val="0"/>
              </a:spcAft>
              <a:buClr>
                <a:schemeClr val="dk1"/>
              </a:buClr>
              <a:buSzPts val="2000"/>
              <a:buNone/>
            </a:pPr>
            <a:br>
              <a:rPr b="0" lang="en-IN">
                <a:latin typeface="Times New Roman"/>
                <a:ea typeface="Times New Roman"/>
                <a:cs typeface="Times New Roman"/>
                <a:sym typeface="Times New Roman"/>
              </a:rPr>
            </a:br>
            <a:r>
              <a:rPr b="1" lang="en-IN">
                <a:latin typeface="Times New Roman"/>
                <a:ea typeface="Times New Roman"/>
                <a:cs typeface="Times New Roman"/>
                <a:sym typeface="Times New Roman"/>
              </a:rPr>
              <a:t>Gunjan</a:t>
            </a:r>
            <a:r>
              <a:rPr b="1" i="0" lang="en-IN" u="none" strike="noStrike">
                <a:latin typeface="Times New Roman"/>
                <a:ea typeface="Times New Roman"/>
                <a:cs typeface="Times New Roman"/>
                <a:sym typeface="Times New Roman"/>
              </a:rPr>
              <a:t>: </a:t>
            </a:r>
            <a:r>
              <a:rPr b="0" i="0" lang="en-IN" u="none" strike="noStrike">
                <a:latin typeface="Times New Roman"/>
                <a:ea typeface="Times New Roman"/>
                <a:cs typeface="Times New Roman"/>
                <a:sym typeface="Times New Roman"/>
              </a:rPr>
              <a:t>Worked on </a:t>
            </a:r>
            <a:r>
              <a:rPr lang="en-IN">
                <a:latin typeface="Times New Roman"/>
                <a:ea typeface="Times New Roman"/>
                <a:cs typeface="Times New Roman"/>
                <a:sym typeface="Times New Roman"/>
              </a:rPr>
              <a:t>UI</a:t>
            </a:r>
            <a:r>
              <a:rPr b="0" i="0" lang="en-IN" u="none" strike="noStrike">
                <a:latin typeface="Times New Roman"/>
                <a:ea typeface="Times New Roman"/>
                <a:cs typeface="Times New Roman"/>
                <a:sym typeface="Times New Roman"/>
              </a:rPr>
              <a:t> using XAMPP, PHP, JS, HTML, CSS, </a:t>
            </a:r>
            <a:r>
              <a:rPr lang="en-IN">
                <a:latin typeface="Times New Roman"/>
                <a:ea typeface="Times New Roman"/>
                <a:cs typeface="Times New Roman"/>
                <a:sym typeface="Times New Roman"/>
              </a:rPr>
              <a:t>postgresql</a:t>
            </a:r>
            <a:r>
              <a:rPr b="0" i="0" lang="en-IN" u="none" strike="noStrike">
                <a:latin typeface="Times New Roman"/>
                <a:ea typeface="Times New Roman"/>
                <a:cs typeface="Times New Roman"/>
                <a:sym typeface="Times New Roman"/>
              </a:rPr>
              <a:t> and setting up the PowerPoint slides. </a:t>
            </a:r>
            <a:r>
              <a:rPr lang="en-IN">
                <a:latin typeface="Times New Roman"/>
                <a:ea typeface="Times New Roman"/>
                <a:cs typeface="Times New Roman"/>
                <a:sym typeface="Times New Roman"/>
              </a:rPr>
              <a:t>Helped in creating interesting queries simultaneously while working on  creating Report.</a:t>
            </a:r>
            <a:endParaRPr/>
          </a:p>
          <a:p>
            <a:pPr indent="0" lvl="0" marL="0" rtl="0" algn="l">
              <a:lnSpc>
                <a:spcPct val="100000"/>
              </a:lnSpc>
              <a:spcBef>
                <a:spcPts val="0"/>
              </a:spcBef>
              <a:spcAft>
                <a:spcPts val="0"/>
              </a:spcAft>
              <a:buClr>
                <a:schemeClr val="dk1"/>
              </a:buClr>
              <a:buSzPts val="2000"/>
              <a:buNone/>
            </a:pPr>
            <a:br>
              <a:rPr b="0" lang="en-IN">
                <a:latin typeface="Times New Roman"/>
                <a:ea typeface="Times New Roman"/>
                <a:cs typeface="Times New Roman"/>
                <a:sym typeface="Times New Roman"/>
              </a:rPr>
            </a:br>
            <a:r>
              <a:rPr b="1" lang="en-IN">
                <a:latin typeface="Times New Roman"/>
                <a:ea typeface="Times New Roman"/>
                <a:cs typeface="Times New Roman"/>
                <a:sym typeface="Times New Roman"/>
              </a:rPr>
              <a:t>Priyanshu</a:t>
            </a:r>
            <a:r>
              <a:rPr b="1" i="0" lang="en-IN" u="none" strike="noStrike">
                <a:latin typeface="Times New Roman"/>
                <a:ea typeface="Times New Roman"/>
                <a:cs typeface="Times New Roman"/>
                <a:sym typeface="Times New Roman"/>
              </a:rPr>
              <a:t>: </a:t>
            </a:r>
            <a:r>
              <a:rPr lang="en-IN">
                <a:latin typeface="Times New Roman"/>
                <a:ea typeface="Times New Roman"/>
                <a:cs typeface="Times New Roman"/>
                <a:sym typeface="Times New Roman"/>
              </a:rPr>
              <a:t>Contributed to </a:t>
            </a:r>
            <a:r>
              <a:rPr b="0" i="0" lang="en-IN" u="none" strike="noStrike">
                <a:latin typeface="Times New Roman"/>
                <a:ea typeface="Times New Roman"/>
                <a:cs typeface="Times New Roman"/>
                <a:sym typeface="Times New Roman"/>
              </a:rPr>
              <a:t>the </a:t>
            </a:r>
            <a:r>
              <a:rPr lang="en-IN">
                <a:latin typeface="Times New Roman"/>
                <a:ea typeface="Times New Roman"/>
                <a:cs typeface="Times New Roman"/>
                <a:sym typeface="Times New Roman"/>
              </a:rPr>
              <a:t>development</a:t>
            </a:r>
            <a:r>
              <a:rPr lang="en-IN">
                <a:latin typeface="Times New Roman"/>
                <a:ea typeface="Times New Roman"/>
                <a:cs typeface="Times New Roman"/>
                <a:sym typeface="Times New Roman"/>
              </a:rPr>
              <a:t> </a:t>
            </a:r>
            <a:r>
              <a:rPr b="0" i="0" lang="en-IN" u="none" strike="noStrike">
                <a:latin typeface="Times New Roman"/>
                <a:ea typeface="Times New Roman"/>
                <a:cs typeface="Times New Roman"/>
                <a:sym typeface="Times New Roman"/>
              </a:rPr>
              <a:t>of database </a:t>
            </a:r>
            <a:r>
              <a:rPr lang="en-IN">
                <a:latin typeface="Times New Roman"/>
                <a:ea typeface="Times New Roman"/>
                <a:cs typeface="Times New Roman"/>
                <a:sym typeface="Times New Roman"/>
              </a:rPr>
              <a:t>using</a:t>
            </a:r>
            <a:r>
              <a:rPr b="0" i="0" lang="en-IN" u="none" strike="noStrike">
                <a:latin typeface="Times New Roman"/>
                <a:ea typeface="Times New Roman"/>
                <a:cs typeface="Times New Roman"/>
                <a:sym typeface="Times New Roman"/>
              </a:rPr>
              <a:t> </a:t>
            </a:r>
            <a:r>
              <a:rPr lang="en-IN">
                <a:latin typeface="Times New Roman"/>
                <a:ea typeface="Times New Roman"/>
                <a:cs typeface="Times New Roman"/>
                <a:sym typeface="Times New Roman"/>
              </a:rPr>
              <a:t>postgresql  &amp; pgAdmin4 </a:t>
            </a:r>
            <a:r>
              <a:rPr b="0" i="0" lang="en-IN" u="none" strike="noStrike">
                <a:latin typeface="Times New Roman"/>
                <a:ea typeface="Times New Roman"/>
                <a:cs typeface="Times New Roman"/>
                <a:sym typeface="Times New Roman"/>
              </a:rPr>
              <a:t>and the connection with the driver. </a:t>
            </a:r>
            <a:r>
              <a:rPr lang="en-IN">
                <a:latin typeface="Times New Roman"/>
                <a:ea typeface="Times New Roman"/>
                <a:cs typeface="Times New Roman"/>
                <a:sym typeface="Times New Roman"/>
              </a:rPr>
              <a:t>Worked on </a:t>
            </a:r>
            <a:r>
              <a:rPr b="0" i="0" lang="en-IN" u="none" strike="noStrike">
                <a:latin typeface="Times New Roman"/>
                <a:ea typeface="Times New Roman"/>
                <a:cs typeface="Times New Roman"/>
                <a:sym typeface="Times New Roman"/>
              </a:rPr>
              <a:t> UML diagram and compiling</a:t>
            </a:r>
            <a:r>
              <a:rPr lang="en-IN">
                <a:latin typeface="Times New Roman"/>
                <a:ea typeface="Times New Roman"/>
                <a:cs typeface="Times New Roman"/>
                <a:sym typeface="Times New Roman"/>
              </a:rPr>
              <a:t> while working</a:t>
            </a:r>
            <a:r>
              <a:rPr b="0" i="0" lang="en-IN" u="none" strike="noStrike">
                <a:latin typeface="Times New Roman"/>
                <a:ea typeface="Times New Roman"/>
                <a:cs typeface="Times New Roman"/>
                <a:sym typeface="Times New Roman"/>
              </a:rPr>
              <a:t> on interesting queries.</a:t>
            </a:r>
            <a:endParaRPr/>
          </a:p>
          <a:p>
            <a:pPr indent="0" lvl="0" marL="0" rtl="0" algn="l">
              <a:lnSpc>
                <a:spcPct val="100000"/>
              </a:lnSpc>
              <a:spcBef>
                <a:spcPts val="0"/>
              </a:spcBef>
              <a:spcAft>
                <a:spcPts val="0"/>
              </a:spcAft>
              <a:buClr>
                <a:schemeClr val="dk1"/>
              </a:buClr>
              <a:buSzPts val="2000"/>
              <a:buNone/>
            </a:pPr>
            <a:r>
              <a:t/>
            </a:r>
            <a:endParaRPr b="0" i="0" u="none" strike="noStrike">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2000"/>
              <a:buNone/>
            </a:pPr>
            <a:r>
              <a:t/>
            </a:r>
            <a:endParaRPr/>
          </a:p>
        </p:txBody>
      </p:sp>
      <p:sp>
        <p:nvSpPr>
          <p:cNvPr id="111" name="Google Shape;111;p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idx="1" type="body"/>
          </p:nvPr>
        </p:nvSpPr>
        <p:spPr>
          <a:xfrm>
            <a:off x="1066800" y="1855177"/>
            <a:ext cx="10058400" cy="40796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8. Identify the top five sellers who have achieved the highest average final selling price for their auctioned items, providing insights into their pricing strategies. </a:t>
            </a:r>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SELECT s.StoreName, ROUND(AVG(t.FinalPrice)) AS AverageSellingPrice</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FROM Sellers s</a:t>
            </a:r>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Users u ON s.SellerID = u.UserID</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JOIN Transactions t ON u.UserID = t.SellerID</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GROUP BY s.StoreName</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ORDER BY AverageSellingPrice DESC</a:t>
            </a:r>
            <a:endParaRPr/>
          </a:p>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LIMIT 5;</a:t>
            </a:r>
            <a:endParaRPr/>
          </a:p>
          <a:p>
            <a:pPr indent="0" lvl="0" marL="0" rtl="0" algn="l">
              <a:lnSpc>
                <a:spcPct val="9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285750" lvl="0" marL="285750" rtl="0" algn="l">
              <a:lnSpc>
                <a:spcPct val="90000"/>
              </a:lnSpc>
              <a:spcBef>
                <a:spcPts val="0"/>
              </a:spcBef>
              <a:spcAft>
                <a:spcPts val="0"/>
              </a:spcAft>
              <a:buClr>
                <a:schemeClr val="dk1"/>
              </a:buClr>
              <a:buSzPts val="1400"/>
              <a:buFont typeface="Arial"/>
              <a:buChar char="•"/>
            </a:pPr>
            <a:r>
              <a:rPr lang="en-IN" sz="1400">
                <a:latin typeface="Times New Roman"/>
                <a:ea typeface="Times New Roman"/>
                <a:cs typeface="Times New Roman"/>
                <a:sym typeface="Times New Roman"/>
              </a:rPr>
              <a:t>This query finds the sellers with the highest average final selling prices for their items. It joins the Sellers, Users, and Transactions tables, groups by store name, and averages the final prices.</a:t>
            </a:r>
            <a:endParaRPr sz="1400">
              <a:latin typeface="Times New Roman"/>
              <a:ea typeface="Times New Roman"/>
              <a:cs typeface="Times New Roman"/>
              <a:sym typeface="Times New Roman"/>
            </a:endParaRPr>
          </a:p>
          <a:p>
            <a:pPr indent="-196850" lvl="0" marL="285750" rtl="0" algn="l">
              <a:lnSpc>
                <a:spcPct val="90000"/>
              </a:lnSpc>
              <a:spcBef>
                <a:spcPts val="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285750" lvl="0" marL="285750" rtl="0" algn="l">
              <a:lnSpc>
                <a:spcPct val="90000"/>
              </a:lnSpc>
              <a:spcBef>
                <a:spcPts val="0"/>
              </a:spcBef>
              <a:spcAft>
                <a:spcPts val="0"/>
              </a:spcAft>
              <a:buClr>
                <a:schemeClr val="dk1"/>
              </a:buClr>
              <a:buSzPts val="1400"/>
              <a:buFont typeface="Courier New"/>
              <a:buChar char="o"/>
            </a:pPr>
            <a:r>
              <a:rPr b="1" lang="en-IN" sz="1400">
                <a:latin typeface="Times New Roman"/>
                <a:ea typeface="Times New Roman"/>
                <a:cs typeface="Times New Roman"/>
                <a:sym typeface="Times New Roman"/>
              </a:rPr>
              <a:t>Expected Output</a:t>
            </a:r>
            <a:r>
              <a:rPr lang="en-IN" sz="1400">
                <a:latin typeface="Times New Roman"/>
                <a:ea typeface="Times New Roman"/>
                <a:cs typeface="Times New Roman"/>
                <a:sym typeface="Times New Roman"/>
              </a:rPr>
              <a:t>: A list of the top 5 sellers with the highest average selling prices, showing store names and average selling prices.</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241" name="Google Shape;241;p16"/>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2" name="Google Shape;242;p16"/>
          <p:cNvSpPr txBox="1"/>
          <p:nvPr>
            <p:ph type="title"/>
          </p:nvPr>
        </p:nvSpPr>
        <p:spPr>
          <a:xfrm>
            <a:off x="1066800" y="1011116"/>
            <a:ext cx="10058400" cy="1418002"/>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idx="1" type="body"/>
          </p:nvPr>
        </p:nvSpPr>
        <p:spPr>
          <a:xfrm>
            <a:off x="1066800" y="1479298"/>
            <a:ext cx="4533900" cy="451705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rPr lang="en-IN" sz="1200">
                <a:latin typeface="Times New Roman"/>
                <a:ea typeface="Times New Roman"/>
                <a:cs typeface="Times New Roman"/>
                <a:sym typeface="Times New Roman"/>
              </a:rPr>
              <a:t>9. Determine the top 5 users with the highest total bid amounts in the last month, and provide details of their highest single bid within that period.</a:t>
            </a:r>
            <a:endParaRPr/>
          </a:p>
          <a:p>
            <a:pPr indent="0" lvl="0" marL="0" rtl="0" algn="l">
              <a:lnSpc>
                <a:spcPct val="90000"/>
              </a:lnSpc>
              <a:spcBef>
                <a:spcPts val="10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WITH UserTotalBidsLastMonth AS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SELECT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b.UserID,</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u.UserName,</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SUM(b.BidAmount) AS TotalBidAmount,</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MAX(b.BidTime) AS LatestBidTime</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FROM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Bids b</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JOIN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Users u ON b.UserID = u.UserID</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WHERE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b.BidTime &gt;= DATE_TRUNC('month', CURRENT_DATE) - INTERVAL '1 month'</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AND b.BidTime &lt; DATE_TRUNC('month', CURRENT_DATE)</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GROUP BY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b.UserID, u.UserName</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RankedUsers AS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SELECT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UserID,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UserName,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TotalBidAmount,</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LatestBidTime,</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RANK() OVER (ORDER BY TotalBidAmount DESC) AS Rank</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FROM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UserTotalBidsLastMonth</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200"/>
              <a:buNone/>
            </a:pPr>
            <a:r>
              <a:t/>
            </a:r>
            <a:endParaRPr sz="1200">
              <a:latin typeface="Times New Roman"/>
              <a:ea typeface="Times New Roman"/>
              <a:cs typeface="Times New Roman"/>
              <a:sym typeface="Times New Roman"/>
            </a:endParaRPr>
          </a:p>
        </p:txBody>
      </p:sp>
      <p:sp>
        <p:nvSpPr>
          <p:cNvPr id="248" name="Google Shape;248;p17"/>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9" name="Google Shape;249;p17"/>
          <p:cNvSpPr txBox="1"/>
          <p:nvPr>
            <p:ph type="title"/>
          </p:nvPr>
        </p:nvSpPr>
        <p:spPr>
          <a:xfrm>
            <a:off x="1066800" y="940778"/>
            <a:ext cx="10058400" cy="659422"/>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250" name="Google Shape;250;p17"/>
          <p:cNvSpPr txBox="1"/>
          <p:nvPr/>
        </p:nvSpPr>
        <p:spPr>
          <a:xfrm>
            <a:off x="5754933" y="1479298"/>
            <a:ext cx="5727821"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SELECT </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UserID, </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UserName, </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TotalBidAmount,</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LatestBidTime</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FROM </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RankedUsers</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WHERE </a:t>
            </a:r>
            <a:endParaRPr/>
          </a:p>
          <a:p>
            <a:pPr indent="0" lvl="0" marL="0" marR="0" rtl="0" algn="l">
              <a:spcBef>
                <a:spcPts val="0"/>
              </a:spcBef>
              <a:spcAft>
                <a:spcPts val="0"/>
              </a:spcAft>
              <a:buNone/>
            </a:pPr>
            <a:r>
              <a:rPr lang="en-IN" sz="1000">
                <a:solidFill>
                  <a:schemeClr val="dk1"/>
                </a:solidFill>
                <a:latin typeface="Times New Roman"/>
                <a:ea typeface="Times New Roman"/>
                <a:cs typeface="Times New Roman"/>
                <a:sym typeface="Times New Roman"/>
              </a:rPr>
              <a:t>    Rank &lt;= 5;</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finds the sellers with the highest average final selling prices for their items. It joins the Sellers, Users, and Transactions tables, groups by store name, and averages the final prices.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the top 5 sellers with the highest average selling prices, showing store names and average selling prices.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idx="1" type="body"/>
          </p:nvPr>
        </p:nvSpPr>
        <p:spPr>
          <a:xfrm>
            <a:off x="1066800" y="1573823"/>
            <a:ext cx="4161183" cy="440494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IN" sz="1400">
                <a:latin typeface="Times New Roman"/>
                <a:ea typeface="Times New Roman"/>
                <a:cs typeface="Times New Roman"/>
                <a:sym typeface="Times New Roman"/>
              </a:rPr>
              <a:t>10. Identify the items with the highest number of unique bidders in the last three months and provide details of the highest bid for each of these items.</a:t>
            </a:r>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WITH ItemUniqueBiddersLastThreeMonths AS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SELECT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i.ItemID,</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i.ItemName,</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COUNT(DISTINCT b.UserID) AS UniqueBidders</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FROM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Items i</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JOIN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Bids b ON i.ItemID = b.ItemID</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WHERE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b.BidTime &gt;= (CURRENT_DATE - INTERVAL '3 MONTHS')</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GROUP BY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i.ItemID, i.ItemName</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RankedItems AS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SELECT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ItemID,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ItemName,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UniqueBidders,</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RANK() OVER (ORDER BY UniqueBidders DESC) AS Rank</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FROM </a:t>
            </a:r>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        ItemUniqueBiddersLastThreeMonths</a:t>
            </a:r>
            <a:endParaRPr sz="1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000"/>
              <a:buNone/>
            </a:pPr>
            <a:r>
              <a:rPr lang="en-IN" sz="10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256" name="Google Shape;256;p18"/>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57" name="Google Shape;257;p18"/>
          <p:cNvSpPr txBox="1"/>
          <p:nvPr>
            <p:ph type="title"/>
          </p:nvPr>
        </p:nvSpPr>
        <p:spPr>
          <a:xfrm>
            <a:off x="1066800" y="940777"/>
            <a:ext cx="10310446" cy="633046"/>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Interesting Questions &amp; Queries</a:t>
            </a:r>
            <a:endParaRPr/>
          </a:p>
        </p:txBody>
      </p:sp>
      <p:sp>
        <p:nvSpPr>
          <p:cNvPr id="258" name="Google Shape;258;p18"/>
          <p:cNvSpPr txBox="1"/>
          <p:nvPr/>
        </p:nvSpPr>
        <p:spPr>
          <a:xfrm>
            <a:off x="5342283" y="1573823"/>
            <a:ext cx="6097464"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SELECT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ri.ItemID,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ri.ItemName,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ri.UniqueBidders,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b.UserID AS HighestBidderID,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u.UserName AS HighestBidderName,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b.BidAmount AS HighestBidAmount</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FROM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RankedItems ri</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JOIN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Bids b ON ri.ItemID = b.ItemID</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JOIN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Users u ON b.UserID = u.UserID</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WHERE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b.BidAmount = (SELECT MAX(b2.BidAmount) FROM Bids b</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     AND ri.Rank &lt;= 5 </a:t>
            </a:r>
            <a:endParaRPr/>
          </a:p>
          <a:p>
            <a:pPr indent="0" lvl="0" marL="0" marR="0" rtl="0" algn="l">
              <a:spcBef>
                <a:spcPts val="0"/>
              </a:spcBef>
              <a:spcAft>
                <a:spcPts val="0"/>
              </a:spcAft>
              <a:buNone/>
            </a:pPr>
            <a:r>
              <a:rPr lang="en-IN" sz="1100">
                <a:solidFill>
                  <a:schemeClr val="dk1"/>
                </a:solidFill>
                <a:latin typeface="Times New Roman"/>
                <a:ea typeface="Times New Roman"/>
                <a:cs typeface="Times New Roman"/>
                <a:sym typeface="Times New Roman"/>
              </a:rPr>
              <a:t>ORDER BY ri.Rank;</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This query identifies items with the highest number of unique bidders in the last three months and provides details of the highest bid for each item. It uses a common table expression (CTE) to calculate unique bidders and ranks items.</a:t>
            </a:r>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Expected Output</a:t>
            </a:r>
            <a:r>
              <a:rPr lang="en-IN" sz="1400">
                <a:solidFill>
                  <a:schemeClr val="dk1"/>
                </a:solidFill>
                <a:latin typeface="Times New Roman"/>
                <a:ea typeface="Times New Roman"/>
                <a:cs typeface="Times New Roman"/>
                <a:sym typeface="Times New Roman"/>
              </a:rPr>
              <a:t>: A list of items with the highest number of unique bidders in the last three months, showing item names, unique bidders, highest bidder names, and highest bid amounts.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64" name="Google Shape;264;p19"/>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chemeClr val="dk1"/>
              </a:buClr>
              <a:buSzPts val="4000"/>
              <a:buFont typeface="Times New Roman"/>
              <a:buNone/>
            </a:pPr>
            <a:r>
              <a:rPr lang="en-IN">
                <a:latin typeface="Times New Roman"/>
                <a:ea typeface="Times New Roman"/>
                <a:cs typeface="Times New Roman"/>
                <a:sym typeface="Times New Roman"/>
              </a:rPr>
              <a:t>CONCLUSION</a:t>
            </a:r>
            <a:endParaRPr/>
          </a:p>
        </p:txBody>
      </p:sp>
      <p:sp>
        <p:nvSpPr>
          <p:cNvPr id="265" name="Google Shape;265;p19"/>
          <p:cNvSpPr txBox="1"/>
          <p:nvPr>
            <p:ph idx="1" type="body"/>
          </p:nvPr>
        </p:nvSpPr>
        <p:spPr>
          <a:xfrm>
            <a:off x="1066800" y="2336003"/>
            <a:ext cx="10058400" cy="3140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Times New Roman"/>
              <a:buNone/>
            </a:pPr>
            <a:r>
              <a:rPr b="0" i="0" lang="en-IN" sz="1800" u="none" cap="none" strike="noStrike">
                <a:solidFill>
                  <a:schemeClr val="dk1"/>
                </a:solidFill>
                <a:latin typeface="Times New Roman"/>
                <a:ea typeface="Times New Roman"/>
                <a:cs typeface="Times New Roman"/>
                <a:sym typeface="Times New Roman"/>
              </a:rPr>
              <a:t>Our analysis of the online auction platform database reveals valuable insights into user behavior, item popularity, and platform performance. We identified top-performing items and categories, highlighting areas for targeted marketing and inventory optimization.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4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400"/>
              <a:buFont typeface="Times New Roman"/>
              <a:buNone/>
            </a:pPr>
            <a:r>
              <a:rPr b="0" i="0" lang="en-IN" sz="1800" u="none" cap="none" strike="noStrike">
                <a:solidFill>
                  <a:schemeClr val="dk1"/>
                </a:solidFill>
                <a:latin typeface="Times New Roman"/>
                <a:ea typeface="Times New Roman"/>
                <a:cs typeface="Times New Roman"/>
                <a:sym typeface="Times New Roman"/>
              </a:rPr>
              <a:t>The analysis of buyer satisfaction through average item ratings guides product quality improvements, while understanding active bidders and payment preferences helps tailor promotions and transaction processes. Examining high-value transactions and bidding dynamics provides context for pricing strategies, and identifying top sellers offers best practices for others to emulate. Monthly bidding trends and items with broad appeal further inform engagement strategies and inventory decisions, ensuring a data-driven approach to enhancing platform success.</a:t>
            </a:r>
            <a:endParaRPr sz="2400"/>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71" name="Google Shape;271;p20"/>
          <p:cNvSpPr txBox="1"/>
          <p:nvPr/>
        </p:nvSpPr>
        <p:spPr>
          <a:xfrm>
            <a:off x="1554823" y="2857913"/>
            <a:ext cx="9082354" cy="3662541"/>
          </a:xfrm>
          <a:prstGeom prst="rect">
            <a:avLst/>
          </a:prstGeom>
          <a:noFill/>
          <a:ln>
            <a:noFill/>
          </a:ln>
        </p:spPr>
        <p:txBody>
          <a:bodyPr anchorCtr="0" anchor="t" bIns="45700" lIns="91425" spcFirstLastPara="1" rIns="91425" wrap="square" tIns="45700">
            <a:spAutoFit/>
          </a:bodyPr>
          <a:lstStyle/>
          <a:p>
            <a:pPr indent="-228600" lvl="0" marL="228600" marR="0" rtl="0" algn="ctr">
              <a:spcBef>
                <a:spcPts val="0"/>
              </a:spcBef>
              <a:spcAft>
                <a:spcPts val="0"/>
              </a:spcAft>
              <a:buNone/>
            </a:pPr>
            <a:r>
              <a:rPr b="1" i="0" lang="en-IN" sz="10000" u="none" strike="noStrike">
                <a:solidFill>
                  <a:schemeClr val="lt1"/>
                </a:solidFill>
                <a:latin typeface="Times New Roman"/>
                <a:ea typeface="Times New Roman"/>
                <a:cs typeface="Times New Roman"/>
                <a:sym typeface="Times New Roman"/>
              </a:rPr>
              <a:t>Thank you.</a:t>
            </a:r>
            <a:endParaRPr b="0" sz="10000">
              <a:solidFill>
                <a:schemeClr val="lt1"/>
              </a:solidFill>
              <a:latin typeface="Calibri"/>
              <a:ea typeface="Calibri"/>
              <a:cs typeface="Calibri"/>
              <a:sym typeface="Calibri"/>
            </a:endParaRPr>
          </a:p>
          <a:p>
            <a:pPr indent="0" lvl="0" marL="0" marR="0" rtl="0" algn="l">
              <a:spcBef>
                <a:spcPts val="0"/>
              </a:spcBef>
              <a:spcAft>
                <a:spcPts val="0"/>
              </a:spcAft>
              <a:buNone/>
            </a:pPr>
            <a:br>
              <a:rPr lang="en-IN" sz="6600">
                <a:solidFill>
                  <a:schemeClr val="lt1"/>
                </a:solidFill>
                <a:latin typeface="Calibri"/>
                <a:ea typeface="Calibri"/>
                <a:cs typeface="Calibri"/>
                <a:sym typeface="Calibri"/>
              </a:rPr>
            </a:br>
            <a:endParaRPr sz="6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942448f3c_13_0"/>
          <p:cNvSpPr txBox="1"/>
          <p:nvPr>
            <p:ph type="title"/>
          </p:nvPr>
        </p:nvSpPr>
        <p:spPr>
          <a:xfrm>
            <a:off x="1066800" y="1371600"/>
            <a:ext cx="10058400" cy="105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118" name="Google Shape;118;g2e942448f3c_13_0"/>
          <p:cNvSpPr txBox="1"/>
          <p:nvPr>
            <p:ph idx="1" type="body"/>
          </p:nvPr>
        </p:nvSpPr>
        <p:spPr>
          <a:xfrm>
            <a:off x="949350" y="2119500"/>
            <a:ext cx="10251000" cy="38745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An online auction is a dynamic internet-based platform enabling the buying and selling of a wide array of products and services at competitive prices. In response to this growing trend, we developed a robust relational auction database system using PostgreSQL and pgAdmin 4 and the UML diagram was done via plantuml. Our system prioritizes reliability, simplicity, and efficiency.</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a:latin typeface="Times New Roman"/>
                <a:ea typeface="Times New Roman"/>
                <a:cs typeface="Times New Roman"/>
                <a:sym typeface="Times New Roman"/>
              </a:rPr>
              <a:t>This application empowers users to list and sell items, ranging from household goods to unique collectibles such as antique items, vibrant paintings, cutting-edge electronics, rare vintage musical instruments, valuable gold coins, elegant jewelry, luxurious cars, and stylish apparel. Designed to mirror the ease of navigating any standard website, our platform ensures accessibility for all users, including those without technical expertise, who can seamlessly engage with its features.</a:t>
            </a:r>
            <a:endParaRPr>
              <a:latin typeface="Times New Roman"/>
              <a:ea typeface="Times New Roman"/>
              <a:cs typeface="Times New Roman"/>
              <a:sym typeface="Times New Roman"/>
            </a:endParaRPr>
          </a:p>
        </p:txBody>
      </p:sp>
      <p:sp>
        <p:nvSpPr>
          <p:cNvPr id="119" name="Google Shape;119;g2e942448f3c_13_0"/>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idx="1" type="body"/>
          </p:nvPr>
        </p:nvSpPr>
        <p:spPr>
          <a:xfrm>
            <a:off x="1066800" y="2220607"/>
            <a:ext cx="10058400" cy="26188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000"/>
              <a:buNone/>
            </a:pPr>
            <a:r>
              <a:t/>
            </a:r>
            <a:endParaRPr/>
          </a:p>
        </p:txBody>
      </p:sp>
      <p:sp>
        <p:nvSpPr>
          <p:cNvPr id="125" name="Google Shape;125;p3"/>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Project Design - </a:t>
            </a:r>
            <a:r>
              <a:rPr lang="en-IN">
                <a:solidFill>
                  <a:srgbClr val="000000"/>
                </a:solidFill>
                <a:latin typeface="Times New Roman"/>
                <a:ea typeface="Times New Roman"/>
                <a:cs typeface="Times New Roman"/>
                <a:sym typeface="Times New Roman"/>
              </a:rPr>
              <a:t>UML</a:t>
            </a:r>
            <a:r>
              <a:rPr b="1" i="0" lang="en-IN" u="none" strike="noStrike">
                <a:solidFill>
                  <a:srgbClr val="000000"/>
                </a:solidFill>
                <a:latin typeface="Times New Roman"/>
                <a:ea typeface="Times New Roman"/>
                <a:cs typeface="Times New Roman"/>
                <a:sym typeface="Times New Roman"/>
              </a:rPr>
              <a:t> Diagram</a:t>
            </a:r>
            <a:br>
              <a:rPr b="0" lang="en-IN">
                <a:latin typeface="Times New Roman"/>
                <a:ea typeface="Times New Roman"/>
                <a:cs typeface="Times New Roman"/>
                <a:sym typeface="Times New Roman"/>
              </a:rPr>
            </a:br>
            <a:br>
              <a:rPr lang="en-I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26" name="Google Shape;126;p3"/>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27" name="Google Shape;127;p3"/>
          <p:cNvPicPr preferRelativeResize="0"/>
          <p:nvPr/>
        </p:nvPicPr>
        <p:blipFill rotWithShape="1">
          <a:blip r:embed="rId3">
            <a:alphaModFix/>
          </a:blip>
          <a:srcRect b="0" l="0" r="0" t="0"/>
          <a:stretch/>
        </p:blipFill>
        <p:spPr>
          <a:xfrm>
            <a:off x="925079" y="1859393"/>
            <a:ext cx="10275277" cy="35497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066800" y="995533"/>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Entities &amp; Corresponding Attributes</a:t>
            </a:r>
            <a:endParaRPr/>
          </a:p>
        </p:txBody>
      </p:sp>
      <p:sp>
        <p:nvSpPr>
          <p:cNvPr id="133" name="Google Shape;133;p4"/>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4" name="Google Shape;134;p4"/>
          <p:cNvSpPr txBox="1"/>
          <p:nvPr/>
        </p:nvSpPr>
        <p:spPr>
          <a:xfrm>
            <a:off x="1066800" y="1524291"/>
            <a:ext cx="10058400" cy="5478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Some of the interesting Entities we used to create our Database are given below which explains about the usecase of in our database.</a:t>
            </a:r>
            <a:endParaRPr/>
          </a:p>
          <a:p>
            <a:pPr indent="-95250" lvl="0" marL="171450" marR="0" rtl="0" algn="l">
              <a:spcBef>
                <a:spcPts val="0"/>
              </a:spcBef>
              <a:spcAft>
                <a:spcPts val="0"/>
              </a:spcAft>
              <a:buClr>
                <a:schemeClr val="dk1"/>
              </a:buClr>
              <a:buSzPts val="1200"/>
              <a:buFont typeface="Arial"/>
              <a:buNone/>
            </a:pPr>
            <a:r>
              <a:t/>
            </a:r>
            <a:endParaRPr b="1"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Users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UserID</a:t>
            </a:r>
            <a:r>
              <a:rPr lang="en-IN" sz="1200">
                <a:solidFill>
                  <a:schemeClr val="dk1"/>
                </a:solidFill>
                <a:latin typeface="Times New Roman"/>
                <a:ea typeface="Times New Roman"/>
                <a:cs typeface="Times New Roman"/>
                <a:sym typeface="Times New Roman"/>
              </a:rPr>
              <a:t>, UserName, Email, City, PhoneNumber, UserType, RegistrationDate)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users in the database system.</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Categories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CategoryID</a:t>
            </a:r>
            <a:r>
              <a:rPr lang="en-IN" sz="1200">
                <a:solidFill>
                  <a:schemeClr val="dk1"/>
                </a:solidFill>
                <a:latin typeface="Times New Roman"/>
                <a:ea typeface="Times New Roman"/>
                <a:cs typeface="Times New Roman"/>
                <a:sym typeface="Times New Roman"/>
              </a:rPr>
              <a:t>, CategoryName)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categories in the database system.</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Items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ItemID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SellerID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CategoryID</a:t>
            </a:r>
            <a:r>
              <a:rPr lang="en-IN" sz="1200">
                <a:solidFill>
                  <a:schemeClr val="dk1"/>
                </a:solidFill>
                <a:latin typeface="Times New Roman"/>
                <a:ea typeface="Times New Roman"/>
                <a:cs typeface="Times New Roman"/>
                <a:sym typeface="Times New Roman"/>
              </a:rPr>
              <a:t>, ItemName, StartingPrice, StartDate, EndDate, Status)</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items in the database system.</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Bids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BidID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ItemID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UserID</a:t>
            </a:r>
            <a:r>
              <a:rPr lang="en-IN" sz="1200">
                <a:solidFill>
                  <a:schemeClr val="dk1"/>
                </a:solidFill>
                <a:latin typeface="Times New Roman"/>
                <a:ea typeface="Times New Roman"/>
                <a:cs typeface="Times New Roman"/>
                <a:sym typeface="Times New Roman"/>
              </a:rPr>
              <a:t>, BidAmount, BidTime)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bids in the database system.</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Payments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PaymentID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UserID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ItemID</a:t>
            </a:r>
            <a:r>
              <a:rPr lang="en-IN" sz="1200">
                <a:solidFill>
                  <a:schemeClr val="dk1"/>
                </a:solidFill>
                <a:latin typeface="Times New Roman"/>
                <a:ea typeface="Times New Roman"/>
                <a:cs typeface="Times New Roman"/>
                <a:sym typeface="Times New Roman"/>
              </a:rPr>
              <a:t>, Amount, PaymentDate)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payments made for items and their associated user and item IDs.</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Reviews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ReviewID</a:t>
            </a:r>
            <a:r>
              <a:rPr lang="en-IN" sz="1200">
                <a:solidFill>
                  <a:schemeClr val="dk1"/>
                </a:solidFill>
                <a:latin typeface="Times New Roman"/>
                <a:ea typeface="Times New Roman"/>
                <a:cs typeface="Times New Roman"/>
                <a:sym typeface="Times New Roman"/>
              </a:rPr>
              <a:t>, ReviewerID, ReviewedUserID, Rating, ReviewText, ReviewDate)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reviews written by users and their associated reviewer and reviewed user IDs.</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Watchlist</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WatchlistID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UserID, ItemID</a:t>
            </a:r>
            <a:r>
              <a:rPr lang="en-IN" sz="1200">
                <a:solidFill>
                  <a:schemeClr val="dk1"/>
                </a:solidFill>
                <a:latin typeface="Times New Roman"/>
                <a:ea typeface="Times New Roman"/>
                <a:cs typeface="Times New Roman"/>
                <a:sym typeface="Times New Roman"/>
              </a:rPr>
              <a:t>, AddedDate)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items added to users' watchlists and their associated user and item IDs.</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66800" y="995533"/>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Entities &amp; Corresponding Attributes</a:t>
            </a:r>
            <a:endParaRPr/>
          </a:p>
        </p:txBody>
      </p:sp>
      <p:sp>
        <p:nvSpPr>
          <p:cNvPr id="140" name="Google Shape;140;p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1" name="Google Shape;141;p5"/>
          <p:cNvSpPr txBox="1"/>
          <p:nvPr/>
        </p:nvSpPr>
        <p:spPr>
          <a:xfrm>
            <a:off x="1066800" y="1245908"/>
            <a:ext cx="10058400"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Transactions</a:t>
            </a:r>
            <a:r>
              <a:rPr lang="en-IN" sz="1200">
                <a:solidFill>
                  <a:schemeClr val="dk1"/>
                </a:solidFill>
                <a:latin typeface="Times New Roman"/>
                <a:ea typeface="Times New Roman"/>
                <a:cs typeface="Times New Roman"/>
                <a:sym typeface="Times New Roman"/>
              </a:rPr>
              <a:t>(</a:t>
            </a:r>
            <a:r>
              <a:rPr lang="en-IN" sz="1200" u="sng">
                <a:solidFill>
                  <a:schemeClr val="dk1"/>
                </a:solidFill>
                <a:latin typeface="Times New Roman"/>
                <a:ea typeface="Times New Roman"/>
                <a:cs typeface="Times New Roman"/>
                <a:sym typeface="Times New Roman"/>
              </a:rPr>
              <a:t>TransactionID</a:t>
            </a:r>
            <a:r>
              <a:rPr i="1" lang="en-IN" sz="1200">
                <a:solidFill>
                  <a:schemeClr val="dk1"/>
                </a:solidFill>
                <a:latin typeface="Times New Roman"/>
                <a:ea typeface="Times New Roman"/>
                <a:cs typeface="Times New Roman"/>
                <a:sym typeface="Times New Roman"/>
              </a:rPr>
              <a:t>, ItemID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BuyerID</a:t>
            </a:r>
            <a:r>
              <a:rPr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SellerID</a:t>
            </a:r>
            <a:r>
              <a:rPr lang="en-IN" sz="1200">
                <a:solidFill>
                  <a:schemeClr val="dk1"/>
                </a:solidFill>
                <a:latin typeface="Times New Roman"/>
                <a:ea typeface="Times New Roman"/>
                <a:cs typeface="Times New Roman"/>
                <a:sym typeface="Times New Roman"/>
              </a:rPr>
              <a:t>, TransactionDate, FinalPrice)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transactions of items and their associated buyer and seller IDs.</a:t>
            </a:r>
            <a:endParaRPr/>
          </a:p>
          <a:p>
            <a:pPr indent="-95250" lvl="0" marL="171450" marR="0" rtl="0" algn="l">
              <a:spcBef>
                <a:spcPts val="0"/>
              </a:spcBef>
              <a:spcAft>
                <a:spcPts val="0"/>
              </a:spcAft>
              <a:buClr>
                <a:schemeClr val="dk1"/>
              </a:buClr>
              <a:buSzPts val="1200"/>
              <a:buFont typeface="Courier New"/>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Buyers</a:t>
            </a:r>
            <a:r>
              <a:rPr lang="en-IN" sz="1200">
                <a:solidFill>
                  <a:schemeClr val="dk1"/>
                </a:solidFill>
                <a:latin typeface="Times New Roman"/>
                <a:ea typeface="Times New Roman"/>
                <a:cs typeface="Times New Roman"/>
                <a:sym typeface="Times New Roman"/>
              </a:rPr>
              <a:t>(</a:t>
            </a:r>
            <a:r>
              <a:rPr b="1" lang="en-IN" sz="1200" u="sng">
                <a:solidFill>
                  <a:schemeClr val="dk1"/>
                </a:solidFill>
                <a:latin typeface="Times New Roman"/>
                <a:ea typeface="Times New Roman"/>
                <a:cs typeface="Times New Roman"/>
                <a:sym typeface="Times New Roman"/>
              </a:rPr>
              <a:t>BuyerID</a:t>
            </a:r>
            <a:r>
              <a:rPr lang="en-IN" sz="1200">
                <a:solidFill>
                  <a:schemeClr val="dk1"/>
                </a:solidFill>
                <a:latin typeface="Times New Roman"/>
                <a:ea typeface="Times New Roman"/>
                <a:cs typeface="Times New Roman"/>
                <a:sym typeface="Times New Roman"/>
              </a:rPr>
              <a:t>, PreferredPaymentMethod)</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buyers in the database system.</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b="1" lang="en-IN" sz="1200">
                <a:solidFill>
                  <a:schemeClr val="dk1"/>
                </a:solidFill>
                <a:latin typeface="Times New Roman"/>
                <a:ea typeface="Times New Roman"/>
                <a:cs typeface="Times New Roman"/>
                <a:sym typeface="Times New Roman"/>
              </a:rPr>
              <a:t>Sellers</a:t>
            </a:r>
            <a:r>
              <a:rPr lang="en-IN" sz="1200">
                <a:solidFill>
                  <a:schemeClr val="dk1"/>
                </a:solidFill>
                <a:latin typeface="Times New Roman"/>
                <a:ea typeface="Times New Roman"/>
                <a:cs typeface="Times New Roman"/>
                <a:sym typeface="Times New Roman"/>
              </a:rPr>
              <a:t>(</a:t>
            </a:r>
            <a:r>
              <a:rPr b="1" lang="en-IN" sz="1200" u="sng">
                <a:solidFill>
                  <a:schemeClr val="dk1"/>
                </a:solidFill>
                <a:latin typeface="Times New Roman"/>
                <a:ea typeface="Times New Roman"/>
                <a:cs typeface="Times New Roman"/>
                <a:sym typeface="Times New Roman"/>
              </a:rPr>
              <a:t>SellerID</a:t>
            </a:r>
            <a:r>
              <a:rPr lang="en-IN" sz="1200">
                <a:solidFill>
                  <a:schemeClr val="dk1"/>
                </a:solidFill>
                <a:latin typeface="Times New Roman"/>
                <a:ea typeface="Times New Roman"/>
                <a:cs typeface="Times New Roman"/>
                <a:sym typeface="Times New Roman"/>
              </a:rPr>
              <a:t>, StoreName)</a:t>
            </a:r>
            <a:endParaRPr/>
          </a:p>
          <a:p>
            <a:pPr indent="-171450" lvl="0" marL="171450" marR="0" rtl="0" algn="l">
              <a:spcBef>
                <a:spcPts val="0"/>
              </a:spcBef>
              <a:spcAft>
                <a:spcPts val="0"/>
              </a:spcAft>
              <a:buClr>
                <a:schemeClr val="dk1"/>
              </a:buClr>
              <a:buSzPts val="1200"/>
              <a:buFont typeface="Courier New"/>
              <a:buChar char="o"/>
            </a:pPr>
            <a:r>
              <a:rPr lang="en-IN" sz="1200">
                <a:solidFill>
                  <a:schemeClr val="dk1"/>
                </a:solidFill>
                <a:latin typeface="Times New Roman"/>
                <a:ea typeface="Times New Roman"/>
                <a:cs typeface="Times New Roman"/>
                <a:sym typeface="Times New Roman"/>
              </a:rPr>
              <a:t>This entity type contains information about the sellers in the database system.</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All of the attribute types for each of the entity types are simple, single-valued, and non-derived.</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UserID, CategoryID, ItemID, BidID, PaymentID, ReviewID, WatchlistID, TransactionID, BuyerID, and SellerID are all primary keys for their corresponding entity types.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UserID is the foreign key for Buyers and Sellers.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SellerID and CategoryID are foreign keys for Items.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ItemID is the foreign key for Bids, Payments, Watchlist, and Transactions.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chemeClr val="dk1"/>
              </a:buClr>
              <a:buSzPts val="1200"/>
              <a:buFont typeface="Arial"/>
              <a:buChar char="•"/>
            </a:pPr>
            <a:r>
              <a:rPr lang="en-IN" sz="1200">
                <a:solidFill>
                  <a:schemeClr val="dk1"/>
                </a:solidFill>
                <a:latin typeface="Times New Roman"/>
                <a:ea typeface="Times New Roman"/>
                <a:cs typeface="Times New Roman"/>
                <a:sym typeface="Times New Roman"/>
              </a:rPr>
              <a:t>UserID is the foreign key for Bids, Payments, Watchlist, and Reviews (as ReviewerID and ReviewedUserID)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066800" y="995533"/>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Relationships &amp; Constraints</a:t>
            </a:r>
            <a:endParaRPr/>
          </a:p>
        </p:txBody>
      </p:sp>
      <p:sp>
        <p:nvSpPr>
          <p:cNvPr id="147" name="Google Shape;147;p6"/>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8" name="Google Shape;148;p6"/>
          <p:cNvSpPr txBox="1"/>
          <p:nvPr/>
        </p:nvSpPr>
        <p:spPr>
          <a:xfrm>
            <a:off x="976045" y="1524291"/>
            <a:ext cx="100584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Multiple relationships and cardinalities in our database accurately reflect the complex interactions between entities like users, items, bids, and transactions. They ensure data integrity by defining how these entities connect, such as who can list items, place bids, or make payments. Cardinalities specify the nature of these connections, like one-to-many or one-to-one, ensuring our database structure mirrors real-world scenarios and user behaviors.</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Some of them are:</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1. Users to Items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A single user (acting as a seller) can list multiple items for auction. This relationship ensures that each item is linked to a specific seller, allowing the system to track who is selling each item.</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Users "1" -- "0..*" Items : lists </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2. Items to Bids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An item can receive multiple bids from different users. This relationship captures the competitive nature of auctions, where many users might place bids on the same item.</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Items "1" -- "0..*" Bids : receives </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1066800" y="995533"/>
            <a:ext cx="10058400" cy="1057517"/>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Relationships &amp; Constraints</a:t>
            </a:r>
            <a:br>
              <a:rPr b="0" lang="en-IN"/>
            </a:br>
            <a:br>
              <a:rPr lang="en-IN"/>
            </a:br>
            <a:endParaRPr/>
          </a:p>
        </p:txBody>
      </p:sp>
      <p:sp>
        <p:nvSpPr>
          <p:cNvPr id="154" name="Google Shape;154;p7"/>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5" name="Google Shape;155;p7"/>
          <p:cNvSpPr txBox="1"/>
          <p:nvPr/>
        </p:nvSpPr>
        <p:spPr>
          <a:xfrm>
            <a:off x="976045" y="1524291"/>
            <a:ext cx="10058400" cy="4186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3. Users to Reviews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A user can write multiple reviews for different items or sellers. This relationship helps in maintaining a feedback system where buyers can share their experiences.</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Users "1" -- "0..*" Reviews : writes </a:t>
            </a:r>
            <a:endParaRPr/>
          </a:p>
          <a:p>
            <a:pPr indent="-196850" lvl="0" marL="285750" marR="0" rtl="0" algn="just">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4. Items to Transactions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An item can be involved in multiple transactions, typically reflecting cases where an item is relisted after a failed transaction. This relationship ensures the history of an item's sales is tracked.</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Items "1" -- "0..*" Transactions : is_sold </a:t>
            </a:r>
            <a:endParaRPr/>
          </a:p>
          <a:p>
            <a:pPr indent="-196850" lvl="0" marL="285750" marR="0" rtl="0" algn="just">
              <a:spcBef>
                <a:spcPts val="0"/>
              </a:spcBef>
              <a:spcAft>
                <a:spcPts val="0"/>
              </a:spcAft>
              <a:buClr>
                <a:schemeClr val="dk1"/>
              </a:buClr>
              <a:buSzPts val="1400"/>
              <a:buFont typeface="Courier New"/>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5. Users to Watchlist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A user can add multiple items to their watchlist, allowing them to keep track of items they are interested in. This relationship supports user engagement by enabling them to monitor auctions of interest.</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Users "1" -- "0..*" Watchlist : adds </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400">
                <a:solidFill>
                  <a:schemeClr val="dk1"/>
                </a:solidFill>
                <a:latin typeface="Times New Roman"/>
                <a:ea typeface="Times New Roman"/>
                <a:cs typeface="Times New Roman"/>
                <a:sym typeface="Times New Roman"/>
              </a:rPr>
              <a:t>6. Categories to Items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just">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Each category can contain multiple items, helping to organize items into groups for easier navigation and search. This relationship supports the categorization of items in the auction system.</a:t>
            </a:r>
            <a:endParaRPr/>
          </a:p>
          <a:p>
            <a:pPr indent="-285750" lvl="0" marL="285750" marR="0" rtl="0" algn="just">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Categories "1" -- "0..*" Items : contains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1066800" y="969848"/>
            <a:ext cx="10058400" cy="1057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rgbClr val="000000"/>
              </a:buClr>
              <a:buSzPts val="4000"/>
              <a:buFont typeface="Times New Roman"/>
              <a:buNone/>
            </a:pPr>
            <a:r>
              <a:rPr b="1" i="0" lang="en-IN" u="none" strike="noStrike">
                <a:solidFill>
                  <a:srgbClr val="000000"/>
                </a:solidFill>
                <a:latin typeface="Times New Roman"/>
                <a:ea typeface="Times New Roman"/>
                <a:cs typeface="Times New Roman"/>
                <a:sym typeface="Times New Roman"/>
              </a:rPr>
              <a:t>Relationships &amp; Constraints</a:t>
            </a:r>
            <a:br>
              <a:rPr b="0" lang="en-IN"/>
            </a:br>
            <a:br>
              <a:rPr lang="en-IN"/>
            </a:br>
            <a:endParaRPr/>
          </a:p>
        </p:txBody>
      </p:sp>
      <p:sp>
        <p:nvSpPr>
          <p:cNvPr id="161" name="Google Shape;161;p8"/>
          <p:cNvSpPr txBox="1"/>
          <p:nvPr>
            <p:ph idx="12" type="sldNum"/>
          </p:nvPr>
        </p:nvSpPr>
        <p:spPr>
          <a:xfrm>
            <a:off x="8457156" y="6286521"/>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2" name="Google Shape;162;p8"/>
          <p:cNvSpPr txBox="1"/>
          <p:nvPr/>
        </p:nvSpPr>
        <p:spPr>
          <a:xfrm>
            <a:off x="976045" y="1532784"/>
            <a:ext cx="10058400" cy="375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7. Users to Sellers </a:t>
            </a:r>
            <a:r>
              <a:rPr b="1" lang="en-IN" sz="1400">
                <a:solidFill>
                  <a:schemeClr val="dk1"/>
                </a:solidFill>
                <a:latin typeface="Times New Roman"/>
                <a:ea typeface="Times New Roman"/>
                <a:cs typeface="Times New Roman"/>
                <a:sym typeface="Times New Roman"/>
              </a:rPr>
              <a:t>(One-to-One)</a:t>
            </a:r>
            <a:r>
              <a:rPr lang="en-IN" sz="1400">
                <a:solidFill>
                  <a:schemeClr val="dk1"/>
                </a:solidFill>
                <a:latin typeface="Times New Roman"/>
                <a:ea typeface="Times New Roman"/>
                <a:cs typeface="Times New Roman"/>
                <a:sym typeface="Times New Roman"/>
              </a:rPr>
              <a:t>:</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Each user can have a single seller profile. This relationship ensures that every user who acts as a seller has a unique seller profile associated with their user account, helping to manage and distinguish seller-specific information.</a:t>
            </a:r>
            <a:endParaRPr/>
          </a:p>
          <a:p>
            <a:pPr indent="-285750" lvl="0" marL="285750" marR="0" rtl="0" algn="l">
              <a:spcBef>
                <a:spcPts val="0"/>
              </a:spcBef>
              <a:spcAft>
                <a:spcPts val="0"/>
              </a:spcAft>
              <a:buClr>
                <a:schemeClr val="dk1"/>
              </a:buClr>
              <a:buSzPts val="1400"/>
              <a:buFont typeface="Courier New"/>
              <a:buChar char="o"/>
            </a:pPr>
            <a:r>
              <a:rPr lang="en-IN" sz="1400">
                <a:solidFill>
                  <a:schemeClr val="dk1"/>
                </a:solidFill>
                <a:latin typeface="Times New Roman"/>
                <a:ea typeface="Times New Roman"/>
                <a:cs typeface="Times New Roman"/>
                <a:sym typeface="Times New Roman"/>
              </a:rPr>
              <a:t>Cardinality: Users "1" -- "0..1" Sellers : uses </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8. Users to Payments </a:t>
            </a:r>
            <a:r>
              <a:rPr b="1" lang="en-IN" sz="1400">
                <a:solidFill>
                  <a:schemeClr val="dk1"/>
                </a:solidFill>
                <a:latin typeface="Times New Roman"/>
                <a:ea typeface="Times New Roman"/>
                <a:cs typeface="Times New Roman"/>
                <a:sym typeface="Times New Roman"/>
              </a:rPr>
              <a:t>(One-to-Many)</a:t>
            </a:r>
            <a:r>
              <a:rPr lang="en-IN" sz="1400">
                <a:solidFill>
                  <a:schemeClr val="dk1"/>
                </a:solidFill>
                <a:latin typeface="Times New Roman"/>
                <a:ea typeface="Times New Roman"/>
                <a:cs typeface="Times New Roman"/>
                <a:sym typeface="Times New Roman"/>
              </a:rPr>
              <a:t>:</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Description: A user can make multiple payments for items they have purchased. This relationship ensures that each payment is linked to a specific user, helping to track the payment history.</a:t>
            </a:r>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Users "1" -- "0..*" Payments : makes &gt;</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400">
                <a:solidFill>
                  <a:schemeClr val="dk1"/>
                </a:solidFill>
                <a:latin typeface="Times New Roman"/>
                <a:ea typeface="Times New Roman"/>
                <a:cs typeface="Times New Roman"/>
                <a:sym typeface="Times New Roman"/>
              </a:rPr>
              <a:t>9. Items to Categories </a:t>
            </a:r>
            <a:r>
              <a:rPr b="1" lang="en-IN" sz="1400">
                <a:solidFill>
                  <a:schemeClr val="dk1"/>
                </a:solidFill>
                <a:latin typeface="Times New Roman"/>
                <a:ea typeface="Times New Roman"/>
                <a:cs typeface="Times New Roman"/>
                <a:sym typeface="Times New Roman"/>
              </a:rPr>
              <a:t>(Many-to-One)</a:t>
            </a:r>
            <a:r>
              <a:rPr lang="en-IN" sz="1400">
                <a:solidFill>
                  <a:schemeClr val="dk1"/>
                </a:solidFill>
                <a:latin typeface="Times New Roman"/>
                <a:ea typeface="Times New Roman"/>
                <a:cs typeface="Times New Roman"/>
                <a:sym typeface="Times New Roman"/>
              </a:rPr>
              <a:t>:</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Times New Roman"/>
                <a:ea typeface="Times New Roman"/>
                <a:cs typeface="Times New Roman"/>
                <a:sym typeface="Times New Roman"/>
              </a:rPr>
              <a:t>Multiple items can belong to a single category. This relationship helps organize items into groups for easier navigation and search, supporting the categorization of items in the auction system.</a:t>
            </a:r>
            <a:endParaRPr/>
          </a:p>
          <a:p>
            <a:pPr indent="-285750" lvl="0" marL="285750" marR="0" rtl="0" algn="l">
              <a:spcBef>
                <a:spcPts val="0"/>
              </a:spcBef>
              <a:spcAft>
                <a:spcPts val="0"/>
              </a:spcAft>
              <a:buClr>
                <a:schemeClr val="dk1"/>
              </a:buClr>
              <a:buSzPts val="1400"/>
              <a:buFont typeface="Courier New"/>
              <a:buChar char="o"/>
            </a:pPr>
            <a:r>
              <a:rPr b="1" lang="en-IN" sz="1400">
                <a:solidFill>
                  <a:schemeClr val="dk1"/>
                </a:solidFill>
                <a:latin typeface="Times New Roman"/>
                <a:ea typeface="Times New Roman"/>
                <a:cs typeface="Times New Roman"/>
                <a:sym typeface="Times New Roman"/>
              </a:rPr>
              <a:t>Cardinality</a:t>
            </a:r>
            <a:r>
              <a:rPr lang="en-IN" sz="1400">
                <a:solidFill>
                  <a:schemeClr val="dk1"/>
                </a:solidFill>
                <a:latin typeface="Times New Roman"/>
                <a:ea typeface="Times New Roman"/>
                <a:cs typeface="Times New Roman"/>
                <a:sym typeface="Times New Roman"/>
              </a:rPr>
              <a:t>: Items "0..*" -- "1" Categories : belongs_to </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2024-06-30T12:59:25Z</dcterms:created>
  <dc:creator>Abhinav Jain</dc:creator>
</cp:coreProperties>
</file>