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C94F5AE-90B2-4AC1-8277-6534E56EC942}">
  <a:tblStyle styleId="{6C94F5AE-90B2-4AC1-8277-6534E56EC942}"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3E0CBDD-5996-450E-8121-3A98CA4BE3E3}" styleName="Table_1">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35084e62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35084e62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35084e62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35084e62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35f7b5e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35f7b5e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35f7b5e1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35f7b5e1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35f7b5e1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35f7b5e1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a35f7b5e1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a35f7b5e1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a35f7b5e1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a35f7b5e1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a35f7b5e13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a35f7b5e13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a35f7b5e13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a35f7b5e13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a35f7b5e13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a35f7b5e13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3130511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3130511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a35f7b5e13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a35f7b5e13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35084e62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35084e62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313051170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313051170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35084e6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35084e6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35084e62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35084e62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35084e62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35084e62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35084e62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35084e62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35084e62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35084e62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ocs.google.com/spreadsheets/d/1pw2wsRKXdUlsKw3YxxZXR2W2atMCeGHH/edit?usp=sharing&amp;ouid=101881481887421237647&amp;rtpof=true&amp;sd=tru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ocs.google.com/spreadsheets/d/1pw2wsRKXdUlsKw3YxxZXR2W2atMCeGHH/edit?usp=sharing&amp;ouid=101881481887421237647&amp;rtpof=true&amp;sd=tru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AMS 572 Group 18</a:t>
            </a:r>
            <a:endParaRPr/>
          </a:p>
        </p:txBody>
      </p:sp>
      <p:sp>
        <p:nvSpPr>
          <p:cNvPr id="87" name="Google Shape;87;p13"/>
          <p:cNvSpPr txBox="1"/>
          <p:nvPr>
            <p:ph idx="1" type="subTitle"/>
          </p:nvPr>
        </p:nvSpPr>
        <p:spPr>
          <a:xfrm>
            <a:off x="729625" y="317290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Clay Fan - 112633598</a:t>
            </a:r>
            <a:endParaRPr/>
          </a:p>
          <a:p>
            <a:pPr indent="0" lvl="0" marL="0" rtl="0" algn="l">
              <a:spcBef>
                <a:spcPts val="0"/>
              </a:spcBef>
              <a:spcAft>
                <a:spcPts val="0"/>
              </a:spcAft>
              <a:buNone/>
            </a:pPr>
            <a:r>
              <a:rPr lang="en"/>
              <a:t>Priyanshu Jain - 115962613</a:t>
            </a:r>
            <a:endParaRPr/>
          </a:p>
          <a:p>
            <a:pPr indent="0" lvl="0" marL="0" rtl="0" algn="l">
              <a:spcBef>
                <a:spcPts val="0"/>
              </a:spcBef>
              <a:spcAft>
                <a:spcPts val="0"/>
              </a:spcAft>
              <a:buNone/>
            </a:pPr>
            <a:r>
              <a:rPr lang="en"/>
              <a:t>Sai Akhil Kogilathota - 115933408</a:t>
            </a:r>
            <a:endParaRPr/>
          </a:p>
          <a:p>
            <a:pPr indent="0" lvl="0" marL="0" rtl="0" algn="l">
              <a:spcBef>
                <a:spcPts val="0"/>
              </a:spcBef>
              <a:spcAft>
                <a:spcPts val="0"/>
              </a:spcAft>
              <a:buNone/>
            </a:pPr>
            <a:r>
              <a:rPr lang="en"/>
              <a:t>Shubo Wang - 115397952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22450"/>
            <a:ext cx="7688400" cy="151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00"/>
              <a:t>Step</a:t>
            </a:r>
            <a:r>
              <a:rPr lang="en" sz="3300"/>
              <a:t> 5 - Evaluation of Missing Values</a:t>
            </a:r>
            <a:endParaRPr sz="3300"/>
          </a:p>
          <a:p>
            <a:pPr indent="0" lvl="0" marL="0" rtl="0" algn="l">
              <a:lnSpc>
                <a:spcPct val="115000"/>
              </a:lnSpc>
              <a:spcBef>
                <a:spcPts val="0"/>
              </a:spcBef>
              <a:spcAft>
                <a:spcPts val="0"/>
              </a:spcAft>
              <a:buNone/>
            </a:pPr>
            <a:r>
              <a:rPr b="0" lang="en" sz="1355">
                <a:latin typeface="Lato"/>
                <a:ea typeface="Lato"/>
                <a:cs typeface="Lato"/>
                <a:sym typeface="Lato"/>
              </a:rPr>
              <a:t>862(7%) Missing Values Detected in “Driving_experience”, 0 Missing Values Detected in “Accident_severity”</a:t>
            </a:r>
            <a:r>
              <a:rPr lang="en" sz="2855"/>
              <a:t> </a:t>
            </a:r>
            <a:endParaRPr sz="2855"/>
          </a:p>
          <a:p>
            <a:pPr indent="0" lvl="0" marL="0" rtl="0" algn="l">
              <a:spcBef>
                <a:spcPts val="1200"/>
              </a:spcBef>
              <a:spcAft>
                <a:spcPts val="0"/>
              </a:spcAft>
              <a:buNone/>
            </a:pPr>
            <a:r>
              <a:rPr lang="en" sz="1855"/>
              <a:t>Summarized P-value for each proportion of missing values considered:</a:t>
            </a:r>
            <a:r>
              <a:rPr lang="en" sz="1855"/>
              <a:t> </a:t>
            </a:r>
            <a:endParaRPr sz="1855"/>
          </a:p>
        </p:txBody>
      </p:sp>
      <p:graphicFrame>
        <p:nvGraphicFramePr>
          <p:cNvPr id="142" name="Google Shape;142;p22"/>
          <p:cNvGraphicFramePr/>
          <p:nvPr/>
        </p:nvGraphicFramePr>
        <p:xfrm>
          <a:off x="1600200" y="2874775"/>
          <a:ext cx="3000000" cy="3000000"/>
        </p:xfrm>
        <a:graphic>
          <a:graphicData uri="http://schemas.openxmlformats.org/drawingml/2006/table">
            <a:tbl>
              <a:tblPr>
                <a:noFill/>
                <a:tableStyleId>{6C94F5AE-90B2-4AC1-8277-6534E56EC942}</a:tableStyleId>
              </a:tblPr>
              <a:tblGrid>
                <a:gridCol w="2971800"/>
                <a:gridCol w="2971800"/>
              </a:tblGrid>
              <a:tr h="12700">
                <a:tc>
                  <a:txBody>
                    <a:bodyPr/>
                    <a:lstStyle/>
                    <a:p>
                      <a:pPr indent="0" lvl="0" marL="0" rtl="0" algn="l">
                        <a:spcBef>
                          <a:spcPts val="0"/>
                        </a:spcBef>
                        <a:spcAft>
                          <a:spcPts val="0"/>
                        </a:spcAft>
                        <a:buNone/>
                      </a:pPr>
                      <a:r>
                        <a:rPr lang="en" sz="1000">
                          <a:solidFill>
                            <a:schemeClr val="lt1"/>
                          </a:solidFill>
                        </a:rPr>
                        <a:t>Percentage of Missing Values Considered</a:t>
                      </a:r>
                      <a:endParaRPr sz="1000">
                        <a:solidFill>
                          <a:schemeClr val="lt1"/>
                        </a:solidFill>
                      </a:endParaRPr>
                    </a:p>
                  </a:txBody>
                  <a:tcPr marT="63500" marB="63500" marR="63500" marL="63500"/>
                </a:tc>
                <a:tc>
                  <a:txBody>
                    <a:bodyPr/>
                    <a:lstStyle/>
                    <a:p>
                      <a:pPr indent="0" lvl="0" marL="0" rtl="0" algn="l">
                        <a:spcBef>
                          <a:spcPts val="0"/>
                        </a:spcBef>
                        <a:spcAft>
                          <a:spcPts val="0"/>
                        </a:spcAft>
                        <a:buNone/>
                      </a:pPr>
                      <a:r>
                        <a:rPr lang="en" sz="1000">
                          <a:solidFill>
                            <a:schemeClr val="lt1"/>
                          </a:solidFill>
                        </a:rPr>
                        <a:t>P-Value</a:t>
                      </a:r>
                      <a:endParaRPr sz="1000">
                        <a:solidFill>
                          <a:schemeClr val="lt1"/>
                        </a:solidFill>
                      </a:endParaRPr>
                    </a:p>
                  </a:txBody>
                  <a:tcPr marT="63500" marB="63500" marR="63500" marL="63500"/>
                </a:tc>
              </a:tr>
              <a:tr h="12700">
                <a:tc>
                  <a:txBody>
                    <a:bodyPr/>
                    <a:lstStyle/>
                    <a:p>
                      <a:pPr indent="0" lvl="0" marL="0" rtl="0" algn="l">
                        <a:spcBef>
                          <a:spcPts val="0"/>
                        </a:spcBef>
                        <a:spcAft>
                          <a:spcPts val="0"/>
                        </a:spcAft>
                        <a:buNone/>
                      </a:pPr>
                      <a:r>
                        <a:rPr lang="en" sz="1000">
                          <a:solidFill>
                            <a:schemeClr val="lt1"/>
                          </a:solidFill>
                        </a:rPr>
                        <a:t>10%</a:t>
                      </a:r>
                      <a:endParaRPr sz="1000">
                        <a:solidFill>
                          <a:schemeClr val="lt1"/>
                        </a:solidFill>
                      </a:endParaRPr>
                    </a:p>
                  </a:txBody>
                  <a:tcPr marT="63500" marB="63500" marR="63500" marL="63500"/>
                </a:tc>
                <a:tc>
                  <a:txBody>
                    <a:bodyPr/>
                    <a:lstStyle/>
                    <a:p>
                      <a:pPr indent="0" lvl="0" marL="0" rtl="0" algn="l">
                        <a:spcBef>
                          <a:spcPts val="0"/>
                        </a:spcBef>
                        <a:spcAft>
                          <a:spcPts val="0"/>
                        </a:spcAft>
                        <a:buNone/>
                      </a:pPr>
                      <a:r>
                        <a:rPr lang="en" sz="1000">
                          <a:solidFill>
                            <a:schemeClr val="lt1"/>
                          </a:solidFill>
                        </a:rPr>
                        <a:t>0.04298</a:t>
                      </a:r>
                      <a:endParaRPr sz="1000">
                        <a:solidFill>
                          <a:schemeClr val="lt1"/>
                        </a:solidFill>
                      </a:endParaRPr>
                    </a:p>
                  </a:txBody>
                  <a:tcPr marT="63500" marB="63500" marR="63500" marL="63500"/>
                </a:tc>
              </a:tr>
              <a:tr h="12700">
                <a:tc>
                  <a:txBody>
                    <a:bodyPr/>
                    <a:lstStyle/>
                    <a:p>
                      <a:pPr indent="0" lvl="0" marL="0" rtl="0" algn="l">
                        <a:spcBef>
                          <a:spcPts val="0"/>
                        </a:spcBef>
                        <a:spcAft>
                          <a:spcPts val="0"/>
                        </a:spcAft>
                        <a:buNone/>
                      </a:pPr>
                      <a:r>
                        <a:rPr lang="en" sz="1000">
                          <a:solidFill>
                            <a:schemeClr val="lt1"/>
                          </a:solidFill>
                        </a:rPr>
                        <a:t>20%</a:t>
                      </a:r>
                      <a:endParaRPr sz="1000">
                        <a:solidFill>
                          <a:schemeClr val="lt1"/>
                        </a:solidFill>
                      </a:endParaRPr>
                    </a:p>
                  </a:txBody>
                  <a:tcPr marT="63500" marB="63500" marR="63500" marL="63500"/>
                </a:tc>
                <a:tc>
                  <a:txBody>
                    <a:bodyPr/>
                    <a:lstStyle/>
                    <a:p>
                      <a:pPr indent="0" lvl="0" marL="0" rtl="0" algn="l">
                        <a:spcBef>
                          <a:spcPts val="0"/>
                        </a:spcBef>
                        <a:spcAft>
                          <a:spcPts val="0"/>
                        </a:spcAft>
                        <a:buNone/>
                      </a:pPr>
                      <a:r>
                        <a:rPr lang="en" sz="1000">
                          <a:solidFill>
                            <a:schemeClr val="lt1"/>
                          </a:solidFill>
                        </a:rPr>
                        <a:t>0.04898</a:t>
                      </a:r>
                      <a:endParaRPr sz="1000">
                        <a:solidFill>
                          <a:schemeClr val="lt1"/>
                        </a:solidFill>
                      </a:endParaRPr>
                    </a:p>
                  </a:txBody>
                  <a:tcPr marT="63500" marB="63500" marR="63500" marL="63500"/>
                </a:tc>
              </a:tr>
              <a:tr h="12700">
                <a:tc>
                  <a:txBody>
                    <a:bodyPr/>
                    <a:lstStyle/>
                    <a:p>
                      <a:pPr indent="0" lvl="0" marL="0" rtl="0" algn="l">
                        <a:spcBef>
                          <a:spcPts val="0"/>
                        </a:spcBef>
                        <a:spcAft>
                          <a:spcPts val="0"/>
                        </a:spcAft>
                        <a:buNone/>
                      </a:pPr>
                      <a:r>
                        <a:rPr lang="en" sz="1000">
                          <a:solidFill>
                            <a:schemeClr val="lt1"/>
                          </a:solidFill>
                        </a:rPr>
                        <a:t>30%</a:t>
                      </a:r>
                      <a:endParaRPr sz="1000">
                        <a:solidFill>
                          <a:schemeClr val="lt1"/>
                        </a:solidFill>
                      </a:endParaRPr>
                    </a:p>
                  </a:txBody>
                  <a:tcPr marT="63500" marB="63500" marR="63500" marL="63500"/>
                </a:tc>
                <a:tc>
                  <a:txBody>
                    <a:bodyPr/>
                    <a:lstStyle/>
                    <a:p>
                      <a:pPr indent="0" lvl="0" marL="0" rtl="0" algn="l">
                        <a:spcBef>
                          <a:spcPts val="0"/>
                        </a:spcBef>
                        <a:spcAft>
                          <a:spcPts val="0"/>
                        </a:spcAft>
                        <a:buNone/>
                      </a:pPr>
                      <a:r>
                        <a:rPr lang="en" sz="1000">
                          <a:solidFill>
                            <a:schemeClr val="lt1"/>
                          </a:solidFill>
                        </a:rPr>
                        <a:t>0.03448</a:t>
                      </a:r>
                      <a:endParaRPr sz="1000">
                        <a:solidFill>
                          <a:schemeClr val="lt1"/>
                        </a:solidFill>
                      </a:endParaRPr>
                    </a:p>
                  </a:txBody>
                  <a:tcPr marT="63500" marB="63500" marR="63500" marL="63500"/>
                </a:tc>
              </a:tr>
              <a:tr h="12700">
                <a:tc>
                  <a:txBody>
                    <a:bodyPr/>
                    <a:lstStyle/>
                    <a:p>
                      <a:pPr indent="0" lvl="0" marL="0" rtl="0" algn="l">
                        <a:spcBef>
                          <a:spcPts val="0"/>
                        </a:spcBef>
                        <a:spcAft>
                          <a:spcPts val="0"/>
                        </a:spcAft>
                        <a:buNone/>
                      </a:pPr>
                      <a:r>
                        <a:rPr lang="en" sz="1000">
                          <a:solidFill>
                            <a:schemeClr val="lt1"/>
                          </a:solidFill>
                        </a:rPr>
                        <a:t>40%</a:t>
                      </a:r>
                      <a:endParaRPr sz="1000">
                        <a:solidFill>
                          <a:schemeClr val="lt1"/>
                        </a:solidFill>
                      </a:endParaRPr>
                    </a:p>
                  </a:txBody>
                  <a:tcPr marT="63500" marB="63500" marR="63500" marL="63500"/>
                </a:tc>
                <a:tc>
                  <a:txBody>
                    <a:bodyPr/>
                    <a:lstStyle/>
                    <a:p>
                      <a:pPr indent="0" lvl="0" marL="0" rtl="0" algn="l">
                        <a:spcBef>
                          <a:spcPts val="0"/>
                        </a:spcBef>
                        <a:spcAft>
                          <a:spcPts val="0"/>
                        </a:spcAft>
                        <a:buNone/>
                      </a:pPr>
                      <a:r>
                        <a:rPr lang="en" sz="1000">
                          <a:solidFill>
                            <a:schemeClr val="lt1"/>
                          </a:solidFill>
                        </a:rPr>
                        <a:t>0.04748</a:t>
                      </a:r>
                      <a:endParaRPr sz="1000">
                        <a:solidFill>
                          <a:schemeClr val="lt1"/>
                        </a:solidFill>
                      </a:endParaRPr>
                    </a:p>
                  </a:txBody>
                  <a:tcPr marT="63500" marB="63500" marR="63500" marL="63500"/>
                </a:tc>
              </a:tr>
              <a:tr h="12700">
                <a:tc>
                  <a:txBody>
                    <a:bodyPr/>
                    <a:lstStyle/>
                    <a:p>
                      <a:pPr indent="0" lvl="0" marL="0" rtl="0" algn="l">
                        <a:spcBef>
                          <a:spcPts val="0"/>
                        </a:spcBef>
                        <a:spcAft>
                          <a:spcPts val="0"/>
                        </a:spcAft>
                        <a:buNone/>
                      </a:pPr>
                      <a:r>
                        <a:rPr lang="en" sz="1000">
                          <a:solidFill>
                            <a:schemeClr val="lt1"/>
                          </a:solidFill>
                        </a:rPr>
                        <a:t>50%</a:t>
                      </a:r>
                      <a:endParaRPr sz="1000">
                        <a:solidFill>
                          <a:schemeClr val="lt1"/>
                        </a:solidFill>
                      </a:endParaRPr>
                    </a:p>
                  </a:txBody>
                  <a:tcPr marT="63500" marB="63500" marR="63500" marL="63500"/>
                </a:tc>
                <a:tc>
                  <a:txBody>
                    <a:bodyPr/>
                    <a:lstStyle/>
                    <a:p>
                      <a:pPr indent="0" lvl="0" marL="0" rtl="0" algn="l">
                        <a:spcBef>
                          <a:spcPts val="0"/>
                        </a:spcBef>
                        <a:spcAft>
                          <a:spcPts val="0"/>
                        </a:spcAft>
                        <a:buNone/>
                      </a:pPr>
                      <a:r>
                        <a:rPr lang="en" sz="1000">
                          <a:solidFill>
                            <a:schemeClr val="lt1"/>
                          </a:solidFill>
                        </a:rPr>
                        <a:t>0.04448</a:t>
                      </a:r>
                      <a:endParaRPr sz="1000">
                        <a:solidFill>
                          <a:schemeClr val="lt1"/>
                        </a:solidFill>
                      </a:endParaRPr>
                    </a:p>
                  </a:txBody>
                  <a:tcPr marT="63500" marB="63500" marR="63500" marL="6350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Step 5 - Evaluation of Missing Values</a:t>
            </a:r>
            <a:endParaRPr>
              <a:solidFill>
                <a:srgbClr val="FFFFFF"/>
              </a:solidFill>
            </a:endParaRPr>
          </a:p>
          <a:p>
            <a:pPr indent="0" lvl="0" marL="0" rtl="0" algn="l">
              <a:spcBef>
                <a:spcPts val="0"/>
              </a:spcBef>
              <a:spcAft>
                <a:spcPts val="0"/>
              </a:spcAft>
              <a:buNone/>
            </a:pPr>
            <a:r>
              <a:t/>
            </a:r>
            <a:endParaRPr>
              <a:solidFill>
                <a:srgbClr val="FFFFFF"/>
              </a:solidFill>
            </a:endParaRPr>
          </a:p>
        </p:txBody>
      </p:sp>
      <p:sp>
        <p:nvSpPr>
          <p:cNvPr id="148" name="Google Shape;148;p23"/>
          <p:cNvSpPr txBox="1"/>
          <p:nvPr>
            <p:ph idx="1" type="body"/>
          </p:nvPr>
        </p:nvSpPr>
        <p:spPr>
          <a:xfrm>
            <a:off x="729450" y="2078875"/>
            <a:ext cx="8414700" cy="30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Conclusion</a:t>
            </a:r>
            <a:endParaRPr>
              <a:solidFill>
                <a:schemeClr val="lt1"/>
              </a:solidFill>
            </a:endParaRPr>
          </a:p>
          <a:p>
            <a:pPr indent="-311150" lvl="0" marL="457200" rtl="0" algn="l">
              <a:spcBef>
                <a:spcPts val="1200"/>
              </a:spcBef>
              <a:spcAft>
                <a:spcPts val="0"/>
              </a:spcAft>
              <a:buClr>
                <a:schemeClr val="lt1"/>
              </a:buClr>
              <a:buSzPts val="1300"/>
              <a:buChar char="-"/>
            </a:pPr>
            <a:r>
              <a:rPr lang="en">
                <a:solidFill>
                  <a:schemeClr val="lt1"/>
                </a:solidFill>
              </a:rPr>
              <a:t>P-values are all slightly lower than 0.05.</a:t>
            </a:r>
            <a:endParaRPr>
              <a:solidFill>
                <a:schemeClr val="lt1"/>
              </a:solidFill>
            </a:endParaRPr>
          </a:p>
          <a:p>
            <a:pPr indent="-311150" lvl="0" marL="457200" rtl="0" algn="l">
              <a:lnSpc>
                <a:spcPct val="200000"/>
              </a:lnSpc>
              <a:spcBef>
                <a:spcPts val="0"/>
              </a:spcBef>
              <a:spcAft>
                <a:spcPts val="0"/>
              </a:spcAft>
              <a:buClr>
                <a:schemeClr val="lt1"/>
              </a:buClr>
              <a:buSzPts val="1300"/>
              <a:buChar char="-"/>
            </a:pPr>
            <a:r>
              <a:rPr lang="en">
                <a:solidFill>
                  <a:schemeClr val="lt1"/>
                </a:solidFill>
              </a:rPr>
              <a:t>The </a:t>
            </a:r>
            <a:r>
              <a:rPr lang="en">
                <a:solidFill>
                  <a:schemeClr val="lt1"/>
                </a:solidFill>
              </a:rPr>
              <a:t> significance of missing value does suggest a correlation between driving experience (in years) and accident severity.</a:t>
            </a:r>
            <a:endParaRPr>
              <a:solidFill>
                <a:schemeClr val="lt1"/>
              </a:solidFill>
            </a:endParaRPr>
          </a:p>
          <a:p>
            <a:pPr indent="-311150" lvl="0" marL="457200" rtl="0" algn="l">
              <a:lnSpc>
                <a:spcPct val="200000"/>
              </a:lnSpc>
              <a:spcBef>
                <a:spcPts val="0"/>
              </a:spcBef>
              <a:spcAft>
                <a:spcPts val="0"/>
              </a:spcAft>
              <a:buClr>
                <a:schemeClr val="lt1"/>
              </a:buClr>
              <a:buSzPts val="1300"/>
              <a:buChar char="-"/>
            </a:pPr>
            <a:r>
              <a:rPr lang="en" u="sng">
                <a:solidFill>
                  <a:schemeClr val="lt1"/>
                </a:solidFill>
              </a:rPr>
              <a:t> Therefore, it is statistically explanatory to conclude that accident severity is associated with a driver’s driving experience in years</a:t>
            </a:r>
            <a:r>
              <a:rPr b="1" lang="en" u="sng">
                <a:solidFill>
                  <a:schemeClr val="lt1"/>
                </a:solidFill>
              </a:rPr>
              <a:t> if to consider the effect of missing values.</a:t>
            </a:r>
            <a:endParaRPr b="1" u="sng">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52" name="Shape 152"/>
        <p:cNvGrpSpPr/>
        <p:nvPr/>
      </p:nvGrpSpPr>
      <p:grpSpPr>
        <a:xfrm>
          <a:off x="0" y="0"/>
          <a:ext cx="0" cy="0"/>
          <a:chOff x="0" y="0"/>
          <a:chExt cx="0" cy="0"/>
        </a:xfrm>
      </p:grpSpPr>
      <p:sp>
        <p:nvSpPr>
          <p:cNvPr id="153" name="Google Shape;153;p24"/>
          <p:cNvSpPr txBox="1"/>
          <p:nvPr>
            <p:ph type="title"/>
          </p:nvPr>
        </p:nvSpPr>
        <p:spPr>
          <a:xfrm>
            <a:off x="729450" y="1322450"/>
            <a:ext cx="8414700" cy="3821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2</a:t>
            </a:r>
            <a:endParaRPr/>
          </a:p>
          <a:p>
            <a:pPr indent="0" lvl="0" marL="0" rtl="0" algn="just">
              <a:lnSpc>
                <a:spcPct val="107916"/>
              </a:lnSpc>
              <a:spcBef>
                <a:spcPts val="0"/>
              </a:spcBef>
              <a:spcAft>
                <a:spcPts val="0"/>
              </a:spcAft>
              <a:buNone/>
            </a:pPr>
            <a:r>
              <a:rPr lang="en" sz="1866">
                <a:solidFill>
                  <a:srgbClr val="FFFFFF"/>
                </a:solidFill>
                <a:latin typeface="Lato"/>
                <a:ea typeface="Lato"/>
                <a:cs typeface="Lato"/>
                <a:sym typeface="Lato"/>
              </a:rPr>
              <a:t>Does Lanes or Medians, Educational level, Owner of vehicle, Weather conditions, or Light conditions significantly contribute to the type of injury?</a:t>
            </a:r>
            <a:endParaRPr sz="1866">
              <a:solidFill>
                <a:srgbClr val="FFFFFF"/>
              </a:solidFill>
              <a:latin typeface="Lato"/>
              <a:ea typeface="Lato"/>
              <a:cs typeface="Lato"/>
              <a:sym typeface="Lato"/>
            </a:endParaRPr>
          </a:p>
          <a:p>
            <a:pPr indent="0" lvl="0" marL="0" rtl="0" algn="l">
              <a:lnSpc>
                <a:spcPct val="150000"/>
              </a:lnSpc>
              <a:spcBef>
                <a:spcPts val="800"/>
              </a:spcBef>
              <a:spcAft>
                <a:spcPts val="0"/>
              </a:spcAft>
              <a:buNone/>
            </a:pPr>
            <a:r>
              <a:t/>
            </a:r>
            <a:endParaRPr sz="2644"/>
          </a:p>
          <a:p>
            <a:pPr indent="0" lvl="0" marL="0" rtl="0" algn="l">
              <a:lnSpc>
                <a:spcPct val="200000"/>
              </a:lnSpc>
              <a:spcBef>
                <a:spcPts val="0"/>
              </a:spcBef>
              <a:spcAft>
                <a:spcPts val="0"/>
              </a:spcAft>
              <a:buNone/>
            </a:pPr>
            <a:r>
              <a:rPr b="0" lang="en" sz="1211" u="sng">
                <a:solidFill>
                  <a:srgbClr val="FFFFFF"/>
                </a:solidFill>
                <a:latin typeface="Lato"/>
                <a:ea typeface="Lato"/>
                <a:cs typeface="Lato"/>
                <a:sym typeface="Lato"/>
              </a:rPr>
              <a:t>H0: </a:t>
            </a:r>
            <a:r>
              <a:rPr b="0" lang="en" sz="1211" u="sng">
                <a:solidFill>
                  <a:srgbClr val="FFFFFF"/>
                </a:solidFill>
                <a:latin typeface="Lato"/>
                <a:ea typeface="Lato"/>
                <a:cs typeface="Lato"/>
                <a:sym typeface="Lato"/>
              </a:rPr>
              <a:t>None of the chosen predictor variables (Lanes_or_Medians, Educational_level, Owner_of_vehicle, Weather_conditions, Light_conditions) significantly contribute to the type of injury. </a:t>
            </a:r>
            <a:endParaRPr b="0" sz="1211" u="sng">
              <a:solidFill>
                <a:srgbClr val="FFFFFF"/>
              </a:solidFill>
              <a:latin typeface="Lato"/>
              <a:ea typeface="Lato"/>
              <a:cs typeface="Lato"/>
              <a:sym typeface="Lato"/>
            </a:endParaRPr>
          </a:p>
          <a:p>
            <a:pPr indent="0" lvl="0" marL="0" rtl="0" algn="l">
              <a:lnSpc>
                <a:spcPct val="200000"/>
              </a:lnSpc>
              <a:spcBef>
                <a:spcPts val="0"/>
              </a:spcBef>
              <a:spcAft>
                <a:spcPts val="0"/>
              </a:spcAft>
              <a:buNone/>
            </a:pPr>
            <a:r>
              <a:rPr b="0" lang="en" sz="1211" u="sng">
                <a:solidFill>
                  <a:srgbClr val="FFFFFF"/>
                </a:solidFill>
                <a:latin typeface="Lato"/>
                <a:ea typeface="Lato"/>
                <a:cs typeface="Lato"/>
                <a:sym typeface="Lato"/>
              </a:rPr>
              <a:t>Ha: </a:t>
            </a:r>
            <a:r>
              <a:rPr b="0" lang="en" sz="1211" u="sng">
                <a:solidFill>
                  <a:srgbClr val="FFFFFF"/>
                </a:solidFill>
                <a:latin typeface="Lato"/>
                <a:ea typeface="Lato"/>
                <a:cs typeface="Lato"/>
                <a:sym typeface="Lato"/>
              </a:rPr>
              <a:t>The predictor variables contribute to the type of injury.</a:t>
            </a:r>
            <a:endParaRPr b="0" sz="1211" u="sng">
              <a:solidFill>
                <a:srgbClr val="FFFFFF"/>
              </a:solidFill>
              <a:latin typeface="Lato"/>
              <a:ea typeface="Lato"/>
              <a:cs typeface="Lato"/>
              <a:sym typeface="Lato"/>
            </a:endParaRPr>
          </a:p>
          <a:p>
            <a:pPr indent="0" lvl="0" marL="0" rtl="0" algn="l">
              <a:lnSpc>
                <a:spcPct val="200000"/>
              </a:lnSpc>
              <a:spcBef>
                <a:spcPts val="0"/>
              </a:spcBef>
              <a:spcAft>
                <a:spcPts val="0"/>
              </a:spcAft>
              <a:buNone/>
            </a:pPr>
            <a:r>
              <a:t/>
            </a:r>
            <a:endParaRPr b="0" sz="1500" u="sng">
              <a:solidFill>
                <a:srgbClr val="FFFFFF"/>
              </a:solidFill>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40"/>
              <a:t>Step 1 - Chi-square Test to check if Missingness is Random</a:t>
            </a:r>
            <a:endParaRPr sz="2040"/>
          </a:p>
        </p:txBody>
      </p:sp>
      <p:sp>
        <p:nvSpPr>
          <p:cNvPr id="159" name="Google Shape;159;p25"/>
          <p:cNvSpPr txBox="1"/>
          <p:nvPr>
            <p:ph idx="1" type="body"/>
          </p:nvPr>
        </p:nvSpPr>
        <p:spPr>
          <a:xfrm>
            <a:off x="727650" y="2259350"/>
            <a:ext cx="8416500" cy="288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b="1" lang="en" sz="1800">
                <a:solidFill>
                  <a:srgbClr val="000000"/>
                </a:solidFill>
              </a:rPr>
              <a:t>Chi-square Statistic: χ2=∑Ei​(Oi​−Ei​)2</a:t>
            </a:r>
            <a:endParaRPr b="1" sz="1800">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5 Predictors of which 3 have null values</a:t>
            </a:r>
            <a:endParaRPr b="1" sz="1800">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Output:</a:t>
            </a:r>
            <a:endParaRPr b="1" sz="1800">
              <a:solidFill>
                <a:srgbClr val="000000"/>
              </a:solidFill>
            </a:endParaRPr>
          </a:p>
          <a:p>
            <a:pPr indent="-342900" lvl="1" marL="914400" rtl="0" algn="just">
              <a:lnSpc>
                <a:spcPct val="107916"/>
              </a:lnSpc>
              <a:spcBef>
                <a:spcPts val="0"/>
              </a:spcBef>
              <a:spcAft>
                <a:spcPts val="0"/>
              </a:spcAft>
              <a:buClr>
                <a:srgbClr val="000000"/>
              </a:buClr>
              <a:buSzPts val="1800"/>
              <a:buChar char="-"/>
            </a:pPr>
            <a:r>
              <a:rPr lang="en" sz="1200">
                <a:solidFill>
                  <a:srgbClr val="000000"/>
                </a:solidFill>
              </a:rPr>
              <a:t>For Lanes_or_Medians : X-squared = 0.92879, df = 2, p-value = 0.6285 </a:t>
            </a:r>
            <a:endParaRPr sz="1200">
              <a:solidFill>
                <a:srgbClr val="000000"/>
              </a:solidFill>
            </a:endParaRPr>
          </a:p>
          <a:p>
            <a:pPr indent="-342900" lvl="1" marL="914400" rtl="0" algn="just">
              <a:lnSpc>
                <a:spcPct val="107916"/>
              </a:lnSpc>
              <a:spcBef>
                <a:spcPts val="800"/>
              </a:spcBef>
              <a:spcAft>
                <a:spcPts val="0"/>
              </a:spcAft>
              <a:buClr>
                <a:srgbClr val="000000"/>
              </a:buClr>
              <a:buSzPts val="1800"/>
              <a:buChar char="-"/>
            </a:pPr>
            <a:r>
              <a:rPr lang="en" sz="1200">
                <a:solidFill>
                  <a:srgbClr val="000000"/>
                </a:solidFill>
              </a:rPr>
              <a:t>For Educational_level : X-squared = 2.613, df = 2, p-value = 0.2708</a:t>
            </a:r>
            <a:endParaRPr sz="1200">
              <a:solidFill>
                <a:srgbClr val="000000"/>
              </a:solidFill>
            </a:endParaRPr>
          </a:p>
          <a:p>
            <a:pPr indent="-342900" lvl="1" marL="914400" rtl="0" algn="just">
              <a:lnSpc>
                <a:spcPct val="107916"/>
              </a:lnSpc>
              <a:spcBef>
                <a:spcPts val="800"/>
              </a:spcBef>
              <a:spcAft>
                <a:spcPts val="0"/>
              </a:spcAft>
              <a:buClr>
                <a:srgbClr val="000000"/>
              </a:buClr>
              <a:buSzPts val="1800"/>
              <a:buChar char="-"/>
            </a:pPr>
            <a:r>
              <a:rPr lang="en" sz="1200">
                <a:solidFill>
                  <a:srgbClr val="000000"/>
                </a:solidFill>
              </a:rPr>
              <a:t>For Owner_of_vehicle : X-squared = 0.3607, df = 2, p-value = 0.835</a:t>
            </a:r>
            <a:endParaRPr sz="1200">
              <a:solidFill>
                <a:srgbClr val="000000"/>
              </a:solidFill>
            </a:endParaRPr>
          </a:p>
          <a:p>
            <a:pPr indent="-304800" lvl="1" marL="914400" rtl="0" algn="just">
              <a:lnSpc>
                <a:spcPct val="107916"/>
              </a:lnSpc>
              <a:spcBef>
                <a:spcPts val="800"/>
              </a:spcBef>
              <a:spcAft>
                <a:spcPts val="800"/>
              </a:spcAft>
              <a:buClr>
                <a:srgbClr val="000000"/>
              </a:buClr>
              <a:buSzPts val="1200"/>
              <a:buChar char="-"/>
            </a:pPr>
            <a:r>
              <a:rPr lang="en" sz="1200">
                <a:solidFill>
                  <a:srgbClr val="000000"/>
                </a:solidFill>
              </a:rPr>
              <a:t>As all the p-values are above 0.05, they indicate that the missingness is at random. </a:t>
            </a:r>
            <a:endParaRPr sz="12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40"/>
              <a:t>Step 2a - Dataset Adjustments</a:t>
            </a:r>
            <a:endParaRPr sz="2040"/>
          </a:p>
        </p:txBody>
      </p:sp>
      <p:sp>
        <p:nvSpPr>
          <p:cNvPr id="165" name="Google Shape;165;p26"/>
          <p:cNvSpPr txBox="1"/>
          <p:nvPr>
            <p:ph idx="1" type="body"/>
          </p:nvPr>
        </p:nvSpPr>
        <p:spPr>
          <a:xfrm>
            <a:off x="729450" y="1970600"/>
            <a:ext cx="8416500" cy="2884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000000"/>
              </a:buClr>
              <a:buSzPts val="1800"/>
              <a:buChar char="-"/>
            </a:pPr>
            <a:r>
              <a:rPr b="1" lang="en" sz="1800">
                <a:solidFill>
                  <a:srgbClr val="000000"/>
                </a:solidFill>
              </a:rPr>
              <a:t>We remove the null values as they are at random.</a:t>
            </a:r>
            <a:endParaRPr b="1" sz="1800">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Our response variable initially has 3 unique values</a:t>
            </a:r>
            <a:endParaRPr b="1" sz="1800">
              <a:solidFill>
                <a:srgbClr val="000000"/>
              </a:solidFill>
            </a:endParaRPr>
          </a:p>
          <a:p>
            <a:pPr indent="-342900" lvl="1" marL="914400" rtl="0" algn="just">
              <a:lnSpc>
                <a:spcPct val="107916"/>
              </a:lnSpc>
              <a:spcBef>
                <a:spcPts val="0"/>
              </a:spcBef>
              <a:spcAft>
                <a:spcPts val="0"/>
              </a:spcAft>
              <a:buClr>
                <a:srgbClr val="000000"/>
              </a:buClr>
              <a:buSzPts val="1800"/>
              <a:buChar char="-"/>
            </a:pPr>
            <a:r>
              <a:rPr lang="en" sz="1200">
                <a:solidFill>
                  <a:srgbClr val="000000"/>
                </a:solidFill>
              </a:rPr>
              <a:t>Slight Injury</a:t>
            </a:r>
            <a:endParaRPr sz="1200">
              <a:solidFill>
                <a:srgbClr val="000000"/>
              </a:solidFill>
            </a:endParaRPr>
          </a:p>
          <a:p>
            <a:pPr indent="-342900" lvl="1" marL="914400" rtl="0" algn="just">
              <a:lnSpc>
                <a:spcPct val="107916"/>
              </a:lnSpc>
              <a:spcBef>
                <a:spcPts val="800"/>
              </a:spcBef>
              <a:spcAft>
                <a:spcPts val="0"/>
              </a:spcAft>
              <a:buClr>
                <a:srgbClr val="000000"/>
              </a:buClr>
              <a:buSzPts val="1800"/>
              <a:buChar char="-"/>
            </a:pPr>
            <a:r>
              <a:rPr lang="en" sz="1200">
                <a:solidFill>
                  <a:srgbClr val="000000"/>
                </a:solidFill>
              </a:rPr>
              <a:t>Serious Injury</a:t>
            </a:r>
            <a:endParaRPr sz="1200">
              <a:solidFill>
                <a:srgbClr val="000000"/>
              </a:solidFill>
            </a:endParaRPr>
          </a:p>
          <a:p>
            <a:pPr indent="-342900" lvl="1" marL="914400" rtl="0" algn="just">
              <a:lnSpc>
                <a:spcPct val="107916"/>
              </a:lnSpc>
              <a:spcBef>
                <a:spcPts val="800"/>
              </a:spcBef>
              <a:spcAft>
                <a:spcPts val="0"/>
              </a:spcAft>
              <a:buClr>
                <a:srgbClr val="000000"/>
              </a:buClr>
              <a:buSzPts val="1800"/>
              <a:buChar char="-"/>
            </a:pPr>
            <a:r>
              <a:rPr lang="en" sz="1200">
                <a:solidFill>
                  <a:srgbClr val="000000"/>
                </a:solidFill>
              </a:rPr>
              <a:t>Fatal Injury</a:t>
            </a:r>
            <a:endParaRPr sz="1200">
              <a:solidFill>
                <a:srgbClr val="000000"/>
              </a:solidFill>
            </a:endParaRPr>
          </a:p>
          <a:p>
            <a:pPr indent="-342900" lvl="0" marL="457200" rtl="0" algn="l">
              <a:spcBef>
                <a:spcPts val="800"/>
              </a:spcBef>
              <a:spcAft>
                <a:spcPts val="0"/>
              </a:spcAft>
              <a:buClr>
                <a:srgbClr val="000000"/>
              </a:buClr>
              <a:buSzPts val="1800"/>
              <a:buChar char="-"/>
            </a:pPr>
            <a:r>
              <a:rPr b="1" lang="en" sz="1800">
                <a:solidFill>
                  <a:srgbClr val="000000"/>
                </a:solidFill>
              </a:rPr>
              <a:t>We combine Serious Injury and Fatal Injury into one kind - Heavy Injury.</a:t>
            </a:r>
            <a:endParaRPr b="1" sz="1800">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Convert this to a binary column named Heavily_Injured_True.</a:t>
            </a:r>
            <a:endParaRPr b="1" sz="1800">
              <a:solidFill>
                <a:srgbClr val="000000"/>
              </a:solidFill>
            </a:endParaRPr>
          </a:p>
          <a:p>
            <a:pPr indent="0" lvl="0" marL="457200" rtl="0" algn="l">
              <a:spcBef>
                <a:spcPts val="1200"/>
              </a:spcBef>
              <a:spcAft>
                <a:spcPts val="1200"/>
              </a:spcAft>
              <a:buNone/>
            </a:pPr>
            <a:r>
              <a:t/>
            </a:r>
            <a:endParaRPr sz="12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48529"/>
              <a:buFont typeface="Arial"/>
              <a:buNone/>
            </a:pPr>
            <a:r>
              <a:rPr lang="en" sz="2040"/>
              <a:t>Step 2b - VIF test for multicollinearity </a:t>
            </a:r>
            <a:endParaRPr sz="2040"/>
          </a:p>
          <a:p>
            <a:pPr indent="0" lvl="0" marL="0" rtl="0" algn="l">
              <a:spcBef>
                <a:spcPts val="0"/>
              </a:spcBef>
              <a:spcAft>
                <a:spcPts val="0"/>
              </a:spcAft>
              <a:buNone/>
            </a:pPr>
            <a:r>
              <a:t/>
            </a:r>
            <a:endParaRPr/>
          </a:p>
        </p:txBody>
      </p:sp>
      <p:sp>
        <p:nvSpPr>
          <p:cNvPr id="171" name="Google Shape;171;p27"/>
          <p:cNvSpPr txBox="1"/>
          <p:nvPr>
            <p:ph idx="1" type="body"/>
          </p:nvPr>
        </p:nvSpPr>
        <p:spPr>
          <a:xfrm>
            <a:off x="729450" y="1938200"/>
            <a:ext cx="8414700" cy="23451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rgbClr val="000000"/>
              </a:buClr>
              <a:buSzPct val="100000"/>
              <a:buChar char="-"/>
            </a:pPr>
            <a:r>
              <a:rPr b="1" lang="en" sz="1800">
                <a:solidFill>
                  <a:srgbClr val="000000"/>
                </a:solidFill>
              </a:rPr>
              <a:t>We check if the columns selected are multicollinear or not</a:t>
            </a:r>
            <a:endParaRPr b="1" sz="1800">
              <a:solidFill>
                <a:srgbClr val="000000"/>
              </a:solidFill>
            </a:endParaRPr>
          </a:p>
          <a:p>
            <a:pPr indent="-334327" lvl="0" marL="457200" rtl="0" algn="l">
              <a:spcBef>
                <a:spcPts val="0"/>
              </a:spcBef>
              <a:spcAft>
                <a:spcPts val="0"/>
              </a:spcAft>
              <a:buClr>
                <a:srgbClr val="000000"/>
              </a:buClr>
              <a:buSzPct val="100000"/>
              <a:buChar char="-"/>
            </a:pPr>
            <a:r>
              <a:rPr b="1" lang="en" sz="1800">
                <a:solidFill>
                  <a:srgbClr val="000000"/>
                </a:solidFill>
              </a:rPr>
              <a:t>We do this using VIF Test:</a:t>
            </a:r>
            <a:endParaRPr b="1" sz="1800">
              <a:solidFill>
                <a:srgbClr val="000000"/>
              </a:solidFill>
            </a:endParaRPr>
          </a:p>
          <a:p>
            <a:pPr indent="0" lvl="0" marL="0" rtl="0" algn="l">
              <a:spcBef>
                <a:spcPts val="1200"/>
              </a:spcBef>
              <a:spcAft>
                <a:spcPts val="0"/>
              </a:spcAft>
              <a:buNone/>
            </a:pPr>
            <a:r>
              <a:t/>
            </a:r>
            <a:endParaRPr b="1" sz="1800">
              <a:solidFill>
                <a:srgbClr val="000000"/>
              </a:solidFill>
            </a:endParaRPr>
          </a:p>
          <a:p>
            <a:pPr indent="0" lvl="0" marL="0" rtl="0" algn="l">
              <a:spcBef>
                <a:spcPts val="1200"/>
              </a:spcBef>
              <a:spcAft>
                <a:spcPts val="0"/>
              </a:spcAft>
              <a:buNone/>
            </a:pPr>
            <a:r>
              <a:t/>
            </a:r>
            <a:endParaRPr b="1" sz="1800">
              <a:solidFill>
                <a:srgbClr val="000000"/>
              </a:solidFill>
            </a:endParaRPr>
          </a:p>
          <a:p>
            <a:pPr indent="0" lvl="0" marL="0" rtl="0" algn="l">
              <a:spcBef>
                <a:spcPts val="1200"/>
              </a:spcBef>
              <a:spcAft>
                <a:spcPts val="0"/>
              </a:spcAft>
              <a:buNone/>
            </a:pPr>
            <a:r>
              <a:t/>
            </a:r>
            <a:endParaRPr b="1" sz="1800">
              <a:solidFill>
                <a:srgbClr val="000000"/>
              </a:solidFill>
            </a:endParaRPr>
          </a:p>
          <a:p>
            <a:pPr indent="0" lvl="0" marL="0" rtl="0" algn="l">
              <a:spcBef>
                <a:spcPts val="1200"/>
              </a:spcBef>
              <a:spcAft>
                <a:spcPts val="1200"/>
              </a:spcAft>
              <a:buNone/>
            </a:pPr>
            <a:r>
              <a:t/>
            </a:r>
            <a:endParaRPr b="1" sz="1800">
              <a:solidFill>
                <a:srgbClr val="000000"/>
              </a:solidFill>
            </a:endParaRPr>
          </a:p>
        </p:txBody>
      </p:sp>
      <p:graphicFrame>
        <p:nvGraphicFramePr>
          <p:cNvPr id="172" name="Google Shape;172;p27"/>
          <p:cNvGraphicFramePr/>
          <p:nvPr/>
        </p:nvGraphicFramePr>
        <p:xfrm>
          <a:off x="1623250" y="2721050"/>
          <a:ext cx="3000000" cy="3000000"/>
        </p:xfrm>
        <a:graphic>
          <a:graphicData uri="http://schemas.openxmlformats.org/drawingml/2006/table">
            <a:tbl>
              <a:tblPr>
                <a:noFill/>
                <a:tableStyleId>{C3E0CBDD-5996-450E-8121-3A98CA4BE3E3}</a:tableStyleId>
              </a:tblPr>
              <a:tblGrid>
                <a:gridCol w="1466850"/>
                <a:gridCol w="952500"/>
                <a:gridCol w="952500"/>
                <a:gridCol w="1457325"/>
              </a:tblGrid>
              <a:tr h="100000">
                <a:tc>
                  <a:txBody>
                    <a:bodyPr/>
                    <a:lstStyle/>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txBody>
                  <a:tcPr marT="25400" marB="25400" marR="25400" marL="25400">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GVIF</a:t>
                      </a:r>
                      <a:endParaRPr sz="12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Df</a:t>
                      </a:r>
                      <a:endParaRPr sz="12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GVIF^(1/(2*Df))</a:t>
                      </a:r>
                      <a:endParaRPr sz="12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b="1" lang="en" sz="1200">
                          <a:latin typeface="Times New Roman"/>
                          <a:ea typeface="Times New Roman"/>
                          <a:cs typeface="Times New Roman"/>
                          <a:sym typeface="Times New Roman"/>
                        </a:rPr>
                        <a:t>Lanes_or_Medians</a:t>
                      </a:r>
                      <a:endParaRPr sz="1200">
                        <a:latin typeface="Times New Roman"/>
                        <a:ea typeface="Times New Roman"/>
                        <a:cs typeface="Times New Roman"/>
                        <a:sym typeface="Times New Roman"/>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1.037588</a:t>
                      </a:r>
                      <a:endParaRPr sz="12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6</a:t>
                      </a:r>
                      <a:endParaRPr sz="12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1.00308</a:t>
                      </a:r>
                      <a:endParaRPr sz="12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b="1" lang="en" sz="1200">
                          <a:latin typeface="Times New Roman"/>
                          <a:ea typeface="Times New Roman"/>
                          <a:cs typeface="Times New Roman"/>
                          <a:sym typeface="Times New Roman"/>
                        </a:rPr>
                        <a:t>Educational_level</a:t>
                      </a:r>
                      <a:endParaRPr sz="1200">
                        <a:latin typeface="Times New Roman"/>
                        <a:ea typeface="Times New Roman"/>
                        <a:cs typeface="Times New Roman"/>
                        <a:sym typeface="Times New Roman"/>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1.018444</a:t>
                      </a:r>
                      <a:endParaRPr sz="12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6</a:t>
                      </a:r>
                      <a:endParaRPr sz="12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1.001524</a:t>
                      </a:r>
                      <a:endParaRPr sz="12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b="1" lang="en" sz="1200">
                          <a:latin typeface="Times New Roman"/>
                          <a:ea typeface="Times New Roman"/>
                          <a:cs typeface="Times New Roman"/>
                          <a:sym typeface="Times New Roman"/>
                        </a:rPr>
                        <a:t>Owner_of_vehicle</a:t>
                      </a:r>
                      <a:endParaRPr sz="1200">
                        <a:latin typeface="Times New Roman"/>
                        <a:ea typeface="Times New Roman"/>
                        <a:cs typeface="Times New Roman"/>
                        <a:sym typeface="Times New Roman"/>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1.027409</a:t>
                      </a:r>
                      <a:endParaRPr sz="12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1.004517</a:t>
                      </a:r>
                      <a:endParaRPr sz="12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b="1" lang="en" sz="1200">
                          <a:latin typeface="Times New Roman"/>
                          <a:ea typeface="Times New Roman"/>
                          <a:cs typeface="Times New Roman"/>
                          <a:sym typeface="Times New Roman"/>
                        </a:rPr>
                        <a:t>Weather_conditions</a:t>
                      </a:r>
                      <a:endParaRPr sz="1200">
                        <a:latin typeface="Times New Roman"/>
                        <a:ea typeface="Times New Roman"/>
                        <a:cs typeface="Times New Roman"/>
                        <a:sym typeface="Times New Roman"/>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1.044217</a:t>
                      </a:r>
                      <a:endParaRPr sz="12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8</a:t>
                      </a:r>
                      <a:endParaRPr sz="12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1.002708</a:t>
                      </a:r>
                      <a:endParaRPr sz="12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b="1" lang="en" sz="1200">
                          <a:latin typeface="Times New Roman"/>
                          <a:ea typeface="Times New Roman"/>
                          <a:cs typeface="Times New Roman"/>
                          <a:sym typeface="Times New Roman"/>
                        </a:rPr>
                        <a:t>Light_conditions</a:t>
                      </a:r>
                      <a:endParaRPr sz="1200">
                        <a:latin typeface="Times New Roman"/>
                        <a:ea typeface="Times New Roman"/>
                        <a:cs typeface="Times New Roman"/>
                        <a:sym typeface="Times New Roman"/>
                      </a:endParaRPr>
                    </a:p>
                  </a:txBody>
                  <a:tcPr marT="25400" marB="2540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1.034422</a:t>
                      </a:r>
                      <a:endParaRPr sz="12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1.005656</a:t>
                      </a:r>
                      <a:endParaRPr sz="1200">
                        <a:latin typeface="Times New Roman"/>
                        <a:ea typeface="Times New Roman"/>
                        <a:cs typeface="Times New Roman"/>
                        <a:sym typeface="Times New Roman"/>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73" name="Google Shape;173;p27"/>
          <p:cNvSpPr txBox="1"/>
          <p:nvPr>
            <p:ph idx="1" type="body"/>
          </p:nvPr>
        </p:nvSpPr>
        <p:spPr>
          <a:xfrm>
            <a:off x="845750" y="4283300"/>
            <a:ext cx="8414700" cy="2345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b="1" lang="en" sz="1800">
                <a:solidFill>
                  <a:srgbClr val="000000"/>
                </a:solidFill>
              </a:rPr>
              <a:t>As all the values are less than 5, it implies that columns are not collinear.</a:t>
            </a:r>
            <a:endParaRPr b="1" sz="1800">
              <a:solidFill>
                <a:srgbClr val="000000"/>
              </a:solidFill>
            </a:endParaRPr>
          </a:p>
          <a:p>
            <a:pPr indent="0" lvl="0" marL="0" rtl="0" algn="l">
              <a:spcBef>
                <a:spcPts val="1200"/>
              </a:spcBef>
              <a:spcAft>
                <a:spcPts val="0"/>
              </a:spcAft>
              <a:buNone/>
            </a:pPr>
            <a:r>
              <a:t/>
            </a:r>
            <a:endParaRPr b="1" sz="1800">
              <a:solidFill>
                <a:srgbClr val="000000"/>
              </a:solidFill>
            </a:endParaRPr>
          </a:p>
          <a:p>
            <a:pPr indent="0" lvl="0" marL="0" rtl="0" algn="l">
              <a:spcBef>
                <a:spcPts val="1200"/>
              </a:spcBef>
              <a:spcAft>
                <a:spcPts val="0"/>
              </a:spcAft>
              <a:buNone/>
            </a:pPr>
            <a:r>
              <a:t/>
            </a:r>
            <a:endParaRPr b="1" sz="1800">
              <a:solidFill>
                <a:srgbClr val="000000"/>
              </a:solidFill>
            </a:endParaRPr>
          </a:p>
          <a:p>
            <a:pPr indent="0" lvl="0" marL="0" rtl="0" algn="l">
              <a:spcBef>
                <a:spcPts val="1200"/>
              </a:spcBef>
              <a:spcAft>
                <a:spcPts val="0"/>
              </a:spcAft>
              <a:buNone/>
            </a:pPr>
            <a:r>
              <a:t/>
            </a:r>
            <a:endParaRPr b="1" sz="1800">
              <a:solidFill>
                <a:srgbClr val="000000"/>
              </a:solidFill>
            </a:endParaRPr>
          </a:p>
          <a:p>
            <a:pPr indent="0" lvl="0" marL="0" rtl="0" algn="l">
              <a:spcBef>
                <a:spcPts val="1200"/>
              </a:spcBef>
              <a:spcAft>
                <a:spcPts val="1200"/>
              </a:spcAft>
              <a:buNone/>
            </a:pPr>
            <a:r>
              <a:t/>
            </a:r>
            <a:endParaRPr b="1" sz="18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177" name="Shape 177"/>
        <p:cNvGrpSpPr/>
        <p:nvPr/>
      </p:nvGrpSpPr>
      <p:grpSpPr>
        <a:xfrm>
          <a:off x="0" y="0"/>
          <a:ext cx="0" cy="0"/>
          <a:chOff x="0" y="0"/>
          <a:chExt cx="0" cy="0"/>
        </a:xfrm>
      </p:grpSpPr>
      <p:sp>
        <p:nvSpPr>
          <p:cNvPr id="178" name="Google Shape;178;p28"/>
          <p:cNvSpPr txBox="1"/>
          <p:nvPr>
            <p:ph type="title"/>
          </p:nvPr>
        </p:nvSpPr>
        <p:spPr>
          <a:xfrm>
            <a:off x="727650" y="1318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40"/>
              <a:t>Step 3 - Hypothesis Testing and Test Statistic</a:t>
            </a:r>
            <a:endParaRPr sz="2040"/>
          </a:p>
        </p:txBody>
      </p:sp>
      <p:sp>
        <p:nvSpPr>
          <p:cNvPr id="179" name="Google Shape;179;p28"/>
          <p:cNvSpPr txBox="1"/>
          <p:nvPr>
            <p:ph idx="1" type="body"/>
          </p:nvPr>
        </p:nvSpPr>
        <p:spPr>
          <a:xfrm>
            <a:off x="727650" y="1934450"/>
            <a:ext cx="8593800" cy="3209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b="1" lang="en" sz="1800">
                <a:solidFill>
                  <a:srgbClr val="000000"/>
                </a:solidFill>
              </a:rPr>
              <a:t>We choose GLM to perform our test. </a:t>
            </a:r>
            <a:endParaRPr b="1" sz="1800">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After modelling using GLM we see a few columns contribute significantly to determining output variable than others.</a:t>
            </a:r>
            <a:endParaRPr b="1" sz="1800">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They are as follows:</a:t>
            </a:r>
            <a:endParaRPr b="1" sz="1800">
              <a:solidFill>
                <a:srgbClr val="000000"/>
              </a:solidFill>
            </a:endParaRPr>
          </a:p>
          <a:p>
            <a:pPr indent="-342900" lvl="1" marL="914400" rtl="0" algn="l">
              <a:spcBef>
                <a:spcPts val="0"/>
              </a:spcBef>
              <a:spcAft>
                <a:spcPts val="0"/>
              </a:spcAft>
              <a:buClr>
                <a:srgbClr val="000000"/>
              </a:buClr>
              <a:buSzPts val="1800"/>
              <a:buChar char="-"/>
            </a:pPr>
            <a:r>
              <a:rPr lang="en" sz="1200">
                <a:solidFill>
                  <a:srgbClr val="000000"/>
                </a:solidFill>
                <a:latin typeface="Times New Roman"/>
                <a:ea typeface="Times New Roman"/>
                <a:cs typeface="Times New Roman"/>
                <a:sym typeface="Times New Roman"/>
              </a:rPr>
              <a:t>Weather_conditionsRaining (P-Value = 0.03176)</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Weather_conditionsWindy (P-Value = 0.01406)</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Light_conditionsDaylight (P-Value = 0.0135)</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Weather_conditionsNormal (P-Value = 0.00369)</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Weather_conditionsUnknown (P-Value = 0.00223)</a:t>
            </a:r>
            <a:endParaRPr sz="1200">
              <a:solidFill>
                <a:srgbClr val="000000"/>
              </a:solidFill>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Light_conditionsDarkness - no lighting (P-Value = 5.89E-07)</a:t>
            </a:r>
            <a:endParaRPr sz="12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83" name="Shape 183"/>
        <p:cNvGrpSpPr/>
        <p:nvPr/>
      </p:nvGrpSpPr>
      <p:grpSpPr>
        <a:xfrm>
          <a:off x="0" y="0"/>
          <a:ext cx="0" cy="0"/>
          <a:chOff x="0" y="0"/>
          <a:chExt cx="0" cy="0"/>
        </a:xfrm>
      </p:grpSpPr>
      <p:sp>
        <p:nvSpPr>
          <p:cNvPr id="184" name="Google Shape;184;p29"/>
          <p:cNvSpPr txBox="1"/>
          <p:nvPr>
            <p:ph idx="1" type="body"/>
          </p:nvPr>
        </p:nvSpPr>
        <p:spPr>
          <a:xfrm>
            <a:off x="727650" y="1727525"/>
            <a:ext cx="8414700" cy="3416100"/>
          </a:xfrm>
          <a:prstGeom prst="rect">
            <a:avLst/>
          </a:prstGeom>
        </p:spPr>
        <p:txBody>
          <a:bodyPr anchorCtr="0" anchor="t" bIns="91425" lIns="91425" spcFirstLastPara="1" rIns="91425" wrap="square" tIns="91425">
            <a:noAutofit/>
          </a:bodyPr>
          <a:lstStyle/>
          <a:p>
            <a:pPr indent="-320675" lvl="0" marL="457200" rtl="0" algn="just">
              <a:spcBef>
                <a:spcPts val="0"/>
              </a:spcBef>
              <a:spcAft>
                <a:spcPts val="0"/>
              </a:spcAft>
              <a:buClr>
                <a:srgbClr val="000000"/>
              </a:buClr>
              <a:buSzPts val="1450"/>
              <a:buChar char="-"/>
            </a:pPr>
            <a:r>
              <a:rPr lang="en" sz="1450">
                <a:solidFill>
                  <a:srgbClr val="000000"/>
                </a:solidFill>
                <a:latin typeface="Times New Roman"/>
                <a:ea typeface="Times New Roman"/>
                <a:cs typeface="Times New Roman"/>
                <a:sym typeface="Times New Roman"/>
              </a:rPr>
              <a:t>The Likelihood Ratio Test (LRT) is a statistical procedure used to compare the fit of two nested models: a simpler null model (null_model) and a more complex alternative model (logit_model). This test evaluates whether the inclusion of additional predictors in the null model leads to a significant improvement in model fit. It provides a formal mechanism to ascertain the value added by the extra variables in the alternative model.</a:t>
            </a:r>
            <a:endParaRPr sz="1450">
              <a:solidFill>
                <a:srgbClr val="000000"/>
              </a:solidFill>
              <a:latin typeface="Times New Roman"/>
              <a:ea typeface="Times New Roman"/>
              <a:cs typeface="Times New Roman"/>
              <a:sym typeface="Times New Roman"/>
            </a:endParaRPr>
          </a:p>
          <a:p>
            <a:pPr indent="-320675" lvl="0" marL="457200" rtl="0" algn="just">
              <a:spcBef>
                <a:spcPts val="800"/>
              </a:spcBef>
              <a:spcAft>
                <a:spcPts val="0"/>
              </a:spcAft>
              <a:buClr>
                <a:srgbClr val="000000"/>
              </a:buClr>
              <a:buSzPts val="1450"/>
              <a:buFont typeface="Times New Roman"/>
              <a:buChar char="-"/>
            </a:pPr>
            <a:r>
              <a:rPr lang="en" sz="1450">
                <a:solidFill>
                  <a:srgbClr val="000000"/>
                </a:solidFill>
                <a:latin typeface="Times New Roman"/>
                <a:ea typeface="Times New Roman"/>
                <a:cs typeface="Times New Roman"/>
                <a:sym typeface="Times New Roman"/>
              </a:rPr>
              <a:t>Our test results:</a:t>
            </a:r>
            <a:endParaRPr sz="1450">
              <a:solidFill>
                <a:srgbClr val="000000"/>
              </a:solidFill>
              <a:latin typeface="Times New Roman"/>
              <a:ea typeface="Times New Roman"/>
              <a:cs typeface="Times New Roman"/>
              <a:sym typeface="Times New Roman"/>
            </a:endParaRPr>
          </a:p>
          <a:p>
            <a:pPr indent="-320675" lvl="1" marL="914400" rtl="0" algn="just">
              <a:spcBef>
                <a:spcPts val="800"/>
              </a:spcBef>
              <a:spcAft>
                <a:spcPts val="0"/>
              </a:spcAft>
              <a:buClr>
                <a:srgbClr val="000000"/>
              </a:buClr>
              <a:buSzPts val="1450"/>
              <a:buFont typeface="Times New Roman"/>
              <a:buChar char="-"/>
            </a:pPr>
            <a:r>
              <a:rPr lang="en" sz="1450">
                <a:solidFill>
                  <a:srgbClr val="000000"/>
                </a:solidFill>
                <a:latin typeface="Times New Roman"/>
                <a:ea typeface="Times New Roman"/>
                <a:cs typeface="Times New Roman"/>
                <a:sym typeface="Times New Roman"/>
              </a:rPr>
              <a:t>The Chi-squared statistic for the Likelihood Ratio Test is 77.939.</a:t>
            </a:r>
            <a:endParaRPr sz="1450">
              <a:solidFill>
                <a:srgbClr val="000000"/>
              </a:solidFill>
              <a:latin typeface="Times New Roman"/>
              <a:ea typeface="Times New Roman"/>
              <a:cs typeface="Times New Roman"/>
              <a:sym typeface="Times New Roman"/>
            </a:endParaRPr>
          </a:p>
          <a:p>
            <a:pPr indent="-320675" lvl="1" marL="914400" rtl="0" algn="just">
              <a:spcBef>
                <a:spcPts val="0"/>
              </a:spcBef>
              <a:spcAft>
                <a:spcPts val="0"/>
              </a:spcAft>
              <a:buClr>
                <a:srgbClr val="000000"/>
              </a:buClr>
              <a:buSzPts val="1450"/>
              <a:buFont typeface="Times New Roman"/>
              <a:buChar char="-"/>
            </a:pPr>
            <a:r>
              <a:rPr lang="en" sz="1450">
                <a:solidFill>
                  <a:srgbClr val="000000"/>
                </a:solidFill>
                <a:latin typeface="Times New Roman"/>
                <a:ea typeface="Times New Roman"/>
                <a:cs typeface="Times New Roman"/>
                <a:sym typeface="Times New Roman"/>
              </a:rPr>
              <a:t>The p-value for the test is 4.341e-07, which is highly significant (indicated by ***).</a:t>
            </a:r>
            <a:endParaRPr sz="1450">
              <a:solidFill>
                <a:srgbClr val="000000"/>
              </a:solidFill>
              <a:latin typeface="Times New Roman"/>
              <a:ea typeface="Times New Roman"/>
              <a:cs typeface="Times New Roman"/>
              <a:sym typeface="Times New Roman"/>
            </a:endParaRPr>
          </a:p>
          <a:p>
            <a:pPr indent="-320675" lvl="1" marL="914400" rtl="0" algn="just">
              <a:spcBef>
                <a:spcPts val="0"/>
              </a:spcBef>
              <a:spcAft>
                <a:spcPts val="0"/>
              </a:spcAft>
              <a:buClr>
                <a:srgbClr val="000000"/>
              </a:buClr>
              <a:buSzPts val="1450"/>
              <a:buFont typeface="Times New Roman"/>
              <a:buChar char="-"/>
            </a:pPr>
            <a:r>
              <a:rPr lang="en" sz="1450">
                <a:solidFill>
                  <a:srgbClr val="000000"/>
                </a:solidFill>
                <a:latin typeface="Times New Roman"/>
                <a:ea typeface="Times New Roman"/>
                <a:cs typeface="Times New Roman"/>
                <a:sym typeface="Times New Roman"/>
              </a:rPr>
              <a:t>This result suggests that Model 2 is a significantly better fit for the data compared to Model 1, as indicated by the small p-value. The additional predictors in Model 2 appear to improve the model's fit.</a:t>
            </a:r>
            <a:endParaRPr sz="1450"/>
          </a:p>
        </p:txBody>
      </p:sp>
      <p:sp>
        <p:nvSpPr>
          <p:cNvPr id="185" name="Google Shape;185;p29"/>
          <p:cNvSpPr txBox="1"/>
          <p:nvPr>
            <p:ph type="title"/>
          </p:nvPr>
        </p:nvSpPr>
        <p:spPr>
          <a:xfrm>
            <a:off x="727650" y="1192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4 - Likelihood Ratio Testing</a:t>
            </a:r>
            <a:r>
              <a:rPr lang="en"/>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89" name="Shape 189"/>
        <p:cNvGrpSpPr/>
        <p:nvPr/>
      </p:nvGrpSpPr>
      <p:grpSpPr>
        <a:xfrm>
          <a:off x="0" y="0"/>
          <a:ext cx="0" cy="0"/>
          <a:chOff x="0" y="0"/>
          <a:chExt cx="0" cy="0"/>
        </a:xfrm>
      </p:grpSpPr>
      <p:sp>
        <p:nvSpPr>
          <p:cNvPr id="190" name="Google Shape;190;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r>
              <a:rPr lang="en"/>
              <a:t> for Hypothesis testing.</a:t>
            </a:r>
            <a:endParaRPr/>
          </a:p>
          <a:p>
            <a:pPr indent="0" lvl="0" marL="0" rtl="0" algn="l">
              <a:spcBef>
                <a:spcPts val="0"/>
              </a:spcBef>
              <a:spcAft>
                <a:spcPts val="0"/>
              </a:spcAft>
              <a:buNone/>
            </a:pPr>
            <a:r>
              <a:t/>
            </a:r>
            <a:endParaRPr/>
          </a:p>
        </p:txBody>
      </p:sp>
      <p:sp>
        <p:nvSpPr>
          <p:cNvPr id="191" name="Google Shape;191;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81000" lvl="0" marL="457200" rtl="0" algn="just">
              <a:spcBef>
                <a:spcPts val="0"/>
              </a:spcBef>
              <a:spcAft>
                <a:spcPts val="800"/>
              </a:spcAft>
              <a:buClr>
                <a:srgbClr val="000000"/>
              </a:buClr>
              <a:buSzPts val="2400"/>
              <a:buChar char="-"/>
            </a:pPr>
            <a:r>
              <a:rPr lang="en" sz="2400">
                <a:solidFill>
                  <a:srgbClr val="000000"/>
                </a:solidFill>
                <a:latin typeface="Times New Roman"/>
                <a:ea typeface="Times New Roman"/>
                <a:cs typeface="Times New Roman"/>
                <a:sym typeface="Times New Roman"/>
              </a:rPr>
              <a:t>After performing the hypothesis testing we conclude that we are going to reject the null hypothesis as the p-value is less than the significance level (0.05). This implies that our predictors are good estimators of the response variable.  </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195" name="Shape 195"/>
        <p:cNvGrpSpPr/>
        <p:nvPr/>
      </p:nvGrpSpPr>
      <p:grpSpPr>
        <a:xfrm>
          <a:off x="0" y="0"/>
          <a:ext cx="0" cy="0"/>
          <a:chOff x="0" y="0"/>
          <a:chExt cx="0" cy="0"/>
        </a:xfrm>
      </p:grpSpPr>
      <p:sp>
        <p:nvSpPr>
          <p:cNvPr id="196" name="Google Shape;196;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MCAR and MNAR Effects:</a:t>
            </a:r>
            <a:endParaRPr/>
          </a:p>
        </p:txBody>
      </p:sp>
      <p:sp>
        <p:nvSpPr>
          <p:cNvPr id="197" name="Google Shape;197;p31"/>
          <p:cNvSpPr txBox="1"/>
          <p:nvPr>
            <p:ph idx="1" type="body"/>
          </p:nvPr>
        </p:nvSpPr>
        <p:spPr>
          <a:xfrm>
            <a:off x="729450" y="2078875"/>
            <a:ext cx="8414400" cy="3064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200" u="sng">
                <a:solidFill>
                  <a:srgbClr val="000000"/>
                </a:solidFill>
                <a:latin typeface="Times New Roman"/>
                <a:ea typeface="Times New Roman"/>
                <a:cs typeface="Times New Roman"/>
                <a:sym typeface="Times New Roman"/>
              </a:rPr>
              <a:t>MCAR:</a:t>
            </a:r>
            <a:endParaRPr b="1" sz="1200" u="sng">
              <a:solidFill>
                <a:srgbClr val="000000"/>
              </a:solidFill>
              <a:latin typeface="Times New Roman"/>
              <a:ea typeface="Times New Roman"/>
              <a:cs typeface="Times New Roman"/>
              <a:sym typeface="Times New Roman"/>
            </a:endParaRPr>
          </a:p>
          <a:p>
            <a:pPr indent="0" lvl="0" marL="0" rtl="0" algn="just">
              <a:spcBef>
                <a:spcPts val="800"/>
              </a:spcBef>
              <a:spcAft>
                <a:spcPts val="0"/>
              </a:spcAft>
              <a:buNone/>
            </a:pPr>
            <a:r>
              <a:rPr lang="en" sz="1200">
                <a:solidFill>
                  <a:srgbClr val="000000"/>
                </a:solidFill>
                <a:latin typeface="Times New Roman"/>
                <a:ea typeface="Times New Roman"/>
                <a:cs typeface="Times New Roman"/>
                <a:sym typeface="Times New Roman"/>
              </a:rPr>
              <a:t>One needs to also verify the impact of null values while performing such experiments, hence we added 10%, 20%, 30%, 40%, 50% null values to all attributes except the response variable.</a:t>
            </a:r>
            <a:endParaRPr sz="1200">
              <a:solidFill>
                <a:srgbClr val="000000"/>
              </a:solidFill>
              <a:latin typeface="Times New Roman"/>
              <a:ea typeface="Times New Roman"/>
              <a:cs typeface="Times New Roman"/>
              <a:sym typeface="Times New Roman"/>
            </a:endParaRPr>
          </a:p>
          <a:p>
            <a:pPr indent="0" lvl="0" marL="0" rtl="0" algn="just">
              <a:spcBef>
                <a:spcPts val="800"/>
              </a:spcBef>
              <a:spcAft>
                <a:spcPts val="0"/>
              </a:spcAft>
              <a:buNone/>
            </a:pPr>
            <a:r>
              <a:rPr b="1" lang="en" sz="1200" u="sng">
                <a:solidFill>
                  <a:srgbClr val="000000"/>
                </a:solidFill>
                <a:latin typeface="Times New Roman"/>
                <a:ea typeface="Times New Roman"/>
                <a:cs typeface="Times New Roman"/>
                <a:sym typeface="Times New Roman"/>
              </a:rPr>
              <a:t>Results: </a:t>
            </a:r>
            <a:r>
              <a:rPr b="1" lang="en" sz="1200">
                <a:solidFill>
                  <a:srgbClr val="000000"/>
                </a:solidFill>
                <a:latin typeface="Times New Roman"/>
                <a:ea typeface="Times New Roman"/>
                <a:cs typeface="Times New Roman"/>
                <a:sym typeface="Times New Roman"/>
              </a:rPr>
              <a:t> </a:t>
            </a:r>
            <a:r>
              <a:rPr lang="en" sz="1100">
                <a:solidFill>
                  <a:srgbClr val="1155CC"/>
                </a:solidFill>
                <a:uFill>
                  <a:noFill/>
                </a:uFill>
                <a:latin typeface="Arial"/>
                <a:ea typeface="Arial"/>
                <a:cs typeface="Arial"/>
                <a:sym typeface="Arial"/>
                <a:hlinkClick r:id="rId3">
                  <a:extLst>
                    <a:ext uri="{A12FA001-AC4F-418D-AE19-62706E023703}">
                      <ahyp:hlinkClr val="tx"/>
                    </a:ext>
                  </a:extLst>
                </a:hlinkClick>
              </a:rPr>
              <a:t>DA_NANs.xlsx</a:t>
            </a:r>
            <a:endParaRPr b="1" sz="1200">
              <a:solidFill>
                <a:srgbClr val="000000"/>
              </a:solidFill>
              <a:latin typeface="Times New Roman"/>
              <a:ea typeface="Times New Roman"/>
              <a:cs typeface="Times New Roman"/>
              <a:sym typeface="Times New Roman"/>
            </a:endParaRPr>
          </a:p>
          <a:p>
            <a:pPr indent="0" lvl="0" marL="0" rtl="0" algn="just">
              <a:spcBef>
                <a:spcPts val="800"/>
              </a:spcBef>
              <a:spcAft>
                <a:spcPts val="0"/>
              </a:spcAft>
              <a:buNone/>
            </a:pPr>
            <a:r>
              <a:rPr b="1" lang="en" sz="1200" u="sng">
                <a:solidFill>
                  <a:srgbClr val="000000"/>
                </a:solidFill>
                <a:latin typeface="Times New Roman"/>
                <a:ea typeface="Times New Roman"/>
                <a:cs typeface="Times New Roman"/>
                <a:sym typeface="Times New Roman"/>
              </a:rPr>
              <a:t>We Interpret as below from the results obtained</a:t>
            </a: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0" lvl="0" marL="0" rtl="0" algn="just">
              <a:spcBef>
                <a:spcPts val="800"/>
              </a:spcBef>
              <a:spcAft>
                <a:spcPts val="0"/>
              </a:spcAft>
              <a:buNone/>
            </a:pPr>
            <a:r>
              <a:rPr lang="en" sz="1200">
                <a:solidFill>
                  <a:srgbClr val="000000"/>
                </a:solidFill>
                <a:latin typeface="Times New Roman"/>
                <a:ea typeface="Times New Roman"/>
                <a:cs typeface="Times New Roman"/>
                <a:sym typeface="Times New Roman"/>
              </a:rPr>
              <a:t>As the no. of null values introduced increases the significance of variables contributing to the response decreases. </a:t>
            </a:r>
            <a:endParaRPr sz="1200">
              <a:solidFill>
                <a:srgbClr val="000000"/>
              </a:solidFill>
              <a:latin typeface="Times New Roman"/>
              <a:ea typeface="Times New Roman"/>
              <a:cs typeface="Times New Roman"/>
              <a:sym typeface="Times New Roman"/>
            </a:endParaRPr>
          </a:p>
          <a:p>
            <a:pPr indent="0" lvl="0" marL="0" rtl="0" algn="l">
              <a:spcBef>
                <a:spcPts val="8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40"/>
              <a:t>Questions: what are factors </a:t>
            </a:r>
            <a:r>
              <a:rPr lang="en" sz="1840"/>
              <a:t>associated with accident severity if a car accident occur?</a:t>
            </a:r>
            <a:endParaRPr sz="1840"/>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Driving experience</a:t>
            </a:r>
            <a:endParaRPr/>
          </a:p>
          <a:p>
            <a:pPr indent="-311150" lvl="0" marL="457200" rtl="0" algn="l">
              <a:spcBef>
                <a:spcPts val="0"/>
              </a:spcBef>
              <a:spcAft>
                <a:spcPts val="0"/>
              </a:spcAft>
              <a:buSzPts val="1300"/>
              <a:buChar char="-"/>
            </a:pPr>
            <a:r>
              <a:rPr lang="en"/>
              <a:t>Lanes</a:t>
            </a:r>
            <a:endParaRPr/>
          </a:p>
          <a:p>
            <a:pPr indent="-311150" lvl="0" marL="457200" rtl="0" algn="l">
              <a:spcBef>
                <a:spcPts val="0"/>
              </a:spcBef>
              <a:spcAft>
                <a:spcPts val="0"/>
              </a:spcAft>
              <a:buSzPts val="1300"/>
              <a:buChar char="-"/>
            </a:pPr>
            <a:r>
              <a:rPr lang="en"/>
              <a:t>Education Level</a:t>
            </a:r>
            <a:endParaRPr/>
          </a:p>
          <a:p>
            <a:pPr indent="-311150" lvl="0" marL="457200" rtl="0" algn="l">
              <a:spcBef>
                <a:spcPts val="0"/>
              </a:spcBef>
              <a:spcAft>
                <a:spcPts val="0"/>
              </a:spcAft>
              <a:buSzPts val="1300"/>
              <a:buChar char="-"/>
            </a:pPr>
            <a:r>
              <a:rPr lang="en"/>
              <a:t>Weather Conditions</a:t>
            </a:r>
            <a:endParaRPr/>
          </a:p>
          <a:p>
            <a:pPr indent="-311150" lvl="0" marL="457200" rtl="0" algn="l">
              <a:spcBef>
                <a:spcPts val="0"/>
              </a:spcBef>
              <a:spcAft>
                <a:spcPts val="0"/>
              </a:spcAft>
              <a:buSzPts val="1300"/>
              <a:buChar char="-"/>
            </a:pPr>
            <a:r>
              <a:rPr lang="en"/>
              <a:t>Other factors considered?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B8AF"/>
        </a:solidFill>
      </p:bgPr>
    </p:bg>
    <p:spTree>
      <p:nvGrpSpPr>
        <p:cNvPr id="201" name="Shape 201"/>
        <p:cNvGrpSpPr/>
        <p:nvPr/>
      </p:nvGrpSpPr>
      <p:grpSpPr>
        <a:xfrm>
          <a:off x="0" y="0"/>
          <a:ext cx="0" cy="0"/>
          <a:chOff x="0" y="0"/>
          <a:chExt cx="0" cy="0"/>
        </a:xfrm>
      </p:grpSpPr>
      <p:sp>
        <p:nvSpPr>
          <p:cNvPr id="202" name="Google Shape;202;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MCAR and MNAR Effects:</a:t>
            </a:r>
            <a:endParaRPr/>
          </a:p>
        </p:txBody>
      </p:sp>
      <p:sp>
        <p:nvSpPr>
          <p:cNvPr id="203" name="Google Shape;203;p32"/>
          <p:cNvSpPr txBox="1"/>
          <p:nvPr>
            <p:ph idx="1" type="body"/>
          </p:nvPr>
        </p:nvSpPr>
        <p:spPr>
          <a:xfrm>
            <a:off x="729450" y="2078875"/>
            <a:ext cx="8414700" cy="3064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200" u="sng">
                <a:solidFill>
                  <a:srgbClr val="000000"/>
                </a:solidFill>
                <a:latin typeface="Times New Roman"/>
                <a:ea typeface="Times New Roman"/>
                <a:cs typeface="Times New Roman"/>
                <a:sym typeface="Times New Roman"/>
              </a:rPr>
              <a:t>MNAR:</a:t>
            </a:r>
            <a:endParaRPr b="1" sz="1200" u="sng">
              <a:solidFill>
                <a:srgbClr val="000000"/>
              </a:solidFill>
              <a:latin typeface="Times New Roman"/>
              <a:ea typeface="Times New Roman"/>
              <a:cs typeface="Times New Roman"/>
              <a:sym typeface="Times New Roman"/>
            </a:endParaRPr>
          </a:p>
          <a:p>
            <a:pPr indent="0" lvl="0" marL="0" rtl="0" algn="just">
              <a:spcBef>
                <a:spcPts val="800"/>
              </a:spcBef>
              <a:spcAft>
                <a:spcPts val="0"/>
              </a:spcAft>
              <a:buNone/>
            </a:pPr>
            <a:r>
              <a:rPr lang="en" sz="1200">
                <a:solidFill>
                  <a:srgbClr val="000000"/>
                </a:solidFill>
                <a:latin typeface="Times New Roman"/>
                <a:ea typeface="Times New Roman"/>
                <a:cs typeface="Times New Roman"/>
                <a:sym typeface="Times New Roman"/>
              </a:rPr>
              <a:t>For MNAR we introduce null values based on a specific condition. In our case we introduced null values in the Lightning Conditions attribute. We made a category “Darkness - no lighting” to null.</a:t>
            </a:r>
            <a:endParaRPr sz="1200">
              <a:solidFill>
                <a:srgbClr val="000000"/>
              </a:solidFill>
              <a:latin typeface="Times New Roman"/>
              <a:ea typeface="Times New Roman"/>
              <a:cs typeface="Times New Roman"/>
              <a:sym typeface="Times New Roman"/>
            </a:endParaRPr>
          </a:p>
          <a:p>
            <a:pPr indent="0" lvl="0" marL="0" rtl="0" algn="just">
              <a:spcBef>
                <a:spcPts val="800"/>
              </a:spcBef>
              <a:spcAft>
                <a:spcPts val="0"/>
              </a:spcAft>
              <a:buNone/>
            </a:pPr>
            <a:r>
              <a:rPr b="1" lang="en" sz="1200" u="sng">
                <a:solidFill>
                  <a:srgbClr val="000000"/>
                </a:solidFill>
                <a:latin typeface="Times New Roman"/>
                <a:ea typeface="Times New Roman"/>
                <a:cs typeface="Times New Roman"/>
                <a:sym typeface="Times New Roman"/>
              </a:rPr>
              <a:t>Results: </a:t>
            </a:r>
            <a:r>
              <a:rPr b="1" lang="en" sz="1200">
                <a:solidFill>
                  <a:srgbClr val="000000"/>
                </a:solidFill>
                <a:latin typeface="Times New Roman"/>
                <a:ea typeface="Times New Roman"/>
                <a:cs typeface="Times New Roman"/>
                <a:sym typeface="Times New Roman"/>
              </a:rPr>
              <a:t> </a:t>
            </a:r>
            <a:r>
              <a:rPr lang="en" sz="1100">
                <a:solidFill>
                  <a:srgbClr val="1155CC"/>
                </a:solidFill>
                <a:uFill>
                  <a:noFill/>
                </a:uFill>
                <a:latin typeface="Arial"/>
                <a:ea typeface="Arial"/>
                <a:cs typeface="Arial"/>
                <a:sym typeface="Arial"/>
                <a:hlinkClick r:id="rId3">
                  <a:extLst>
                    <a:ext uri="{A12FA001-AC4F-418D-AE19-62706E023703}">
                      <ahyp:hlinkClr val="tx"/>
                    </a:ext>
                  </a:extLst>
                </a:hlinkClick>
              </a:rPr>
              <a:t>DA_NANs.xlsx</a:t>
            </a:r>
            <a:endParaRPr b="1" sz="1200">
              <a:solidFill>
                <a:srgbClr val="000000"/>
              </a:solidFill>
              <a:latin typeface="Times New Roman"/>
              <a:ea typeface="Times New Roman"/>
              <a:cs typeface="Times New Roman"/>
              <a:sym typeface="Times New Roman"/>
            </a:endParaRPr>
          </a:p>
          <a:p>
            <a:pPr indent="0" lvl="0" marL="0" rtl="0" algn="just">
              <a:spcBef>
                <a:spcPts val="800"/>
              </a:spcBef>
              <a:spcAft>
                <a:spcPts val="0"/>
              </a:spcAft>
              <a:buNone/>
            </a:pPr>
            <a:r>
              <a:rPr b="1" lang="en" sz="1200" u="sng">
                <a:solidFill>
                  <a:srgbClr val="000000"/>
                </a:solidFill>
                <a:latin typeface="Times New Roman"/>
                <a:ea typeface="Times New Roman"/>
                <a:cs typeface="Times New Roman"/>
                <a:sym typeface="Times New Roman"/>
              </a:rPr>
              <a:t>We Interpret as below from the results obtained</a:t>
            </a: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0" lvl="0" marL="0" rtl="0" algn="just">
              <a:spcBef>
                <a:spcPts val="800"/>
              </a:spcBef>
              <a:spcAft>
                <a:spcPts val="0"/>
              </a:spcAft>
              <a:buNone/>
            </a:pPr>
            <a:r>
              <a:rPr lang="en" sz="1200">
                <a:solidFill>
                  <a:srgbClr val="000000"/>
                </a:solidFill>
                <a:latin typeface="Times New Roman"/>
                <a:ea typeface="Times New Roman"/>
                <a:cs typeface="Times New Roman"/>
                <a:sym typeface="Times New Roman"/>
              </a:rPr>
              <a:t>Overall, while there are slight variations in the magnitude of the effects between the two datasets, the general trends and significance levels remain consistent, particularly for the key variables like weather conditions and light conditions.</a:t>
            </a:r>
            <a:endParaRPr sz="12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8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 RTA_Data.csv</a:t>
            </a:r>
            <a:endParaRPr/>
          </a:p>
        </p:txBody>
      </p:sp>
      <p:sp>
        <p:nvSpPr>
          <p:cNvPr id="99" name="Google Shape;99;p15"/>
          <p:cNvSpPr txBox="1"/>
          <p:nvPr>
            <p:ph idx="1" type="body"/>
          </p:nvPr>
        </p:nvSpPr>
        <p:spPr>
          <a:xfrm>
            <a:off x="729450" y="1789075"/>
            <a:ext cx="7688700" cy="3148800"/>
          </a:xfrm>
          <a:prstGeom prst="rect">
            <a:avLst/>
          </a:prstGeom>
        </p:spPr>
        <p:txBody>
          <a:bodyPr anchorCtr="0" anchor="t" bIns="91425" lIns="91425" spcFirstLastPara="1" rIns="91425" wrap="square" tIns="91425">
            <a:normAutofit/>
          </a:bodyPr>
          <a:lstStyle/>
          <a:p>
            <a:pPr indent="-292100" lvl="0" marL="457200" rtl="0" algn="l">
              <a:lnSpc>
                <a:spcPct val="200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Collected by Addis Ababa Sub-city police departments for master's research work.</a:t>
            </a:r>
            <a:endParaRPr sz="1000">
              <a:solidFill>
                <a:srgbClr val="000000"/>
              </a:solidFill>
              <a:latin typeface="Arial"/>
              <a:ea typeface="Arial"/>
              <a:cs typeface="Arial"/>
              <a:sym typeface="Arial"/>
            </a:endParaRPr>
          </a:p>
          <a:p>
            <a:pPr indent="-292100" lvl="0" marL="457200" rtl="0" algn="l">
              <a:lnSpc>
                <a:spcPct val="200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The data set has been prepared from manual records of road traffic accidents of the year 2017-20.</a:t>
            </a:r>
            <a:endParaRPr sz="1000">
              <a:solidFill>
                <a:srgbClr val="000000"/>
              </a:solidFill>
              <a:latin typeface="Arial"/>
              <a:ea typeface="Arial"/>
              <a:cs typeface="Arial"/>
              <a:sym typeface="Arial"/>
            </a:endParaRPr>
          </a:p>
          <a:p>
            <a:pPr indent="-292100" lvl="0" marL="457200" rtl="0" algn="l">
              <a:lnSpc>
                <a:spcPct val="200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 All the sensitive information has been excluded during data encoding.</a:t>
            </a:r>
            <a:endParaRPr sz="1000">
              <a:solidFill>
                <a:srgbClr val="000000"/>
              </a:solidFill>
              <a:latin typeface="Arial"/>
              <a:ea typeface="Arial"/>
              <a:cs typeface="Arial"/>
              <a:sym typeface="Arial"/>
            </a:endParaRPr>
          </a:p>
          <a:p>
            <a:pPr indent="-292100" lvl="0" marL="457200" rtl="0" algn="l">
              <a:lnSpc>
                <a:spcPct val="200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32 features and 12316 instances of accident.</a:t>
            </a:r>
            <a:endParaRPr sz="1000">
              <a:solidFill>
                <a:srgbClr val="000000"/>
              </a:solidFill>
              <a:latin typeface="Arial"/>
              <a:ea typeface="Arial"/>
              <a:cs typeface="Arial"/>
              <a:sym typeface="Arial"/>
            </a:endParaRPr>
          </a:p>
          <a:p>
            <a:pPr indent="-292100" lvl="0" marL="457200" rtl="0" algn="l">
              <a:lnSpc>
                <a:spcPct val="200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 32 columns that describe the car accidents in terms of the </a:t>
            </a:r>
            <a:endParaRPr sz="1000">
              <a:solidFill>
                <a:srgbClr val="000000"/>
              </a:solidFill>
              <a:latin typeface="Arial"/>
              <a:ea typeface="Arial"/>
              <a:cs typeface="Arial"/>
              <a:sym typeface="Arial"/>
            </a:endParaRPr>
          </a:p>
          <a:p>
            <a:pPr indent="-292100" lvl="1" marL="914400" rtl="0" algn="l">
              <a:lnSpc>
                <a:spcPct val="200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time of the accident</a:t>
            </a:r>
            <a:endParaRPr sz="1000">
              <a:solidFill>
                <a:srgbClr val="000000"/>
              </a:solidFill>
              <a:latin typeface="Arial"/>
              <a:ea typeface="Arial"/>
              <a:cs typeface="Arial"/>
              <a:sym typeface="Arial"/>
            </a:endParaRPr>
          </a:p>
          <a:p>
            <a:pPr indent="-292100" lvl="1" marL="914400" rtl="0" algn="l">
              <a:lnSpc>
                <a:spcPct val="200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driver’s information</a:t>
            </a:r>
            <a:endParaRPr sz="1000">
              <a:solidFill>
                <a:srgbClr val="000000"/>
              </a:solidFill>
              <a:latin typeface="Arial"/>
              <a:ea typeface="Arial"/>
              <a:cs typeface="Arial"/>
              <a:sym typeface="Arial"/>
            </a:endParaRPr>
          </a:p>
          <a:p>
            <a:pPr indent="-292100" lvl="1" marL="914400" rtl="0" algn="l">
              <a:lnSpc>
                <a:spcPct val="200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vehicle’s information</a:t>
            </a:r>
            <a:endParaRPr sz="1000">
              <a:solidFill>
                <a:srgbClr val="000000"/>
              </a:solidFill>
              <a:latin typeface="Arial"/>
              <a:ea typeface="Arial"/>
              <a:cs typeface="Arial"/>
              <a:sym typeface="Arial"/>
            </a:endParaRPr>
          </a:p>
          <a:p>
            <a:pPr indent="-292100" lvl="1" marL="914400" rtl="0" algn="l">
              <a:lnSpc>
                <a:spcPct val="200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details of the accident(cause, casualty, etc.).</a:t>
            </a:r>
            <a:endParaRPr sz="10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22450"/>
            <a:ext cx="7688400" cy="262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1</a:t>
            </a:r>
            <a:endParaRPr/>
          </a:p>
          <a:p>
            <a:pPr indent="0" lvl="0" marL="0" rtl="0" algn="l">
              <a:lnSpc>
                <a:spcPct val="150000"/>
              </a:lnSpc>
              <a:spcBef>
                <a:spcPts val="0"/>
              </a:spcBef>
              <a:spcAft>
                <a:spcPts val="0"/>
              </a:spcAft>
              <a:buNone/>
            </a:pPr>
            <a:r>
              <a:rPr lang="en" sz="2644"/>
              <a:t>Is shorter driving experience causing more severe car accidents, if occur?</a:t>
            </a:r>
            <a:endParaRPr sz="2644"/>
          </a:p>
          <a:p>
            <a:pPr indent="0" lvl="0" marL="0" rtl="0" algn="l">
              <a:lnSpc>
                <a:spcPct val="200000"/>
              </a:lnSpc>
              <a:spcBef>
                <a:spcPts val="0"/>
              </a:spcBef>
              <a:spcAft>
                <a:spcPts val="0"/>
              </a:spcAft>
              <a:buNone/>
            </a:pPr>
            <a:r>
              <a:rPr b="0" lang="en" sz="1500" u="sng">
                <a:solidFill>
                  <a:srgbClr val="FFFFFF"/>
                </a:solidFill>
              </a:rPr>
              <a:t>H0: Accident Severity </a:t>
            </a:r>
            <a:r>
              <a:rPr lang="en" sz="1500" u="sng">
                <a:solidFill>
                  <a:srgbClr val="FFFFFF"/>
                </a:solidFill>
              </a:rPr>
              <a:t>IS NOT</a:t>
            </a:r>
            <a:r>
              <a:rPr b="0" lang="en" sz="1500" u="sng">
                <a:solidFill>
                  <a:srgbClr val="FFFFFF"/>
                </a:solidFill>
              </a:rPr>
              <a:t> associated with driver’s driving experience(in years).</a:t>
            </a:r>
            <a:endParaRPr b="0" sz="1500" u="sng">
              <a:solidFill>
                <a:srgbClr val="FFFFFF"/>
              </a:solidFill>
            </a:endParaRPr>
          </a:p>
          <a:p>
            <a:pPr indent="0" lvl="0" marL="0" rtl="0" algn="l">
              <a:lnSpc>
                <a:spcPct val="200000"/>
              </a:lnSpc>
              <a:spcBef>
                <a:spcPts val="0"/>
              </a:spcBef>
              <a:spcAft>
                <a:spcPts val="0"/>
              </a:spcAft>
              <a:buNone/>
            </a:pPr>
            <a:r>
              <a:rPr b="0" lang="en" sz="1500" u="sng">
                <a:solidFill>
                  <a:srgbClr val="FFFFFF"/>
                </a:solidFill>
              </a:rPr>
              <a:t>Ha: Accident Severity </a:t>
            </a:r>
            <a:r>
              <a:rPr lang="en" sz="1500" u="sng">
                <a:solidFill>
                  <a:srgbClr val="FFFFFF"/>
                </a:solidFill>
              </a:rPr>
              <a:t>IS </a:t>
            </a:r>
            <a:r>
              <a:rPr b="0" lang="en" sz="1500" u="sng">
                <a:solidFill>
                  <a:srgbClr val="FFFFFF"/>
                </a:solidFill>
              </a:rPr>
              <a:t>associated with driver’s driving experience(in years).</a:t>
            </a:r>
            <a:endParaRPr sz="2644">
              <a:solidFill>
                <a:srgbClr val="FFFFFF"/>
              </a:solidFill>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 Choose Statistical Inference</a:t>
            </a:r>
            <a:endParaRPr/>
          </a:p>
        </p:txBody>
      </p:sp>
      <p:sp>
        <p:nvSpPr>
          <p:cNvPr id="110" name="Google Shape;110;p17"/>
          <p:cNvSpPr txBox="1"/>
          <p:nvPr>
            <p:ph idx="1" type="body"/>
          </p:nvPr>
        </p:nvSpPr>
        <p:spPr>
          <a:xfrm>
            <a:off x="729450" y="2078875"/>
            <a:ext cx="7688700" cy="2587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b="1" lang="en" sz="1800">
                <a:solidFill>
                  <a:srgbClr val="000000"/>
                </a:solidFill>
              </a:rPr>
              <a:t>n&gt;50</a:t>
            </a:r>
            <a:endParaRPr b="1" sz="1800">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Chi-Square Test!</a:t>
            </a:r>
            <a:endParaRPr b="1" sz="1800">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Significance Level: 0.05</a:t>
            </a:r>
            <a:endParaRPr b="1" sz="1800">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Tested Columns:</a:t>
            </a:r>
            <a:endParaRPr b="1" sz="1800">
              <a:solidFill>
                <a:srgbClr val="000000"/>
              </a:solidFill>
            </a:endParaRPr>
          </a:p>
          <a:p>
            <a:pPr indent="-342900" lvl="1" marL="914400" rtl="0" algn="l">
              <a:spcBef>
                <a:spcPts val="0"/>
              </a:spcBef>
              <a:spcAft>
                <a:spcPts val="0"/>
              </a:spcAft>
              <a:buClr>
                <a:srgbClr val="000000"/>
              </a:buClr>
              <a:buSzPts val="1800"/>
              <a:buChar char="-"/>
            </a:pPr>
            <a:r>
              <a:rPr b="1" i="1" lang="en" sz="1800">
                <a:solidFill>
                  <a:srgbClr val="000000"/>
                </a:solidFill>
              </a:rPr>
              <a:t>“Driving_experience”</a:t>
            </a:r>
            <a:endParaRPr b="1" i="1" sz="1800">
              <a:solidFill>
                <a:srgbClr val="000000"/>
              </a:solidFill>
            </a:endParaRPr>
          </a:p>
          <a:p>
            <a:pPr indent="-342900" lvl="1" marL="914400" rtl="0" algn="l">
              <a:spcBef>
                <a:spcPts val="0"/>
              </a:spcBef>
              <a:spcAft>
                <a:spcPts val="0"/>
              </a:spcAft>
              <a:buClr>
                <a:srgbClr val="000000"/>
              </a:buClr>
              <a:buSzPts val="1800"/>
              <a:buChar char="-"/>
            </a:pPr>
            <a:r>
              <a:rPr b="1" i="1" lang="en" sz="1800">
                <a:solidFill>
                  <a:srgbClr val="000000"/>
                </a:solidFill>
              </a:rPr>
              <a:t>“Accident_severity”</a:t>
            </a:r>
            <a:endParaRPr b="1" i="1" sz="1800">
              <a:solidFill>
                <a:srgbClr val="000000"/>
              </a:solidFill>
            </a:endParaRPr>
          </a:p>
          <a:p>
            <a:pPr indent="0" lvl="0" marL="0" rtl="0" algn="l">
              <a:spcBef>
                <a:spcPts val="1200"/>
              </a:spcBef>
              <a:spcAft>
                <a:spcPts val="1200"/>
              </a:spcAft>
              <a:buNone/>
            </a:pPr>
            <a:r>
              <a:rPr b="1" lang="en" sz="1800">
                <a:solidFill>
                  <a:srgbClr val="000000"/>
                </a:solidFill>
              </a:rPr>
              <a:t>    </a:t>
            </a:r>
            <a:r>
              <a:rPr b="1" lang="en" sz="1800">
                <a:solidFill>
                  <a:srgbClr val="000000"/>
                </a:solidFill>
              </a:rPr>
              <a:t>- Omit Missing Values for now</a:t>
            </a:r>
            <a:endParaRPr b="1" i="1" sz="1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3 - </a:t>
            </a:r>
            <a:r>
              <a:rPr lang="en" sz="2600"/>
              <a:t>Count and Summarize to a table </a:t>
            </a:r>
            <a:endParaRPr sz="2600"/>
          </a:p>
          <a:p>
            <a:pPr indent="0" lvl="0" marL="0" rtl="0" algn="l">
              <a:spcBef>
                <a:spcPts val="0"/>
              </a:spcBef>
              <a:spcAft>
                <a:spcPts val="0"/>
              </a:spcAft>
              <a:buNone/>
            </a:pPr>
            <a:r>
              <a:t/>
            </a:r>
            <a:endParaRPr/>
          </a:p>
        </p:txBody>
      </p:sp>
      <p:pic>
        <p:nvPicPr>
          <p:cNvPr id="116" name="Google Shape;116;p18"/>
          <p:cNvPicPr preferRelativeResize="0"/>
          <p:nvPr/>
        </p:nvPicPr>
        <p:blipFill>
          <a:blip r:embed="rId3">
            <a:alphaModFix/>
          </a:blip>
          <a:stretch>
            <a:fillRect/>
          </a:stretch>
        </p:blipFill>
        <p:spPr>
          <a:xfrm>
            <a:off x="1718525" y="2468300"/>
            <a:ext cx="5710250" cy="1844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4 - Chi-square Test </a:t>
            </a:r>
            <a:endParaRPr/>
          </a:p>
        </p:txBody>
      </p:sp>
      <p:sp>
        <p:nvSpPr>
          <p:cNvPr id="122" name="Google Shape;122;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600">
                <a:solidFill>
                  <a:srgbClr val="000000"/>
                </a:solidFill>
              </a:rPr>
              <a:t>R-Code</a:t>
            </a:r>
            <a:r>
              <a:rPr b="1" lang="en" sz="1600">
                <a:solidFill>
                  <a:srgbClr val="000000"/>
                </a:solidFill>
              </a:rPr>
              <a:t>:</a:t>
            </a:r>
            <a:endParaRPr b="1" sz="1100">
              <a:solidFill>
                <a:srgbClr val="1155CC"/>
              </a:solidFill>
              <a:latin typeface="Courier New"/>
              <a:ea typeface="Courier New"/>
              <a:cs typeface="Courier New"/>
              <a:sym typeface="Courier New"/>
            </a:endParaRPr>
          </a:p>
          <a:p>
            <a:pPr indent="0" lvl="0" marL="457200" rtl="0" algn="l">
              <a:spcBef>
                <a:spcPts val="1200"/>
              </a:spcBef>
              <a:spcAft>
                <a:spcPts val="0"/>
              </a:spcAft>
              <a:buNone/>
            </a:pPr>
            <a:r>
              <a:rPr b="1" lang="en" sz="1100">
                <a:solidFill>
                  <a:srgbClr val="1155CC"/>
                </a:solidFill>
                <a:latin typeface="Courier New"/>
                <a:ea typeface="Courier New"/>
                <a:cs typeface="Courier New"/>
                <a:sym typeface="Courier New"/>
              </a:rPr>
              <a:t>chi_square_result &lt;- chisq. test(contingency_table, simulate.p. value = TRUE)</a:t>
            </a:r>
            <a:endParaRPr b="1" sz="1100">
              <a:solidFill>
                <a:srgbClr val="1155CC"/>
              </a:solidFill>
              <a:latin typeface="Courier New"/>
              <a:ea typeface="Courier New"/>
              <a:cs typeface="Courier New"/>
              <a:sym typeface="Courier New"/>
            </a:endParaRPr>
          </a:p>
          <a:p>
            <a:pPr indent="0" lvl="0" marL="457200" rtl="0" algn="l">
              <a:spcBef>
                <a:spcPts val="1200"/>
              </a:spcBef>
              <a:spcAft>
                <a:spcPts val="0"/>
              </a:spcAft>
              <a:buNone/>
            </a:pPr>
            <a:r>
              <a:t/>
            </a:r>
            <a:endParaRPr b="1" sz="1100">
              <a:solidFill>
                <a:srgbClr val="1155CC"/>
              </a:solidFill>
              <a:latin typeface="Courier New"/>
              <a:ea typeface="Courier New"/>
              <a:cs typeface="Courier New"/>
              <a:sym typeface="Courier New"/>
            </a:endParaRPr>
          </a:p>
          <a:p>
            <a:pPr indent="0" lvl="0" marL="0" rtl="0" algn="l">
              <a:spcBef>
                <a:spcPts val="1200"/>
              </a:spcBef>
              <a:spcAft>
                <a:spcPts val="0"/>
              </a:spcAft>
              <a:buNone/>
            </a:pPr>
            <a:r>
              <a:rPr b="1" lang="en" sz="1600">
                <a:solidFill>
                  <a:srgbClr val="000000"/>
                </a:solidFill>
              </a:rPr>
              <a:t>Output:</a:t>
            </a:r>
            <a:endParaRPr b="1" sz="1600">
              <a:solidFill>
                <a:srgbClr val="000000"/>
              </a:solidFill>
            </a:endParaRPr>
          </a:p>
          <a:p>
            <a:pPr indent="0" lvl="0" marL="0" rtl="0" algn="l">
              <a:spcBef>
                <a:spcPts val="1200"/>
              </a:spcBef>
              <a:spcAft>
                <a:spcPts val="1200"/>
              </a:spcAft>
              <a:buNone/>
            </a:pPr>
            <a:r>
              <a:t/>
            </a:r>
            <a:endParaRPr/>
          </a:p>
        </p:txBody>
      </p:sp>
      <p:pic>
        <p:nvPicPr>
          <p:cNvPr id="123" name="Google Shape;123;p19"/>
          <p:cNvPicPr preferRelativeResize="0"/>
          <p:nvPr/>
        </p:nvPicPr>
        <p:blipFill>
          <a:blip r:embed="rId3">
            <a:alphaModFix/>
          </a:blip>
          <a:stretch>
            <a:fillRect/>
          </a:stretch>
        </p:blipFill>
        <p:spPr>
          <a:xfrm>
            <a:off x="1449575" y="3619950"/>
            <a:ext cx="6248450" cy="1246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4 - Chi-square Test Conclusion</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P-value = 0.05147 &gt; 0.05</a:t>
            </a:r>
            <a:endParaRPr sz="1500"/>
          </a:p>
          <a:p>
            <a:pPr indent="-323850" lvl="0" marL="457200" rtl="0" algn="l">
              <a:spcBef>
                <a:spcPts val="0"/>
              </a:spcBef>
              <a:spcAft>
                <a:spcPts val="0"/>
              </a:spcAft>
              <a:buSzPts val="1500"/>
              <a:buChar char="-"/>
            </a:pPr>
            <a:r>
              <a:rPr lang="en" sz="1500"/>
              <a:t>Failed to reject the null hypothesis.</a:t>
            </a:r>
            <a:endParaRPr sz="1500"/>
          </a:p>
          <a:p>
            <a:pPr indent="-323850" lvl="0" marL="457200" rtl="0" algn="l">
              <a:spcBef>
                <a:spcPts val="0"/>
              </a:spcBef>
              <a:spcAft>
                <a:spcPts val="0"/>
              </a:spcAft>
              <a:buSzPts val="1500"/>
              <a:buChar char="-"/>
            </a:pPr>
            <a:r>
              <a:rPr lang="en" sz="1500"/>
              <a:t>Conclusion: T</a:t>
            </a:r>
            <a:r>
              <a:rPr lang="en" sz="1500"/>
              <a:t>here is no significant statistical evidence under this given case and scenario that driver’s driving experience in years </a:t>
            </a:r>
            <a:r>
              <a:rPr b="1" lang="en" sz="1500" u="sng"/>
              <a:t>IS</a:t>
            </a:r>
            <a:r>
              <a:rPr lang="en" sz="1500"/>
              <a:t> associated with the severity of accident.</a:t>
            </a:r>
            <a:endParaRPr sz="1500"/>
          </a:p>
          <a:p>
            <a:pPr indent="-323850" lvl="0" marL="457200" rtl="0" algn="l">
              <a:spcBef>
                <a:spcPts val="0"/>
              </a:spcBef>
              <a:spcAft>
                <a:spcPts val="0"/>
              </a:spcAft>
              <a:buSzPts val="1500"/>
              <a:buChar char="-"/>
            </a:pPr>
            <a:r>
              <a:rPr lang="en" sz="1500"/>
              <a:t>Counter-intuitive!</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What about </a:t>
            </a:r>
            <a:r>
              <a:rPr lang="en" sz="2300">
                <a:solidFill>
                  <a:srgbClr val="000000"/>
                </a:solidFill>
              </a:rPr>
              <a:t>proportions of accident severity by driving experience?</a:t>
            </a:r>
            <a:endParaRPr sz="2300"/>
          </a:p>
        </p:txBody>
      </p:sp>
      <p:sp>
        <p:nvSpPr>
          <p:cNvPr id="135" name="Google Shape;135;p21"/>
          <p:cNvSpPr txBox="1"/>
          <p:nvPr>
            <p:ph idx="1" type="body"/>
          </p:nvPr>
        </p:nvSpPr>
        <p:spPr>
          <a:xfrm>
            <a:off x="729450" y="2210388"/>
            <a:ext cx="2855400" cy="22611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sz="1200">
                <a:solidFill>
                  <a:srgbClr val="000000"/>
                </a:solidFill>
              </a:rPr>
              <a:t> The lines are approximately flat</a:t>
            </a:r>
            <a:endParaRPr sz="1200">
              <a:solidFill>
                <a:srgbClr val="000000"/>
              </a:solidFill>
            </a:endParaRPr>
          </a:p>
          <a:p>
            <a:pPr indent="0" lvl="0" marL="0" rtl="0" algn="l">
              <a:lnSpc>
                <a:spcPct val="200000"/>
              </a:lnSpc>
              <a:spcBef>
                <a:spcPts val="0"/>
              </a:spcBef>
              <a:spcAft>
                <a:spcPts val="0"/>
              </a:spcAft>
              <a:buNone/>
            </a:pPr>
            <a:r>
              <a:rPr lang="en" sz="1200">
                <a:solidFill>
                  <a:srgbClr val="000000"/>
                </a:solidFill>
              </a:rPr>
              <a:t>s</a:t>
            </a:r>
            <a:r>
              <a:rPr lang="en" sz="1200">
                <a:solidFill>
                  <a:srgbClr val="000000"/>
                </a:solidFill>
              </a:rPr>
              <a:t>o generally </a:t>
            </a:r>
            <a:r>
              <a:rPr b="1" lang="en" sz="1200" u="sng">
                <a:solidFill>
                  <a:srgbClr val="000000"/>
                </a:solidFill>
              </a:rPr>
              <a:t>drivers with different driving experiences (in years) share the same probability of causing accidents of slight, severe, or fatal injuries.</a:t>
            </a:r>
            <a:endParaRPr b="1" sz="1200" u="sng">
              <a:solidFill>
                <a:srgbClr val="000000"/>
              </a:solidFill>
            </a:endParaRPr>
          </a:p>
          <a:p>
            <a:pPr indent="0" lvl="0" marL="0" rtl="0" algn="l">
              <a:spcBef>
                <a:spcPts val="0"/>
              </a:spcBef>
              <a:spcAft>
                <a:spcPts val="1200"/>
              </a:spcAft>
              <a:buNone/>
            </a:pPr>
            <a:r>
              <a:t/>
            </a:r>
            <a:endParaRPr/>
          </a:p>
        </p:txBody>
      </p:sp>
      <p:pic>
        <p:nvPicPr>
          <p:cNvPr id="136" name="Google Shape;136;p21"/>
          <p:cNvPicPr preferRelativeResize="0"/>
          <p:nvPr/>
        </p:nvPicPr>
        <p:blipFill>
          <a:blip r:embed="rId3">
            <a:alphaModFix/>
          </a:blip>
          <a:stretch>
            <a:fillRect/>
          </a:stretch>
        </p:blipFill>
        <p:spPr>
          <a:xfrm>
            <a:off x="4030875" y="2078875"/>
            <a:ext cx="4640789" cy="2392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