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537dd4e13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37dd4e13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537dd4e13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537dd4e13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537dd4e13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537dd4e13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537dd4e1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537dd4e1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537dd4e1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537dd4e1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537dd4e13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537dd4e13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537dd4e1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537dd4e1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537dd4e1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537dd4e1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537dd4e1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37dd4e13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37dd4e13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37dd4e13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537dd4e13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537dd4e13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537dd4e13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37dd4e13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537dd4e13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537dd4e1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537dd4e13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537dd4e13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37dd4e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37dd4e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537dd4e1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37dd4e1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537dd4e13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537dd4e13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lakshyaakar.github.io/Organ__Donation/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2025" y="1617150"/>
            <a:ext cx="2576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BREATHE</a:t>
            </a:r>
            <a:endParaRPr sz="3600"/>
          </a:p>
        </p:txBody>
      </p:sp>
      <p:sp>
        <p:nvSpPr>
          <p:cNvPr id="129" name="Google Shape;129;p13"/>
          <p:cNvSpPr txBox="1"/>
          <p:nvPr/>
        </p:nvSpPr>
        <p:spPr>
          <a:xfrm>
            <a:off x="657475" y="2950050"/>
            <a:ext cx="7138800" cy="10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latin typeface="Calibri"/>
                <a:ea typeface="Calibri"/>
                <a:cs typeface="Calibri"/>
                <a:sym typeface="Calibri"/>
              </a:rPr>
              <a:t>A Project by Plasma  </a:t>
            </a:r>
            <a:endParaRPr sz="1800">
              <a:solidFill>
                <a:srgbClr val="A61C00"/>
              </a:solidFill>
              <a:latin typeface="Calibri"/>
              <a:ea typeface="Calibri"/>
              <a:cs typeface="Calibri"/>
              <a:sym typeface="Calibri"/>
            </a:endParaRPr>
          </a:p>
          <a:p>
            <a:pPr indent="0" lvl="0" marL="0" rtl="0" algn="ctr">
              <a:spcBef>
                <a:spcPts val="0"/>
              </a:spcBef>
              <a:spcAft>
                <a:spcPts val="0"/>
              </a:spcAft>
              <a:buNone/>
            </a:pPr>
            <a:r>
              <a:t/>
            </a:r>
            <a:endParaRPr sz="1800">
              <a:solidFill>
                <a:srgbClr val="A61C00"/>
              </a:solidFill>
              <a:latin typeface="Calibri"/>
              <a:ea typeface="Calibri"/>
              <a:cs typeface="Calibri"/>
              <a:sym typeface="Calibri"/>
            </a:endParaRPr>
          </a:p>
          <a:p>
            <a:pPr indent="0" lvl="0" marL="0" rtl="0" algn="ctr">
              <a:spcBef>
                <a:spcPts val="0"/>
              </a:spcBef>
              <a:spcAft>
                <a:spcPts val="0"/>
              </a:spcAft>
              <a:buNone/>
            </a:pPr>
            <a:r>
              <a:rPr lang="en" sz="1800">
                <a:solidFill>
                  <a:srgbClr val="A61C00"/>
                </a:solidFill>
                <a:latin typeface="Calibri"/>
                <a:ea typeface="Calibri"/>
                <a:cs typeface="Calibri"/>
                <a:sym typeface="Calibri"/>
              </a:rPr>
              <a:t>Created during LNMHacks 4.0</a:t>
            </a:r>
            <a:endParaRPr sz="1800">
              <a:solidFill>
                <a:srgbClr val="A61C00"/>
              </a:solidFill>
              <a:latin typeface="Calibri"/>
              <a:ea typeface="Calibri"/>
              <a:cs typeface="Calibri"/>
              <a:sym typeface="Calibri"/>
            </a:endParaRPr>
          </a:p>
        </p:txBody>
      </p:sp>
      <p:pic>
        <p:nvPicPr>
          <p:cNvPr id="130" name="Google Shape;130;p13"/>
          <p:cNvPicPr preferRelativeResize="0"/>
          <p:nvPr/>
        </p:nvPicPr>
        <p:blipFill rotWithShape="1">
          <a:blip r:embed="rId3">
            <a:alphaModFix/>
          </a:blip>
          <a:srcRect b="0" l="0" r="52464" t="0"/>
          <a:stretch/>
        </p:blipFill>
        <p:spPr>
          <a:xfrm>
            <a:off x="6645300" y="1309688"/>
            <a:ext cx="1496100" cy="252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492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TRAFFICKING</a:t>
            </a:r>
            <a:endParaRPr/>
          </a:p>
        </p:txBody>
      </p:sp>
      <p:sp>
        <p:nvSpPr>
          <p:cNvPr id="184" name="Google Shape;184;p22"/>
          <p:cNvSpPr txBox="1"/>
          <p:nvPr>
            <p:ph idx="1" type="body"/>
          </p:nvPr>
        </p:nvSpPr>
        <p:spPr>
          <a:xfrm>
            <a:off x="819150" y="1199625"/>
            <a:ext cx="7505700" cy="33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we all know that the crime rate in our country is increasing day by day, with trafficking being one of the major crime.</a:t>
            </a:r>
            <a:endParaRPr b="1" sz="1800"/>
          </a:p>
          <a:p>
            <a:pPr indent="0" lvl="0" marL="0" rtl="0" algn="l">
              <a:spcBef>
                <a:spcPts val="1600"/>
              </a:spcBef>
              <a:spcAft>
                <a:spcPts val="0"/>
              </a:spcAft>
              <a:buNone/>
            </a:pPr>
            <a:r>
              <a:rPr b="1" lang="en" sz="1800"/>
              <a:t>What is trafficking?                                                                                                                                 </a:t>
            </a:r>
            <a:r>
              <a:rPr lang="en" sz="1800"/>
              <a:t>Trafficking if put in simpler terms, refers to the illegal trade of human organs for the mere benefit of the agents involved in it.</a:t>
            </a:r>
            <a:endParaRPr sz="1800"/>
          </a:p>
          <a:p>
            <a:pPr indent="0" lvl="0" marL="0" rtl="0" algn="l">
              <a:spcBef>
                <a:spcPts val="1600"/>
              </a:spcBef>
              <a:spcAft>
                <a:spcPts val="1600"/>
              </a:spcAft>
              <a:buNone/>
            </a:pPr>
            <a:r>
              <a:rPr b="1" lang="en" sz="1800"/>
              <a:t>How will this affect us?                                                                                                                                   </a:t>
            </a:r>
            <a:r>
              <a:rPr lang="en" sz="1800"/>
              <a:t>There is a possibility that the traffickers may create their fake profile either as hospitals and may produce fake patient and reports and thus produce a fake case in-front of us and demand organs.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819150" y="463750"/>
            <a:ext cx="7505700" cy="43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THE SOLUTION WE THINK IS FEASIBLE-</a:t>
            </a:r>
            <a:endParaRPr b="1" sz="2000"/>
          </a:p>
          <a:p>
            <a:pPr indent="0" lvl="0" marL="0" rtl="0" algn="l">
              <a:spcBef>
                <a:spcPts val="1600"/>
              </a:spcBef>
              <a:spcAft>
                <a:spcPts val="0"/>
              </a:spcAft>
              <a:buNone/>
            </a:pPr>
            <a:r>
              <a:rPr lang="en" sz="1800"/>
              <a:t>To ensure the safety  of the organs and to prevent any kind of crime to take place we would ensure the following :-</a:t>
            </a:r>
            <a:endParaRPr sz="1800"/>
          </a:p>
          <a:p>
            <a:pPr indent="-342900" lvl="0" marL="457200" rtl="0" algn="l">
              <a:spcBef>
                <a:spcPts val="1600"/>
              </a:spcBef>
              <a:spcAft>
                <a:spcPts val="0"/>
              </a:spcAft>
              <a:buSzPts val="1800"/>
              <a:buChar char="●"/>
            </a:pPr>
            <a:r>
              <a:rPr lang="en" sz="1800"/>
              <a:t>Whenever we have any organ available we will only notify the recipients and hospitals about the availability of the organ and it’s lifetime, and no details about the bio of the organ, and if any of the recipients apply for it then we will  match their reports and if their body is compatible with the bio of that organ then only we will proceed with the further process otherwise we will simply close their request.</a:t>
            </a:r>
            <a:endParaRPr sz="1800"/>
          </a:p>
          <a:p>
            <a:pPr indent="0" lvl="0" marL="0" rtl="0" algn="l">
              <a:spcBef>
                <a:spcPts val="1600"/>
              </a:spcBef>
              <a:spcAft>
                <a:spcPts val="1600"/>
              </a:spcAft>
              <a:buNone/>
            </a:pPr>
            <a:r>
              <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nvSpPr>
        <p:spPr>
          <a:xfrm>
            <a:off x="853775" y="1307250"/>
            <a:ext cx="72642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This would prove to be first step to prevent trafficking because if someone is involved in trafficking then there are more than 80% chances that their </a:t>
            </a:r>
            <a:r>
              <a:rPr lang="en" sz="1800">
                <a:solidFill>
                  <a:schemeClr val="dk2"/>
                </a:solidFill>
                <a:latin typeface="Calibri"/>
                <a:ea typeface="Calibri"/>
                <a:cs typeface="Calibri"/>
                <a:sym typeface="Calibri"/>
              </a:rPr>
              <a:t>fake report will not be compatible with the bio of the organ and if we would provide with the bio of the organ beforehand then they will definitely try to produce a report which matches with the bio of the organ.</a:t>
            </a:r>
            <a:r>
              <a:rPr lang="en" sz="1800">
                <a:solidFill>
                  <a:schemeClr val="dk2"/>
                </a:solidFill>
                <a:latin typeface="Calibri"/>
                <a:ea typeface="Calibri"/>
                <a:cs typeface="Calibri"/>
                <a:sym typeface="Calibri"/>
              </a:rPr>
              <a:t> </a:t>
            </a:r>
            <a:endParaRPr sz="1800">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819150" y="415450"/>
            <a:ext cx="7505700" cy="438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If a suitable match is found then we will ask for the doctor who is incharge of the transplant and his license number. And would ask him to upload the reports of the the patient before transplant and after transplant and the time lapse between the both should be not more than four hours after the receipt the organ,  also they have to upload the bill receipts of the same.</a:t>
            </a:r>
            <a:endParaRPr sz="1800"/>
          </a:p>
          <a:p>
            <a:pPr indent="-342900" lvl="0" marL="457200" rtl="0" algn="l">
              <a:spcBef>
                <a:spcPts val="0"/>
              </a:spcBef>
              <a:spcAft>
                <a:spcPts val="0"/>
              </a:spcAft>
              <a:buSzPts val="1800"/>
              <a:buChar char="●"/>
            </a:pPr>
            <a:r>
              <a:rPr lang="en" sz="1800"/>
              <a:t> All of the reports will be validated at our portals by a panel of specialist available(can make use of  blockchain also) and in case of any discrepancy the license of the doctor in-charge will be cancelled. </a:t>
            </a:r>
            <a:endParaRPr sz="1800"/>
          </a:p>
          <a:p>
            <a:pPr indent="0" lvl="0" marL="0" rtl="0" algn="l">
              <a:spcBef>
                <a:spcPts val="1600"/>
              </a:spcBef>
              <a:spcAft>
                <a:spcPts val="1600"/>
              </a:spcAft>
              <a:buNone/>
            </a:pPr>
            <a:r>
              <a:rPr lang="en" sz="1800"/>
              <a: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would anyone Trust us?</a:t>
            </a:r>
            <a:endParaRPr/>
          </a:p>
        </p:txBody>
      </p:sp>
      <p:sp>
        <p:nvSpPr>
          <p:cNvPr id="205" name="Google Shape;205;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will provide a completely anonymous platform, in this way the identity of donors remains a secret but at the same time recipients will be</a:t>
            </a:r>
            <a:r>
              <a:rPr lang="en" sz="1800"/>
              <a:t> n</a:t>
            </a:r>
            <a:r>
              <a:rPr lang="en" sz="1800"/>
              <a:t>otified a organ match is available. </a:t>
            </a:r>
            <a:endParaRPr sz="1800"/>
          </a:p>
          <a:p>
            <a:pPr indent="-342900" lvl="0" marL="457200" rtl="0" algn="l">
              <a:spcBef>
                <a:spcPts val="0"/>
              </a:spcBef>
              <a:spcAft>
                <a:spcPts val="0"/>
              </a:spcAft>
              <a:buSzPts val="1800"/>
              <a:buChar char="●"/>
            </a:pPr>
            <a:r>
              <a:rPr lang="en" sz="1800"/>
              <a:t>Recipients will need to upload all of the required documents. These documents will be verified with multiple validation steps to ensure complete security.</a:t>
            </a:r>
            <a:endParaRPr sz="1800"/>
          </a:p>
          <a:p>
            <a:pPr indent="0" lvl="0" marL="0" rtl="0" algn="l">
              <a:spcBef>
                <a:spcPts val="1600"/>
              </a:spcBef>
              <a:spcAft>
                <a:spcPts val="1600"/>
              </a:spcAft>
              <a:buNone/>
            </a:pPr>
            <a:r>
              <a:rPr lang="en" sz="1400"/>
              <a:t>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11" name="Google Shape;211;p27"/>
          <p:cNvSpPr txBox="1"/>
          <p:nvPr>
            <p:ph idx="1" type="body"/>
          </p:nvPr>
        </p:nvSpPr>
        <p:spPr>
          <a:xfrm>
            <a:off x="819150" y="1581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sz="1800"/>
              <a:t>The statistics regarding the organs have been taken from the annual report by Apollo Hospital.</a:t>
            </a:r>
            <a:endParaRPr sz="1800"/>
          </a:p>
          <a:p>
            <a:pPr indent="-342900" lvl="0" marL="457200" rtl="0" algn="l">
              <a:spcBef>
                <a:spcPts val="0"/>
              </a:spcBef>
              <a:spcAft>
                <a:spcPts val="0"/>
              </a:spcAft>
              <a:buSzPts val="1800"/>
              <a:buAutoNum type="arabicParenR"/>
            </a:pPr>
            <a:r>
              <a:rPr lang="en" sz="1800"/>
              <a:t>Dr. A. K Trivedi, Senior Cardiologist Kanpur Heart Clinic is the source for the lifetime of various organs after preservation.</a:t>
            </a:r>
            <a:endParaRPr sz="1800"/>
          </a:p>
          <a:p>
            <a:pPr indent="-342900" lvl="0" marL="457200" rtl="0" algn="l">
              <a:spcBef>
                <a:spcPts val="0"/>
              </a:spcBef>
              <a:spcAft>
                <a:spcPts val="0"/>
              </a:spcAft>
              <a:buSzPts val="1800"/>
              <a:buAutoNum type="arabicParenR"/>
            </a:pPr>
            <a:r>
              <a:rPr lang="en" sz="1800"/>
              <a:t>The statistics for the death troll of people due to organ failures is taken from the annual report by Ministry of Health, Govt. of India.</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ctrTitle"/>
          </p:nvPr>
        </p:nvSpPr>
        <p:spPr>
          <a:xfrm>
            <a:off x="1188450" y="1612225"/>
            <a:ext cx="67671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let’s have a look at the website</a:t>
            </a:r>
            <a:endParaRPr/>
          </a:p>
        </p:txBody>
      </p:sp>
      <p:sp>
        <p:nvSpPr>
          <p:cNvPr id="217" name="Google Shape;217;p28"/>
          <p:cNvSpPr txBox="1"/>
          <p:nvPr>
            <p:ph idx="1" type="subTitle"/>
          </p:nvPr>
        </p:nvSpPr>
        <p:spPr>
          <a:xfrm>
            <a:off x="1368150" y="3190050"/>
            <a:ext cx="64077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hlink"/>
                </a:solidFill>
                <a:uFill>
                  <a:noFill/>
                </a:uFill>
                <a:latin typeface="Arial"/>
                <a:ea typeface="Arial"/>
                <a:cs typeface="Arial"/>
                <a:sym typeface="Arial"/>
                <a:hlinkClick r:id="rId3"/>
              </a:rPr>
              <a:t>https://lakshyaakar.github.io/Organ__Donation/index.html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2999350" y="1973475"/>
            <a:ext cx="5387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6" name="Google Shape;136;p14"/>
          <p:cNvSpPr txBox="1"/>
          <p:nvPr>
            <p:ph idx="1" type="body"/>
          </p:nvPr>
        </p:nvSpPr>
        <p:spPr>
          <a:xfrm>
            <a:off x="819150" y="1503700"/>
            <a:ext cx="7505700" cy="293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800"/>
              <a:t>As per statistics and the studies of experts, every year approximately 2.7 million people die due to organ failures and the inability to find an apt donor and have to compensate with their life .</a:t>
            </a:r>
            <a:endParaRPr sz="1800"/>
          </a:p>
          <a:p>
            <a:pPr indent="-342900" lvl="0" marL="457200" rtl="0" algn="l">
              <a:spcBef>
                <a:spcPts val="0"/>
              </a:spcBef>
              <a:spcAft>
                <a:spcPts val="0"/>
              </a:spcAft>
              <a:buSzPts val="1800"/>
              <a:buChar char="●"/>
            </a:pPr>
            <a:r>
              <a:rPr lang="en" sz="1800"/>
              <a:t>On the other hand even hospitals  suffer a loss as every organ has a certain lifespan and if not transplanted within that time period, it becomes inactive or dead, and thus is of no use.</a:t>
            </a:r>
            <a:endParaRPr sz="1800"/>
          </a:p>
          <a:p>
            <a:pPr indent="-342900" lvl="0" marL="457200" rtl="0" algn="l">
              <a:spcBef>
                <a:spcPts val="0"/>
              </a:spcBef>
              <a:spcAft>
                <a:spcPts val="0"/>
              </a:spcAft>
              <a:buSzPts val="1800"/>
              <a:buChar char="●"/>
            </a:pPr>
            <a:r>
              <a:rPr lang="en" sz="1800"/>
              <a:t>Now, going back to stats we find a shocking fact that about 37% of the donated organs are wasted every year due to unavailability of a compatible recipients.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521000"/>
            <a:ext cx="7505700" cy="7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Aims and Objective</a:t>
            </a:r>
            <a:endParaRPr sz="3200"/>
          </a:p>
        </p:txBody>
      </p:sp>
      <p:sp>
        <p:nvSpPr>
          <p:cNvPr id="142" name="Google Shape;142;p15"/>
          <p:cNvSpPr txBox="1"/>
          <p:nvPr>
            <p:ph idx="1" type="body"/>
          </p:nvPr>
        </p:nvSpPr>
        <p:spPr>
          <a:xfrm>
            <a:off x="607300" y="1230500"/>
            <a:ext cx="8118000" cy="332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Our objective is to connect all the registered  hospitals through a platform such that whenever any recipient needs an organ then they be notified via text/email whenever a matching organ is available. Then they can go through with the rest of the process of transporting and legal proceedings.</a:t>
            </a:r>
            <a:endParaRPr sz="1800"/>
          </a:p>
          <a:p>
            <a:pPr indent="-342900" lvl="0" marL="457200" rtl="0" algn="l">
              <a:spcBef>
                <a:spcPts val="0"/>
              </a:spcBef>
              <a:spcAft>
                <a:spcPts val="0"/>
              </a:spcAft>
              <a:buSzPts val="1800"/>
              <a:buChar char="●"/>
            </a:pPr>
            <a:r>
              <a:rPr lang="en" sz="1800"/>
              <a:t>The recipients will have to upload their reports on our platform and if they are validated and accepted, they will be notified whenever an organ match is available.</a:t>
            </a:r>
            <a:endParaRPr sz="1800"/>
          </a:p>
          <a:p>
            <a:pPr indent="-342900" lvl="0" marL="457200" rtl="0" algn="l">
              <a:spcBef>
                <a:spcPts val="0"/>
              </a:spcBef>
              <a:spcAft>
                <a:spcPts val="0"/>
              </a:spcAft>
              <a:buSzPts val="1800"/>
              <a:buChar char="●"/>
            </a:pPr>
            <a:r>
              <a:rPr lang="en" sz="1800"/>
              <a:t>One of our main objective is to provide timely access to the organs to the one in need and save the lives as well as the organs from getting wasted.</a:t>
            </a:r>
            <a:endParaRPr sz="1800"/>
          </a:p>
          <a:p>
            <a:pPr indent="-342900" lvl="0" marL="457200" rtl="0" algn="l">
              <a:spcBef>
                <a:spcPts val="0"/>
              </a:spcBef>
              <a:spcAft>
                <a:spcPts val="0"/>
              </a:spcAft>
              <a:buSzPts val="1800"/>
              <a:buChar char="●"/>
            </a:pPr>
            <a:r>
              <a:rPr lang="en" sz="1800"/>
              <a:t>All organ donations will be anonymous to prevent criminal activities.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719125"/>
            <a:ext cx="75057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The Present Scenario</a:t>
            </a:r>
            <a:endParaRPr sz="3200"/>
          </a:p>
        </p:txBody>
      </p:sp>
      <p:sp>
        <p:nvSpPr>
          <p:cNvPr id="148" name="Google Shape;148;p16"/>
          <p:cNvSpPr txBox="1"/>
          <p:nvPr>
            <p:ph idx="1" type="body"/>
          </p:nvPr>
        </p:nvSpPr>
        <p:spPr>
          <a:xfrm>
            <a:off x="819150" y="1349125"/>
            <a:ext cx="7505700" cy="29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highlight>
                  <a:schemeClr val="dk1"/>
                </a:highlight>
              </a:rPr>
              <a:t>Around 5 lakh people die every year just in India due to unavailability of organs.</a:t>
            </a:r>
            <a:endParaRPr sz="1800">
              <a:solidFill>
                <a:srgbClr val="000000"/>
              </a:solidFill>
              <a:highlight>
                <a:schemeClr val="dk1"/>
              </a:highlight>
            </a:endParaRPr>
          </a:p>
          <a:p>
            <a:pPr indent="-342900" lvl="0" marL="457200" rtl="0" algn="l">
              <a:spcBef>
                <a:spcPts val="0"/>
              </a:spcBef>
              <a:spcAft>
                <a:spcPts val="0"/>
              </a:spcAft>
              <a:buClr>
                <a:srgbClr val="000000"/>
              </a:buClr>
              <a:buSzPts val="1800"/>
              <a:buChar char="●"/>
            </a:pPr>
            <a:r>
              <a:rPr lang="en" sz="1800">
                <a:solidFill>
                  <a:srgbClr val="000000"/>
                </a:solidFill>
                <a:highlight>
                  <a:schemeClr val="dk1"/>
                </a:highlight>
              </a:rPr>
              <a:t>Nearly 2.2 lakh people await kidney transplant, of which around only 15,000 end up receiving a kidney.</a:t>
            </a:r>
            <a:endParaRPr sz="1800">
              <a:solidFill>
                <a:srgbClr val="000000"/>
              </a:solidFill>
              <a:highlight>
                <a:schemeClr val="dk1"/>
              </a:highlight>
            </a:endParaRPr>
          </a:p>
          <a:p>
            <a:pPr indent="-342900" lvl="0" marL="457200" rtl="0" algn="l">
              <a:spcBef>
                <a:spcPts val="0"/>
              </a:spcBef>
              <a:spcAft>
                <a:spcPts val="0"/>
              </a:spcAft>
              <a:buClr>
                <a:srgbClr val="000000"/>
              </a:buClr>
              <a:buSzPts val="1800"/>
              <a:buChar char="●"/>
            </a:pPr>
            <a:r>
              <a:rPr lang="en" sz="1800">
                <a:solidFill>
                  <a:srgbClr val="000000"/>
                </a:solidFill>
                <a:highlight>
                  <a:schemeClr val="dk1"/>
                </a:highlight>
              </a:rPr>
              <a:t>At a given point of time, just in India about 1 lakh people anticipate and only 1,000 get a liver transplant. </a:t>
            </a:r>
            <a:endParaRPr sz="1800">
              <a:solidFill>
                <a:srgbClr val="000000"/>
              </a:solidFill>
              <a:highlight>
                <a:schemeClr val="dk1"/>
              </a:highlight>
            </a:endParaRPr>
          </a:p>
          <a:p>
            <a:pPr indent="-342900" lvl="0" marL="457200" rtl="0" algn="l">
              <a:spcBef>
                <a:spcPts val="0"/>
              </a:spcBef>
              <a:spcAft>
                <a:spcPts val="0"/>
              </a:spcAft>
              <a:buClr>
                <a:srgbClr val="000000"/>
              </a:buClr>
              <a:buSzPts val="1800"/>
              <a:buChar char="●"/>
            </a:pPr>
            <a:r>
              <a:rPr lang="en" sz="1800">
                <a:solidFill>
                  <a:srgbClr val="000000"/>
                </a:solidFill>
                <a:highlight>
                  <a:schemeClr val="dk1"/>
                </a:highlight>
              </a:rPr>
              <a:t>Even a cadaver or deceased donor can save up to 8 lives, but despite this organ donation is a neglected issue.</a:t>
            </a:r>
            <a:endParaRPr sz="1800">
              <a:solidFill>
                <a:srgbClr val="000000"/>
              </a:solidFill>
              <a:highlight>
                <a:schemeClr val="dk1"/>
              </a:highlight>
            </a:endParaRPr>
          </a:p>
          <a:p>
            <a:pPr indent="-342900" lvl="0" marL="457200" rtl="0" algn="l">
              <a:spcBef>
                <a:spcPts val="0"/>
              </a:spcBef>
              <a:spcAft>
                <a:spcPts val="0"/>
              </a:spcAft>
              <a:buClr>
                <a:srgbClr val="000000"/>
              </a:buClr>
              <a:buSzPts val="1800"/>
              <a:buChar char="●"/>
            </a:pPr>
            <a:r>
              <a:rPr lang="en" sz="1800">
                <a:solidFill>
                  <a:srgbClr val="000000"/>
                </a:solidFill>
                <a:highlight>
                  <a:schemeClr val="dk1"/>
                </a:highlight>
              </a:rPr>
              <a:t>Lack of knowledge, awareness, infrastructure are some of the reasons behind shortage of organ donation in India. </a:t>
            </a:r>
            <a:endParaRPr sz="1800">
              <a:solidFill>
                <a:srgbClr val="000000"/>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idx="1" type="body"/>
          </p:nvPr>
        </p:nvSpPr>
        <p:spPr>
          <a:xfrm>
            <a:off x="6469650" y="337275"/>
            <a:ext cx="2299500" cy="410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Organs that can be donated include -</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8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600">
                <a:solidFill>
                  <a:srgbClr val="000000"/>
                </a:solidFill>
                <a:latin typeface="Arial"/>
                <a:ea typeface="Arial"/>
                <a:cs typeface="Arial"/>
                <a:sym typeface="Arial"/>
              </a:rPr>
              <a:t>Kidneys, liver, pancreas, lungs and heart, white tissue constitutes eyes, skin, bone, bone marrow, nerves, brain, heart valves, eardrum, ear bones and blood.</a:t>
            </a:r>
            <a:endParaRPr/>
          </a:p>
        </p:txBody>
      </p:sp>
      <p:pic>
        <p:nvPicPr>
          <p:cNvPr id="154" name="Google Shape;154;p17"/>
          <p:cNvPicPr preferRelativeResize="0"/>
          <p:nvPr/>
        </p:nvPicPr>
        <p:blipFill>
          <a:blip r:embed="rId3">
            <a:alphaModFix/>
          </a:blip>
          <a:stretch>
            <a:fillRect/>
          </a:stretch>
        </p:blipFill>
        <p:spPr>
          <a:xfrm>
            <a:off x="273850" y="255763"/>
            <a:ext cx="6000749" cy="463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Some more statistics :</a:t>
            </a:r>
            <a:endParaRPr sz="3200"/>
          </a:p>
        </p:txBody>
      </p:sp>
      <p:pic>
        <p:nvPicPr>
          <p:cNvPr id="160" name="Google Shape;160;p18"/>
          <p:cNvPicPr preferRelativeResize="0"/>
          <p:nvPr/>
        </p:nvPicPr>
        <p:blipFill rotWithShape="1">
          <a:blip r:embed="rId3">
            <a:alphaModFix/>
          </a:blip>
          <a:srcRect b="4030" l="2079" r="2070" t="-4030"/>
          <a:stretch/>
        </p:blipFill>
        <p:spPr>
          <a:xfrm>
            <a:off x="458575" y="1690225"/>
            <a:ext cx="4176776" cy="2846822"/>
          </a:xfrm>
          <a:prstGeom prst="rect">
            <a:avLst/>
          </a:prstGeom>
          <a:noFill/>
          <a:ln>
            <a:noFill/>
          </a:ln>
        </p:spPr>
      </p:pic>
      <p:pic>
        <p:nvPicPr>
          <p:cNvPr id="161" name="Google Shape;161;p18"/>
          <p:cNvPicPr preferRelativeResize="0"/>
          <p:nvPr/>
        </p:nvPicPr>
        <p:blipFill rotWithShape="1">
          <a:blip r:embed="rId4">
            <a:alphaModFix/>
          </a:blip>
          <a:srcRect b="0" l="0" r="3735" t="0"/>
          <a:stretch/>
        </p:blipFill>
        <p:spPr>
          <a:xfrm>
            <a:off x="4722100" y="1690225"/>
            <a:ext cx="4176774" cy="28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r>
              <a:rPr lang="en"/>
              <a:t> :</a:t>
            </a:r>
            <a:endParaRPr/>
          </a:p>
        </p:txBody>
      </p:sp>
      <p:sp>
        <p:nvSpPr>
          <p:cNvPr id="167" name="Google Shape;167;p19"/>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can drastically reduce the number of organs wasted if there is a platform for organ recipients and a network of hospitals linked to it.</a:t>
            </a:r>
            <a:endParaRPr sz="1800"/>
          </a:p>
          <a:p>
            <a:pPr indent="-342900" lvl="0" marL="457200" rtl="0" algn="l">
              <a:spcBef>
                <a:spcPts val="0"/>
              </a:spcBef>
              <a:spcAft>
                <a:spcPts val="0"/>
              </a:spcAft>
              <a:buSzPts val="1800"/>
              <a:buChar char="●"/>
            </a:pPr>
            <a:r>
              <a:rPr lang="en" sz="1800"/>
              <a:t>It will be easier to find compatible organs for someone who is 0in dire need of an organ.</a:t>
            </a:r>
            <a:endParaRPr sz="1800"/>
          </a:p>
          <a:p>
            <a:pPr indent="-342900" lvl="0" marL="457200" rtl="0" algn="l">
              <a:spcBef>
                <a:spcPts val="0"/>
              </a:spcBef>
              <a:spcAft>
                <a:spcPts val="0"/>
              </a:spcAft>
              <a:buSzPts val="1800"/>
              <a:buChar char="●"/>
            </a:pPr>
            <a:r>
              <a:rPr lang="en" sz="1800"/>
              <a:t>We can raise awareness about organ donations and related misconceptions.</a:t>
            </a:r>
            <a:endParaRPr sz="1800"/>
          </a:p>
          <a:p>
            <a:pPr indent="-342900" lvl="0" marL="457200" rtl="0" algn="l">
              <a:spcBef>
                <a:spcPts val="0"/>
              </a:spcBef>
              <a:spcAft>
                <a:spcPts val="0"/>
              </a:spcAft>
              <a:buSzPts val="1800"/>
              <a:buChar char="●"/>
            </a:pPr>
            <a:r>
              <a:rPr lang="en" sz="1800"/>
              <a:t>Invaluable lives can be saved by the correct implementation of this idea.</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a:t>
            </a:r>
            <a:endParaRPr/>
          </a:p>
        </p:txBody>
      </p:sp>
      <p:sp>
        <p:nvSpPr>
          <p:cNvPr id="173" name="Google Shape;173;p20"/>
          <p:cNvSpPr txBox="1"/>
          <p:nvPr>
            <p:ph idx="1" type="body"/>
          </p:nvPr>
        </p:nvSpPr>
        <p:spPr>
          <a:xfrm>
            <a:off x="819150" y="1531425"/>
            <a:ext cx="7505700" cy="283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have implemented front end of the web-site which will work with a Nodejs and MongoDB as backend to maintain the data for patients and donors. </a:t>
            </a:r>
            <a:endParaRPr sz="1800"/>
          </a:p>
          <a:p>
            <a:pPr indent="-342900" lvl="0" marL="457200" rtl="0" algn="l">
              <a:spcBef>
                <a:spcPts val="0"/>
              </a:spcBef>
              <a:spcAft>
                <a:spcPts val="0"/>
              </a:spcAft>
              <a:buSzPts val="1800"/>
              <a:buChar char="●"/>
            </a:pPr>
            <a:r>
              <a:rPr lang="en" sz="1800"/>
              <a:t>There are databases for organ donors, recipients and hospitals which will be used to add available organ donors and match them with possible recipients.                                                                                                                        </a:t>
            </a:r>
            <a:endParaRPr sz="1800"/>
          </a:p>
          <a:p>
            <a:pPr indent="-342900" lvl="0" marL="457200" rtl="0" algn="l">
              <a:spcBef>
                <a:spcPts val="0"/>
              </a:spcBef>
              <a:spcAft>
                <a:spcPts val="0"/>
              </a:spcAft>
              <a:buSzPts val="1800"/>
              <a:buChar char="●"/>
            </a:pPr>
            <a:r>
              <a:rPr lang="en" sz="1800"/>
              <a:t>In case a possible match is found the identity of donors will be kept anonymous and a notification will be generated for possible recipients for further action.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66250" y="2116200"/>
            <a:ext cx="7411500" cy="9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       PROBLEMS WE MAY FACE!!</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