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5" d="100"/>
          <a:sy n="125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4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1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6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7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5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35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3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0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502283"/>
            <a:ext cx="5029200" cy="914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Revolutionizing Library Management: A Modern Approach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737616" y="3086100"/>
            <a:ext cx="4748784" cy="7315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300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MINI PROJECT</a:t>
            </a:r>
          </a:p>
          <a:p>
            <a:pPr marL="0" indent="0" algn="ctr">
              <a:buNone/>
            </a:pPr>
            <a:r>
              <a:rPr lang="en-US" sz="1300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KCA-353</a:t>
            </a:r>
          </a:p>
          <a:p>
            <a:pPr marL="0" indent="0" algn="ctr">
              <a:buNone/>
            </a:pPr>
            <a:r>
              <a:rPr lang="en-US" sz="1300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SESSION 2024-2025</a:t>
            </a:r>
            <a:endParaRPr lang="en-US" sz="1300" dirty="0" smtClean="0">
              <a:solidFill>
                <a:srgbClr val="FFFFFF"/>
              </a:solidFill>
              <a:latin typeface="Times New Roman" panose="02020603050405020304" pitchFamily="18" charset="0"/>
              <a:ea typeface="Plus Jakarta Sans" pitchFamily="34" charset="-122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300" dirty="0" smtClean="0">
              <a:solidFill>
                <a:srgbClr val="FFFFFF"/>
              </a:solidFill>
              <a:latin typeface="Times New Roman" panose="02020603050405020304" pitchFamily="18" charset="0"/>
              <a:ea typeface="Plus Jakarta Sans" pitchFamily="34" charset="-122"/>
              <a:cs typeface="Times New Roman" panose="02020603050405020304" pitchFamily="18" charset="0"/>
            </a:endParaRPr>
          </a:p>
          <a:p>
            <a:r>
              <a:rPr lang="en-US" sz="13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Ritesh</a:t>
            </a:r>
            <a:r>
              <a:rPr lang="en-US" sz="1300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 Kumar 2300290140143</a:t>
            </a:r>
            <a:r>
              <a:rPr lang="en-US" sz="1300" dirty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	</a:t>
            </a:r>
            <a:endParaRPr lang="en-US" sz="1300" dirty="0" smtClean="0">
              <a:solidFill>
                <a:srgbClr val="FFFFFF"/>
              </a:solidFill>
              <a:latin typeface="Times New Roman" panose="02020603050405020304" pitchFamily="18" charset="0"/>
              <a:ea typeface="Plus Jakarta Sans" pitchFamily="34" charset="-122"/>
              <a:cs typeface="Times New Roman" panose="02020603050405020304" pitchFamily="18" charset="0"/>
            </a:endParaRPr>
          </a:p>
          <a:p>
            <a:r>
              <a:rPr lang="en-US" sz="1300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Pulkit Jain	</a:t>
            </a:r>
            <a:r>
              <a:rPr lang="en-US" sz="1300" dirty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2300290140130        Under </a:t>
            </a:r>
            <a:r>
              <a:rPr lang="en-US" sz="1300" dirty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the supervision </a:t>
            </a:r>
            <a:r>
              <a:rPr lang="en-US" sz="1300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of</a:t>
            </a:r>
          </a:p>
          <a:p>
            <a:r>
              <a:rPr lang="en-US" sz="13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Ritik</a:t>
            </a:r>
            <a:r>
              <a:rPr lang="en-US" sz="1300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Vihan</a:t>
            </a:r>
            <a:r>
              <a:rPr lang="en-US" sz="1300" dirty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	 </a:t>
            </a:r>
            <a:r>
              <a:rPr lang="en-US" sz="1300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2300290140144</a:t>
            </a:r>
            <a:r>
              <a:rPr lang="en-US" sz="1300" dirty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       </a:t>
            </a:r>
            <a:r>
              <a:rPr lang="en-US" sz="13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Prof</a:t>
            </a:r>
            <a:r>
              <a:rPr lang="en-US" sz="1300" b="1" dirty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. (Dr.) </a:t>
            </a:r>
            <a:r>
              <a:rPr lang="en-US" sz="1300" b="1" dirty="0" err="1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Sangeeta</a:t>
            </a:r>
            <a:r>
              <a:rPr lang="en-US" sz="1300" b="1" dirty="0">
                <a:solidFill>
                  <a:srgbClr val="FFFFFF"/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 Arora </a:t>
            </a:r>
            <a:endParaRPr lang="en-US" sz="1300" dirty="0">
              <a:solidFill>
                <a:srgbClr val="FFFFFF"/>
              </a:solidFill>
              <a:latin typeface="Times New Roman" panose="02020603050405020304" pitchFamily="18" charset="0"/>
              <a:ea typeface="Plus Jakarta Sans" pitchFamily="34" charset="-122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https://images.pexels.com/photos/6550460/pexels-photo-6550460.jpeg?auto=compress&amp;cs=tinysrgb&amp;fit=crop&amp;h=1200&amp;w=8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0" y="257175"/>
            <a:ext cx="3108960" cy="462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5943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Benefits of the Proposed LMS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3005"/>
            <a:ext cx="548640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02870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An intuitive and easy-to-navigate interface will greatly enhance user satisfaction and engagement.</a:t>
            </a:r>
            <a:endParaRPr lang="en-US" sz="1000" dirty="0"/>
          </a:p>
        </p:txBody>
      </p:sp>
      <p:pic>
        <p:nvPicPr>
          <p:cNvPr id="5" name="Image 1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4530"/>
            <a:ext cx="548640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080" y="180022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Automation of routine tasks will free up library staff to focus on user-oriented services and community engagement.</a:t>
            </a:r>
            <a:endParaRPr lang="en-US" sz="1000" dirty="0"/>
          </a:p>
        </p:txBody>
      </p:sp>
      <p:pic>
        <p:nvPicPr>
          <p:cNvPr id="7" name="Image 2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6055"/>
            <a:ext cx="548640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" y="257175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Comprehensive reporting tools will allow library staff to identify trends, usage patterns, and areas for improvement.</a:t>
            </a:r>
            <a:endParaRPr lang="en-US" sz="1000" dirty="0"/>
          </a:p>
        </p:txBody>
      </p:sp>
      <p:pic>
        <p:nvPicPr>
          <p:cNvPr id="9" name="Image 3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548640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080" y="334327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Ultimately, this LMS will lead to a more accessible, efficient, and user-friendly library experience for all. </a:t>
            </a:r>
            <a:endParaRPr lang="en-US" sz="1000" dirty="0"/>
          </a:p>
        </p:txBody>
      </p:sp>
      <p:pic>
        <p:nvPicPr>
          <p:cNvPr id="11" name="Image 4" descr="https://images.pexels.com/photos/3747478/pexels-photo-3747478.jpe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285875"/>
            <a:ext cx="22860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5943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Future of Library Management Systems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3005"/>
            <a:ext cx="548640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02870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As we advance, the integration of AI may personalize user recommendations, enhancing the discovery of resources.</a:t>
            </a:r>
            <a:endParaRPr lang="en-US" sz="1000" dirty="0"/>
          </a:p>
        </p:txBody>
      </p:sp>
      <p:pic>
        <p:nvPicPr>
          <p:cNvPr id="5" name="Image 1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4530"/>
            <a:ext cx="548640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080" y="180022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Continued focus on mobile access will ensure that library resources are available anytime, anywhere.</a:t>
            </a:r>
            <a:endParaRPr lang="en-US" sz="1000" dirty="0"/>
          </a:p>
        </p:txBody>
      </p:sp>
      <p:pic>
        <p:nvPicPr>
          <p:cNvPr id="7" name="Image 2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6055"/>
            <a:ext cx="548640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" y="257175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Collaboration with other libraries may enhance resource sharing, leading to a richer user experience.</a:t>
            </a:r>
            <a:endParaRPr lang="en-US" sz="1000" dirty="0"/>
          </a:p>
        </p:txBody>
      </p:sp>
      <p:pic>
        <p:nvPicPr>
          <p:cNvPr id="9" name="Image 3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548640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080" y="334327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future is bright for libraries that embrace technology and innovative solutions to connect with their communities.</a:t>
            </a:r>
            <a:endParaRPr lang="en-US" sz="1000" dirty="0"/>
          </a:p>
        </p:txBody>
      </p:sp>
      <p:pic>
        <p:nvPicPr>
          <p:cNvPr id="11" name="Image 4" descr="https://images.pexels.com/photos/27603440/pexels-photo-27603440.jpe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285875"/>
            <a:ext cx="22860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5943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Thank You for Your Attention!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3005"/>
            <a:ext cx="548640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02870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We appreciate your time and interest in our Library Management System project.</a:t>
            </a:r>
            <a:endParaRPr lang="en-US" sz="1000" dirty="0"/>
          </a:p>
        </p:txBody>
      </p:sp>
      <p:pic>
        <p:nvPicPr>
          <p:cNvPr id="5" name="Image 1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4530"/>
            <a:ext cx="548640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080" y="180022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Together, we can innovate library experiences for all users across the globe.</a:t>
            </a:r>
            <a:endParaRPr lang="en-US" sz="1000" dirty="0"/>
          </a:p>
        </p:txBody>
      </p:sp>
      <p:pic>
        <p:nvPicPr>
          <p:cNvPr id="7" name="Image 2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6055"/>
            <a:ext cx="548640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" y="257175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If you have questions or suggestions, we would love to hear them.</a:t>
            </a:r>
            <a:endParaRPr lang="en-US" sz="1000" dirty="0"/>
          </a:p>
        </p:txBody>
      </p:sp>
      <p:pic>
        <p:nvPicPr>
          <p:cNvPr id="9" name="Image 3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548640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080" y="334327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Let’s work towards a future where libraries become even more accessible and engaging for everyone!</a:t>
            </a:r>
            <a:endParaRPr lang="en-US" sz="1000" dirty="0"/>
          </a:p>
        </p:txBody>
      </p:sp>
      <p:pic>
        <p:nvPicPr>
          <p:cNvPr id="11" name="Image 4" descr="https://images.pexels.com/photos/4865522/pexels-photo-4865522.jpe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285875"/>
            <a:ext cx="22860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360045"/>
            <a:ext cx="8229600" cy="4572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Table of content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tableOfCont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028700"/>
            <a:ext cx="4206240" cy="51435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presentation-templates-data/section16_no_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080135"/>
            <a:ext cx="411480" cy="4114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4320" y="1131570"/>
            <a:ext cx="4114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</a:t>
            </a:r>
            <a:endParaRPr lang="en-US" sz="1300" dirty="0"/>
          </a:p>
        </p:txBody>
      </p:sp>
      <p:sp>
        <p:nvSpPr>
          <p:cNvPr id="6" name="Text 2"/>
          <p:cNvSpPr/>
          <p:nvPr/>
        </p:nvSpPr>
        <p:spPr>
          <a:xfrm>
            <a:off x="731520" y="1080135"/>
            <a:ext cx="3017520" cy="411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Understanding Library Management Systems</a:t>
            </a:r>
            <a:endParaRPr lang="en-US" sz="1300" dirty="0"/>
          </a:p>
        </p:txBody>
      </p:sp>
      <p:pic>
        <p:nvPicPr>
          <p:cNvPr id="7" name="Image 2" descr="https://djgurnpwsdoqjscwqbsj.supabase.co/storage/v1/object/public/presentation-templates-data/section16_Button%20Arr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080" y="1157288"/>
            <a:ext cx="274320" cy="257175"/>
          </a:xfrm>
          <a:prstGeom prst="rect">
            <a:avLst/>
          </a:prstGeom>
        </p:spPr>
      </p:pic>
      <p:pic>
        <p:nvPicPr>
          <p:cNvPr id="8" name="Image 3" descr="https://djgurnpwsdoqjscwqbsj.supabase.co/storage/v1/object/public/presentation-templates-data/section16_tableOfCont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1028700"/>
            <a:ext cx="4206240" cy="514350"/>
          </a:xfrm>
          <a:prstGeom prst="rect">
            <a:avLst/>
          </a:prstGeom>
        </p:spPr>
      </p:pic>
      <p:pic>
        <p:nvPicPr>
          <p:cNvPr id="9" name="Image 4" descr="https://djgurnpwsdoqjscwqbsj.supabase.co/storage/v1/object/public/presentation-templates-data/section16_no_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80135"/>
            <a:ext cx="411480" cy="411480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4572000" y="1131570"/>
            <a:ext cx="4114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</a:t>
            </a:r>
            <a:endParaRPr lang="en-US" sz="1300" dirty="0"/>
          </a:p>
        </p:txBody>
      </p:sp>
      <p:sp>
        <p:nvSpPr>
          <p:cNvPr id="11" name="Text 4"/>
          <p:cNvSpPr/>
          <p:nvPr/>
        </p:nvSpPr>
        <p:spPr>
          <a:xfrm>
            <a:off x="5029200" y="1080135"/>
            <a:ext cx="3017520" cy="411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Evolution of Library Management Systems</a:t>
            </a:r>
            <a:endParaRPr lang="en-US" sz="1300" dirty="0"/>
          </a:p>
        </p:txBody>
      </p:sp>
      <p:pic>
        <p:nvPicPr>
          <p:cNvPr id="12" name="Image 5" descr="https://djgurnpwsdoqjscwqbsj.supabase.co/storage/v1/object/public/presentation-templates-data/section16_Button%20Arr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760" y="1157288"/>
            <a:ext cx="274320" cy="257175"/>
          </a:xfrm>
          <a:prstGeom prst="rect">
            <a:avLst/>
          </a:prstGeom>
        </p:spPr>
      </p:pic>
      <p:pic>
        <p:nvPicPr>
          <p:cNvPr id="13" name="Image 6" descr="https://djgurnpwsdoqjscwqbsj.supabase.co/storage/v1/object/public/presentation-templates-data/section16_tableOfCont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748790"/>
            <a:ext cx="4206240" cy="514350"/>
          </a:xfrm>
          <a:prstGeom prst="rect">
            <a:avLst/>
          </a:prstGeom>
        </p:spPr>
      </p:pic>
      <p:pic>
        <p:nvPicPr>
          <p:cNvPr id="14" name="Image 7" descr="https://djgurnpwsdoqjscwqbsj.supabase.co/storage/v1/object/public/presentation-templates-data/section16_no_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00225"/>
            <a:ext cx="411480" cy="411480"/>
          </a:xfrm>
          <a:prstGeom prst="rect">
            <a:avLst/>
          </a:prstGeom>
        </p:spPr>
      </p:pic>
      <p:sp>
        <p:nvSpPr>
          <p:cNvPr id="15" name="Text 5"/>
          <p:cNvSpPr/>
          <p:nvPr/>
        </p:nvSpPr>
        <p:spPr>
          <a:xfrm>
            <a:off x="274320" y="1851660"/>
            <a:ext cx="4114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</a:t>
            </a:r>
            <a:endParaRPr lang="en-US" sz="1300" dirty="0"/>
          </a:p>
        </p:txBody>
      </p:sp>
      <p:sp>
        <p:nvSpPr>
          <p:cNvPr id="16" name="Text 6"/>
          <p:cNvSpPr/>
          <p:nvPr/>
        </p:nvSpPr>
        <p:spPr>
          <a:xfrm>
            <a:off x="731520" y="1800225"/>
            <a:ext cx="3017520" cy="411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Current Challenges in Library Systems</a:t>
            </a:r>
            <a:endParaRPr lang="en-US" sz="1300" dirty="0"/>
          </a:p>
        </p:txBody>
      </p:sp>
      <p:pic>
        <p:nvPicPr>
          <p:cNvPr id="17" name="Image 8" descr="https://djgurnpwsdoqjscwqbsj.supabase.co/storage/v1/object/public/presentation-templates-data/section16_Button%20Arr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080" y="1877378"/>
            <a:ext cx="274320" cy="257175"/>
          </a:xfrm>
          <a:prstGeom prst="rect">
            <a:avLst/>
          </a:prstGeom>
        </p:spPr>
      </p:pic>
      <p:pic>
        <p:nvPicPr>
          <p:cNvPr id="18" name="Image 9" descr="https://djgurnpwsdoqjscwqbsj.supabase.co/storage/v1/object/public/presentation-templates-data/section16_tableOfCont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1748790"/>
            <a:ext cx="4206240" cy="514350"/>
          </a:xfrm>
          <a:prstGeom prst="rect">
            <a:avLst/>
          </a:prstGeom>
        </p:spPr>
      </p:pic>
      <p:pic>
        <p:nvPicPr>
          <p:cNvPr id="19" name="Image 10" descr="https://djgurnpwsdoqjscwqbsj.supabase.co/storage/v1/object/public/presentation-templates-data/section16_no_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800225"/>
            <a:ext cx="411480" cy="411480"/>
          </a:xfrm>
          <a:prstGeom prst="rect">
            <a:avLst/>
          </a:prstGeom>
        </p:spPr>
      </p:pic>
      <p:sp>
        <p:nvSpPr>
          <p:cNvPr id="20" name="Text 7"/>
          <p:cNvSpPr/>
          <p:nvPr/>
        </p:nvSpPr>
        <p:spPr>
          <a:xfrm>
            <a:off x="4572000" y="1851660"/>
            <a:ext cx="4114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</a:t>
            </a:r>
            <a:endParaRPr lang="en-US" sz="1300" dirty="0"/>
          </a:p>
        </p:txBody>
      </p:sp>
      <p:sp>
        <p:nvSpPr>
          <p:cNvPr id="21" name="Text 8"/>
          <p:cNvSpPr/>
          <p:nvPr/>
        </p:nvSpPr>
        <p:spPr>
          <a:xfrm>
            <a:off x="5029200" y="1800225"/>
            <a:ext cx="3017520" cy="411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Our Project Objectives</a:t>
            </a:r>
            <a:endParaRPr lang="en-US" sz="1300" dirty="0"/>
          </a:p>
        </p:txBody>
      </p:sp>
      <p:pic>
        <p:nvPicPr>
          <p:cNvPr id="22" name="Image 11" descr="https://djgurnpwsdoqjscwqbsj.supabase.co/storage/v1/object/public/presentation-templates-data/section16_Button%20Arr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760" y="1877378"/>
            <a:ext cx="274320" cy="257175"/>
          </a:xfrm>
          <a:prstGeom prst="rect">
            <a:avLst/>
          </a:prstGeom>
        </p:spPr>
      </p:pic>
      <p:pic>
        <p:nvPicPr>
          <p:cNvPr id="23" name="Image 12" descr="https://djgurnpwsdoqjscwqbsj.supabase.co/storage/v1/object/public/presentation-templates-data/section16_tableOfCont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2468880"/>
            <a:ext cx="4206240" cy="514350"/>
          </a:xfrm>
          <a:prstGeom prst="rect">
            <a:avLst/>
          </a:prstGeom>
        </p:spPr>
      </p:pic>
      <p:pic>
        <p:nvPicPr>
          <p:cNvPr id="24" name="Image 13" descr="https://djgurnpwsdoqjscwqbsj.supabase.co/storage/v1/object/public/presentation-templates-data/section16_no_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2520315"/>
            <a:ext cx="411480" cy="411480"/>
          </a:xfrm>
          <a:prstGeom prst="rect">
            <a:avLst/>
          </a:prstGeom>
        </p:spPr>
      </p:pic>
      <p:sp>
        <p:nvSpPr>
          <p:cNvPr id="25" name="Text 9"/>
          <p:cNvSpPr/>
          <p:nvPr/>
        </p:nvSpPr>
        <p:spPr>
          <a:xfrm>
            <a:off x="274320" y="2571750"/>
            <a:ext cx="4114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05</a:t>
            </a:r>
            <a:endParaRPr lang="en-US" sz="1300" dirty="0"/>
          </a:p>
        </p:txBody>
      </p:sp>
      <p:sp>
        <p:nvSpPr>
          <p:cNvPr id="26" name="Text 10"/>
          <p:cNvSpPr/>
          <p:nvPr/>
        </p:nvSpPr>
        <p:spPr>
          <a:xfrm>
            <a:off x="731520" y="2520315"/>
            <a:ext cx="3017520" cy="411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Technological Framework</a:t>
            </a:r>
            <a:endParaRPr lang="en-US" sz="1300" dirty="0"/>
          </a:p>
        </p:txBody>
      </p:sp>
      <p:pic>
        <p:nvPicPr>
          <p:cNvPr id="27" name="Image 14" descr="https://djgurnpwsdoqjscwqbsj.supabase.co/storage/v1/object/public/presentation-templates-data/section16_Button%20Arr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080" y="2597468"/>
            <a:ext cx="274320" cy="257175"/>
          </a:xfrm>
          <a:prstGeom prst="rect">
            <a:avLst/>
          </a:prstGeom>
        </p:spPr>
      </p:pic>
      <p:pic>
        <p:nvPicPr>
          <p:cNvPr id="28" name="Image 15" descr="https://djgurnpwsdoqjscwqbsj.supabase.co/storage/v1/object/public/presentation-templates-data/section16_tableOfCont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2468880"/>
            <a:ext cx="4206240" cy="514350"/>
          </a:xfrm>
          <a:prstGeom prst="rect">
            <a:avLst/>
          </a:prstGeom>
        </p:spPr>
      </p:pic>
      <p:pic>
        <p:nvPicPr>
          <p:cNvPr id="29" name="Image 16" descr="https://djgurnpwsdoqjscwqbsj.supabase.co/storage/v1/object/public/presentation-templates-data/section16_no_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520315"/>
            <a:ext cx="411480" cy="411480"/>
          </a:xfrm>
          <a:prstGeom prst="rect">
            <a:avLst/>
          </a:prstGeom>
        </p:spPr>
      </p:pic>
      <p:sp>
        <p:nvSpPr>
          <p:cNvPr id="30" name="Text 11"/>
          <p:cNvSpPr/>
          <p:nvPr/>
        </p:nvSpPr>
        <p:spPr>
          <a:xfrm>
            <a:off x="4572000" y="2571750"/>
            <a:ext cx="4114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06</a:t>
            </a:r>
            <a:endParaRPr lang="en-US" sz="1300" dirty="0"/>
          </a:p>
        </p:txBody>
      </p:sp>
      <p:sp>
        <p:nvSpPr>
          <p:cNvPr id="31" name="Text 12"/>
          <p:cNvSpPr/>
          <p:nvPr/>
        </p:nvSpPr>
        <p:spPr>
          <a:xfrm>
            <a:off x="5029200" y="2520315"/>
            <a:ext cx="3017520" cy="411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Essential Software Requirements</a:t>
            </a:r>
            <a:endParaRPr lang="en-US" sz="1300" dirty="0"/>
          </a:p>
        </p:txBody>
      </p:sp>
      <p:pic>
        <p:nvPicPr>
          <p:cNvPr id="32" name="Image 17" descr="https://djgurnpwsdoqjscwqbsj.supabase.co/storage/v1/object/public/presentation-templates-data/section16_Button%20Arr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760" y="2597468"/>
            <a:ext cx="274320" cy="257175"/>
          </a:xfrm>
          <a:prstGeom prst="rect">
            <a:avLst/>
          </a:prstGeom>
        </p:spPr>
      </p:pic>
      <p:pic>
        <p:nvPicPr>
          <p:cNvPr id="33" name="Image 18" descr="https://djgurnpwsdoqjscwqbsj.supabase.co/storage/v1/object/public/presentation-templates-data/section16_tableOfCont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3188970"/>
            <a:ext cx="4206240" cy="514350"/>
          </a:xfrm>
          <a:prstGeom prst="rect">
            <a:avLst/>
          </a:prstGeom>
        </p:spPr>
      </p:pic>
      <p:pic>
        <p:nvPicPr>
          <p:cNvPr id="34" name="Image 19" descr="https://djgurnpwsdoqjscwqbsj.supabase.co/storage/v1/object/public/presentation-templates-data/section16_no_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3240405"/>
            <a:ext cx="411480" cy="411480"/>
          </a:xfrm>
          <a:prstGeom prst="rect">
            <a:avLst/>
          </a:prstGeom>
        </p:spPr>
      </p:pic>
      <p:sp>
        <p:nvSpPr>
          <p:cNvPr id="35" name="Text 13"/>
          <p:cNvSpPr/>
          <p:nvPr/>
        </p:nvSpPr>
        <p:spPr>
          <a:xfrm>
            <a:off x="274320" y="3291840"/>
            <a:ext cx="4114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07</a:t>
            </a:r>
            <a:endParaRPr lang="en-US" sz="1300" dirty="0"/>
          </a:p>
        </p:txBody>
      </p:sp>
      <p:sp>
        <p:nvSpPr>
          <p:cNvPr id="36" name="Text 14"/>
          <p:cNvSpPr/>
          <p:nvPr/>
        </p:nvSpPr>
        <p:spPr>
          <a:xfrm>
            <a:off x="731520" y="3240405"/>
            <a:ext cx="3017520" cy="411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Implementation Plan</a:t>
            </a:r>
            <a:endParaRPr lang="en-US" sz="1300" dirty="0"/>
          </a:p>
        </p:txBody>
      </p:sp>
      <p:pic>
        <p:nvPicPr>
          <p:cNvPr id="37" name="Image 20" descr="https://djgurnpwsdoqjscwqbsj.supabase.co/storage/v1/object/public/presentation-templates-data/section16_Button%20Arr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080" y="3317558"/>
            <a:ext cx="274320" cy="257175"/>
          </a:xfrm>
          <a:prstGeom prst="rect">
            <a:avLst/>
          </a:prstGeom>
        </p:spPr>
      </p:pic>
      <p:pic>
        <p:nvPicPr>
          <p:cNvPr id="38" name="Image 21" descr="https://djgurnpwsdoqjscwqbsj.supabase.co/storage/v1/object/public/presentation-templates-data/section16_tableOfCont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3188970"/>
            <a:ext cx="4206240" cy="514350"/>
          </a:xfrm>
          <a:prstGeom prst="rect">
            <a:avLst/>
          </a:prstGeom>
        </p:spPr>
      </p:pic>
      <p:pic>
        <p:nvPicPr>
          <p:cNvPr id="39" name="Image 22" descr="https://djgurnpwsdoqjscwqbsj.supabase.co/storage/v1/object/public/presentation-templates-data/section16_no_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40405"/>
            <a:ext cx="411480" cy="411480"/>
          </a:xfrm>
          <a:prstGeom prst="rect">
            <a:avLst/>
          </a:prstGeom>
        </p:spPr>
      </p:pic>
      <p:sp>
        <p:nvSpPr>
          <p:cNvPr id="40" name="Text 15"/>
          <p:cNvSpPr/>
          <p:nvPr/>
        </p:nvSpPr>
        <p:spPr>
          <a:xfrm>
            <a:off x="4572000" y="3291840"/>
            <a:ext cx="4114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08</a:t>
            </a:r>
            <a:endParaRPr lang="en-US" sz="1300" dirty="0"/>
          </a:p>
        </p:txBody>
      </p:sp>
      <p:sp>
        <p:nvSpPr>
          <p:cNvPr id="41" name="Text 16"/>
          <p:cNvSpPr/>
          <p:nvPr/>
        </p:nvSpPr>
        <p:spPr>
          <a:xfrm>
            <a:off x="5029200" y="3240405"/>
            <a:ext cx="3017520" cy="411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Benefits of the Proposed LMS</a:t>
            </a:r>
            <a:endParaRPr lang="en-US" sz="1300" dirty="0"/>
          </a:p>
        </p:txBody>
      </p:sp>
      <p:pic>
        <p:nvPicPr>
          <p:cNvPr id="42" name="Image 23" descr="https://djgurnpwsdoqjscwqbsj.supabase.co/storage/v1/object/public/presentation-templates-data/section16_Button%20Arr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760" y="3317558"/>
            <a:ext cx="274320" cy="257175"/>
          </a:xfrm>
          <a:prstGeom prst="rect">
            <a:avLst/>
          </a:prstGeom>
        </p:spPr>
      </p:pic>
      <p:pic>
        <p:nvPicPr>
          <p:cNvPr id="43" name="Image 0" descr="https://djgurnpwsdoqjscwqbsj.supabase.co/storage/v1/object/public/presentation-templates-data/section16_tableOfCont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" y="3901440"/>
            <a:ext cx="4206240" cy="514350"/>
          </a:xfrm>
          <a:prstGeom prst="rect">
            <a:avLst/>
          </a:prstGeom>
        </p:spPr>
      </p:pic>
      <p:pic>
        <p:nvPicPr>
          <p:cNvPr id="44" name="Image 1" descr="https://djgurnpwsdoqjscwqbsj.supabase.co/storage/v1/object/public/presentation-templates-data/section16_no_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52875"/>
            <a:ext cx="411480" cy="411480"/>
          </a:xfrm>
          <a:prstGeom prst="rect">
            <a:avLst/>
          </a:prstGeom>
        </p:spPr>
      </p:pic>
      <p:sp>
        <p:nvSpPr>
          <p:cNvPr id="45" name="Text 1"/>
          <p:cNvSpPr/>
          <p:nvPr/>
        </p:nvSpPr>
        <p:spPr>
          <a:xfrm>
            <a:off x="228600" y="4004310"/>
            <a:ext cx="4114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09</a:t>
            </a:r>
            <a:endParaRPr lang="en-US" sz="1300" dirty="0"/>
          </a:p>
        </p:txBody>
      </p:sp>
      <p:sp>
        <p:nvSpPr>
          <p:cNvPr id="46" name="Text 2"/>
          <p:cNvSpPr/>
          <p:nvPr/>
        </p:nvSpPr>
        <p:spPr>
          <a:xfrm>
            <a:off x="685800" y="3952875"/>
            <a:ext cx="3017520" cy="411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Future of Library Management Systems</a:t>
            </a:r>
            <a:endParaRPr lang="en-US" sz="1300" dirty="0"/>
          </a:p>
        </p:txBody>
      </p:sp>
      <p:pic>
        <p:nvPicPr>
          <p:cNvPr id="47" name="Image 2" descr="https://djgurnpwsdoqjscwqbsj.supabase.co/storage/v1/object/public/presentation-templates-data/section16_Button%20Arr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360" y="4030028"/>
            <a:ext cx="274320" cy="257175"/>
          </a:xfrm>
          <a:prstGeom prst="rect">
            <a:avLst/>
          </a:prstGeom>
        </p:spPr>
      </p:pic>
      <p:pic>
        <p:nvPicPr>
          <p:cNvPr id="48" name="Image 3" descr="https://djgurnpwsdoqjscwqbsj.supabase.co/storage/v1/object/public/presentation-templates-data/section16_tableOfCont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" y="3901440"/>
            <a:ext cx="4206240" cy="514350"/>
          </a:xfrm>
          <a:prstGeom prst="rect">
            <a:avLst/>
          </a:prstGeom>
        </p:spPr>
      </p:pic>
      <p:pic>
        <p:nvPicPr>
          <p:cNvPr id="49" name="Image 4" descr="https://djgurnpwsdoqjscwqbsj.supabase.co/storage/v1/object/public/presentation-templates-data/section16_no_bo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280" y="3952875"/>
            <a:ext cx="411480" cy="411480"/>
          </a:xfrm>
          <a:prstGeom prst="rect">
            <a:avLst/>
          </a:prstGeom>
        </p:spPr>
      </p:pic>
      <p:sp>
        <p:nvSpPr>
          <p:cNvPr id="50" name="Text 3"/>
          <p:cNvSpPr/>
          <p:nvPr/>
        </p:nvSpPr>
        <p:spPr>
          <a:xfrm>
            <a:off x="4526280" y="4004310"/>
            <a:ext cx="411480" cy="3600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10</a:t>
            </a:r>
            <a:endParaRPr lang="en-US" sz="1300" dirty="0"/>
          </a:p>
        </p:txBody>
      </p:sp>
      <p:sp>
        <p:nvSpPr>
          <p:cNvPr id="51" name="Text 4"/>
          <p:cNvSpPr/>
          <p:nvPr/>
        </p:nvSpPr>
        <p:spPr>
          <a:xfrm>
            <a:off x="4983480" y="3952875"/>
            <a:ext cx="3017520" cy="411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Thank You for Your Attention!</a:t>
            </a:r>
            <a:endParaRPr lang="en-US" sz="1300" dirty="0"/>
          </a:p>
        </p:txBody>
      </p:sp>
      <p:pic>
        <p:nvPicPr>
          <p:cNvPr id="52" name="Image 5" descr="https://djgurnpwsdoqjscwqbsj.supabase.co/storage/v1/object/public/presentation-templates-data/section16_Button%20Arro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040" y="4030028"/>
            <a:ext cx="274320" cy="25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5943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Understanding Library Management Systems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3005"/>
            <a:ext cx="548640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02870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 Library Management System (LMS) simplifies the management of library operations, such as cataloging and user registration.</a:t>
            </a:r>
            <a:endParaRPr lang="en-US" sz="1000" dirty="0"/>
          </a:p>
        </p:txBody>
      </p:sp>
      <p:pic>
        <p:nvPicPr>
          <p:cNvPr id="5" name="Image 1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4530"/>
            <a:ext cx="548640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080" y="180022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It automates mundane tasks, allowing librarians to focus on more critical activities and user engagement.</a:t>
            </a:r>
            <a:endParaRPr lang="en-US" sz="1000" dirty="0"/>
          </a:p>
        </p:txBody>
      </p:sp>
      <p:pic>
        <p:nvPicPr>
          <p:cNvPr id="7" name="Image 2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6055"/>
            <a:ext cx="548640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" y="257175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With an LMS, resource accessibility improves significantly, offering users a seamless borrowing and returning process.</a:t>
            </a:r>
            <a:endParaRPr lang="en-US" sz="1000" dirty="0"/>
          </a:p>
        </p:txBody>
      </p:sp>
      <p:pic>
        <p:nvPicPr>
          <p:cNvPr id="9" name="Image 3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548640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080" y="334327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Overall, an LMS enhances the overall library experience for both staff and patrons. </a:t>
            </a:r>
            <a:endParaRPr lang="en-US" sz="1000" dirty="0"/>
          </a:p>
        </p:txBody>
      </p:sp>
      <p:pic>
        <p:nvPicPr>
          <p:cNvPr id="11" name="Image 4" descr="https://images.pexels.com/photos/4087993/pexels-photo-4087993.jpe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285875"/>
            <a:ext cx="22860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5943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Evolution of Library Management Systems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3005"/>
            <a:ext cx="548640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02870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Traditionally, library management involved manual processes, resulting in inefficiencies and frustration.</a:t>
            </a:r>
            <a:endParaRPr lang="en-US" sz="1000" dirty="0"/>
          </a:p>
        </p:txBody>
      </p:sp>
      <p:pic>
        <p:nvPicPr>
          <p:cNvPr id="5" name="Image 1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4530"/>
            <a:ext cx="548640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080" y="180022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Modern solutions like Koha and Alma have transformed libraries into digital havens, providing robust cataloging and circulation features.</a:t>
            </a:r>
            <a:endParaRPr lang="en-US" sz="1000" dirty="0"/>
          </a:p>
        </p:txBody>
      </p:sp>
      <p:pic>
        <p:nvPicPr>
          <p:cNvPr id="7" name="Image 2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6055"/>
            <a:ext cx="548640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" y="257175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Studies show that automation can cut administrative workload by a significant margin, thus increasing staff productivity.</a:t>
            </a:r>
            <a:endParaRPr lang="en-US" sz="1000" dirty="0"/>
          </a:p>
        </p:txBody>
      </p:sp>
      <p:pic>
        <p:nvPicPr>
          <p:cNvPr id="9" name="Image 3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548640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080" y="334327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These systems also empower users by providing self-service options, enhancing their engagement with library resources.</a:t>
            </a:r>
            <a:endParaRPr lang="en-US" sz="1000" dirty="0"/>
          </a:p>
        </p:txBody>
      </p:sp>
      <p:pic>
        <p:nvPicPr>
          <p:cNvPr id="11" name="Image 4" descr="https://images.pexels.com/photos/4427501/pexels-photo-4427501.jpe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285875"/>
            <a:ext cx="22860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5943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Current Challenges in Library Systems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3005"/>
            <a:ext cx="548640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02870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Despite advancements, many libraries struggle with outdated technology that lacks integration with modern tools.</a:t>
            </a:r>
            <a:endParaRPr lang="en-US" sz="1000" dirty="0"/>
          </a:p>
        </p:txBody>
      </p:sp>
      <p:pic>
        <p:nvPicPr>
          <p:cNvPr id="5" name="Image 1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4530"/>
            <a:ext cx="548640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080" y="180022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Poor mobile access limits user engagement, as patrons seek information via smartphones and tablets.</a:t>
            </a:r>
            <a:endParaRPr lang="en-US" sz="1000" dirty="0"/>
          </a:p>
        </p:txBody>
      </p:sp>
      <p:pic>
        <p:nvPicPr>
          <p:cNvPr id="7" name="Image 2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6055"/>
            <a:ext cx="548640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" y="257175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Inadequate training and support for library staff can hinder the effective use of current systems.</a:t>
            </a:r>
            <a:endParaRPr lang="en-US" sz="1000" dirty="0"/>
          </a:p>
        </p:txBody>
      </p:sp>
      <p:pic>
        <p:nvPicPr>
          <p:cNvPr id="9" name="Image 3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548640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080" y="334327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Addressing these challenges is crucial for libraries to evolve and meet user expectations.</a:t>
            </a:r>
            <a:endParaRPr lang="en-US" sz="1000" dirty="0"/>
          </a:p>
        </p:txBody>
      </p:sp>
      <p:pic>
        <p:nvPicPr>
          <p:cNvPr id="11" name="Image 4" descr="https://images.pexels.com/photos/4427501/pexels-photo-4427501.jpe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285875"/>
            <a:ext cx="22860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5943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Our Project Objectives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3005"/>
            <a:ext cx="548640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02870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primary objective is to create a user-friendly LMS that simplifies library operations for both staff and users.</a:t>
            </a:r>
            <a:endParaRPr lang="en-US" sz="1000" dirty="0"/>
          </a:p>
        </p:txBody>
      </p:sp>
      <p:pic>
        <p:nvPicPr>
          <p:cNvPr id="5" name="Image 1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4530"/>
            <a:ext cx="548640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080" y="180022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We aim to design intuitive interfaces that enhance the browsing and borrowing experience for users.</a:t>
            </a:r>
            <a:endParaRPr lang="en-US" sz="1000" dirty="0"/>
          </a:p>
        </p:txBody>
      </p:sp>
      <p:pic>
        <p:nvPicPr>
          <p:cNvPr id="7" name="Image 2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6055"/>
            <a:ext cx="548640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" y="257175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Additionally, we're focused on providing analytical tools to help staff understand resource usage and user behaviors.</a:t>
            </a:r>
            <a:endParaRPr lang="en-US" sz="1000" dirty="0"/>
          </a:p>
        </p:txBody>
      </p:sp>
      <p:pic>
        <p:nvPicPr>
          <p:cNvPr id="9" name="Image 3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548640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080" y="334327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Through this project, we hope to set a new benchmark in library management efficiency. </a:t>
            </a:r>
            <a:endParaRPr lang="en-US" sz="1000" dirty="0"/>
          </a:p>
        </p:txBody>
      </p:sp>
      <p:pic>
        <p:nvPicPr>
          <p:cNvPr id="11" name="Image 4" descr="https://images.pexels.com/photos/6550460/pexels-photo-6550460.jpe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285875"/>
            <a:ext cx="22860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5943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Technological Framework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3005"/>
            <a:ext cx="548640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02870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Our development will leverage Visual Studio Code for web applications, ensuring a robust coding environment.</a:t>
            </a:r>
            <a:endParaRPr lang="en-US" sz="1000" dirty="0"/>
          </a:p>
        </p:txBody>
      </p:sp>
      <p:pic>
        <p:nvPicPr>
          <p:cNvPr id="5" name="Image 1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4530"/>
            <a:ext cx="548640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080" y="180022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For mobile applications, Android Studio will be our go-to tool, allowing us to create user-friendly apps.</a:t>
            </a:r>
            <a:endParaRPr lang="en-US" sz="1000" dirty="0"/>
          </a:p>
        </p:txBody>
      </p:sp>
      <p:pic>
        <p:nvPicPr>
          <p:cNvPr id="7" name="Image 2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6055"/>
            <a:ext cx="548640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" y="257175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backend will be supported by MySQL or PostgreSQL, providing reliable database management solutions.</a:t>
            </a:r>
            <a:endParaRPr lang="en-US" sz="1000" dirty="0"/>
          </a:p>
        </p:txBody>
      </p:sp>
      <p:pic>
        <p:nvPicPr>
          <p:cNvPr id="9" name="Image 3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548640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080" y="334327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Choosing Apache or Nginx ensures that our web server runs smoothly and efficiently, serving users effectively.</a:t>
            </a:r>
            <a:endParaRPr lang="en-US" sz="1000" dirty="0"/>
          </a:p>
        </p:txBody>
      </p:sp>
      <p:pic>
        <p:nvPicPr>
          <p:cNvPr id="11" name="Image 4" descr="https://images.pexels.com/photos/5717759/pexels-photo-5717759.jpe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285875"/>
            <a:ext cx="22860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5943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Essential Software Requirements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3005"/>
            <a:ext cx="548640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02870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Frontend development will employ HTML, CSS, and JavaScript, with frameworks like React to enhance user experience.</a:t>
            </a:r>
            <a:endParaRPr lang="en-US" sz="1000" dirty="0"/>
          </a:p>
        </p:txBody>
      </p:sp>
      <p:pic>
        <p:nvPicPr>
          <p:cNvPr id="5" name="Image 1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4530"/>
            <a:ext cx="548640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080" y="180022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On the backend, Python with Django or Flask will ensure robust functionality.</a:t>
            </a:r>
            <a:endParaRPr lang="en-US" sz="1000" dirty="0"/>
          </a:p>
        </p:txBody>
      </p:sp>
      <p:pic>
        <p:nvPicPr>
          <p:cNvPr id="7" name="Image 2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6055"/>
            <a:ext cx="548640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" y="257175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We will utilize Jupyter Notebook for data analysis, allowing for effective prototyping and testing of ideas.</a:t>
            </a:r>
            <a:endParaRPr lang="en-US" sz="1000" dirty="0"/>
          </a:p>
        </p:txBody>
      </p:sp>
      <p:pic>
        <p:nvPicPr>
          <p:cNvPr id="9" name="Image 3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548640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080" y="334327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Version control will be managed through Git, ensuring streamlined collaboration and code management.</a:t>
            </a:r>
            <a:endParaRPr lang="en-US" sz="1000" dirty="0"/>
          </a:p>
        </p:txBody>
      </p:sp>
      <p:pic>
        <p:nvPicPr>
          <p:cNvPr id="11" name="Image 4" descr="https://images.pexels.com/photos/19316513/pexels-photo-19316513.pn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285875"/>
            <a:ext cx="22860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5943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Implementation Plan</a:t>
            </a:r>
            <a:endParaRPr lang="en-US" sz="3000" dirty="0"/>
          </a:p>
        </p:txBody>
      </p:sp>
      <p:pic>
        <p:nvPicPr>
          <p:cNvPr id="3" name="Image 0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83005"/>
            <a:ext cx="548640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02870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Initial phases will focus on requirements gathering and system design, aligning with user needs and library functions.</a:t>
            </a:r>
            <a:endParaRPr lang="en-US" sz="1000" dirty="0"/>
          </a:p>
        </p:txBody>
      </p:sp>
      <p:pic>
        <p:nvPicPr>
          <p:cNvPr id="5" name="Image 1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54530"/>
            <a:ext cx="548640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0080" y="180022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Development will follow Agile methodologies, ensuring iterative progress and continuous feedback from stakeholders.</a:t>
            </a:r>
            <a:endParaRPr lang="en-US" sz="1000" dirty="0"/>
          </a:p>
        </p:txBody>
      </p:sp>
      <p:pic>
        <p:nvPicPr>
          <p:cNvPr id="7" name="Image 2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726055"/>
            <a:ext cx="548640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0080" y="2571750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Testing will be rigorous, with user acceptance testing to ensure the system meets expectations before launch.</a:t>
            </a:r>
            <a:endParaRPr lang="en-US" sz="1000" dirty="0"/>
          </a:p>
        </p:txBody>
      </p:sp>
      <p:pic>
        <p:nvPicPr>
          <p:cNvPr id="9" name="Image 3" descr="https://djgurnpwsdoqjscwqbsj.supabase.co/storage/v1/object/public/presentation-templates-data/section16_slide3_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97580"/>
            <a:ext cx="548640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080" y="3343275"/>
            <a:ext cx="50292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Post-launch, we will provide training for library staff to ensure smooth adoption and maximize system benefits.</a:t>
            </a:r>
            <a:endParaRPr lang="en-US" sz="1000" dirty="0"/>
          </a:p>
        </p:txBody>
      </p:sp>
      <p:pic>
        <p:nvPicPr>
          <p:cNvPr id="11" name="Image 4" descr="https://images.pexels.com/photos/6550460/pexels-photo-6550460.jpeg?auto=compress&amp;cs=tinysrgb&amp;fit=crop&amp;h=1200&amp;w=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285875"/>
            <a:ext cx="2286000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796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Plus Jakarta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4</cp:revision>
  <dcterms:created xsi:type="dcterms:W3CDTF">2024-09-22T12:29:00Z</dcterms:created>
  <dcterms:modified xsi:type="dcterms:W3CDTF">2024-09-23T06:12:01Z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6A78B87ECCC54C20B08FC0FBA861759B_12</vt:lpwstr>
  </property>
  <property fmtid="{D5CDD505-2E9C-101B-9397-08002B2CF9AE}" pid="3" name="KSOProductBuildVer">
    <vt:lpwstr>1033-12.2.0.18283</vt:lpwstr>
  </property>
</Properties>
</file>