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4ced8b9ca_0_1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4ced8b9c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4ced8b9ca_0_2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4ced8b9c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4ced8b9ca_0_3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4ced8b9c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4ced8b9ca_0_1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4ced8b9c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9b0fa6a94_0_4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9b0fa6a9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4c87fc07b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4c87fc0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4ced8b9ca_0_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4ced8b9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4c87fc07b_0_31: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4c87fc07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4c87fc07b_0_49: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4c87fc07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9b0fa6a94_0_4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9b0fa6a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9b0fa6a94_0_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9b0fa6a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4c87fc07b_0_1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4c87fc0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9b0fa6a94_0_5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9b0fa6a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4c87fc07b_0_67: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4c87fc07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9b0fa6a94_0_5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9b0fa6a9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4ca7bd85b_9_3: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4ca7bd85b_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4c87fc07b_0_5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4c87fc07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9b0fa6a94_0_2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9b0fa6a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9b0fa6a94_0_3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9b0fa6a9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4dbf1fe30_1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4dbf1fe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9b0fa6a94_0_35: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9b0fa6a9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9b0fa6a94_0_1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9b0fa6a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4c87fc07b_0_7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4c87fc07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9b0fa6a94_0_6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9b0fa6a9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4ced8b9ca_0_2: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4ced8b9c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4c87fc07b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4c87fc0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4c87fc07b_0_18: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4c87fc07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4c87fc07b_0_3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4c87fc07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blip>
          <a:srcRect b="0" l="0" r="0" t="0"/>
          <a:stretch/>
        </p:blipFill>
        <p:spPr>
          <a:xfrm>
            <a:off x="8602975" y="66525"/>
            <a:ext cx="348619" cy="35795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9775" y="1114775"/>
            <a:ext cx="8512500" cy="3054000"/>
          </a:xfrm>
          <a:prstGeom prst="rect">
            <a:avLst/>
          </a:prstGeom>
          <a:noFill/>
          <a:ln>
            <a:noFill/>
          </a:ln>
        </p:spPr>
        <p:txBody>
          <a:bodyPr anchorCtr="0" anchor="b" bIns="91425" lIns="91425" spcFirstLastPara="1" rIns="91425" wrap="square" tIns="91425">
            <a:noAutofit/>
          </a:bodyPr>
          <a:lstStyle/>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t/>
            </a:r>
            <a:endParaRPr b="1" sz="4200">
              <a:solidFill>
                <a:srgbClr val="CC0000"/>
              </a:solidFill>
              <a:latin typeface="Montserrat"/>
              <a:ea typeface="Montserrat"/>
              <a:cs typeface="Montserrat"/>
              <a:sym typeface="Montserrat"/>
            </a:endParaRPr>
          </a:p>
          <a:p>
            <a:pPr indent="457200" lvl="0" marL="914400" rtl="0" algn="l">
              <a:lnSpc>
                <a:spcPct val="100000"/>
              </a:lnSpc>
              <a:spcBef>
                <a:spcPts val="0"/>
              </a:spcBef>
              <a:spcAft>
                <a:spcPts val="0"/>
              </a:spcAft>
              <a:buSzPts val="5200"/>
              <a:buNone/>
            </a:pPr>
            <a:r>
              <a:rPr b="1" lang="en-GB" sz="4200">
                <a:solidFill>
                  <a:srgbClr val="CC0000"/>
                </a:solidFill>
                <a:latin typeface="Montserrat"/>
                <a:ea typeface="Montserrat"/>
                <a:cs typeface="Montserrat"/>
                <a:sym typeface="Montserrat"/>
              </a:rPr>
              <a:t>Capstone Project - 2</a:t>
            </a:r>
            <a:endParaRPr b="1" sz="4200">
              <a:solidFill>
                <a:srgbClr val="CC0000"/>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Team 3: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3600">
                <a:solidFill>
                  <a:schemeClr val="lt1"/>
                </a:solidFill>
                <a:latin typeface="Montserrat"/>
                <a:ea typeface="Montserrat"/>
                <a:cs typeface="Montserrat"/>
                <a:sym typeface="Montserrat"/>
              </a:rPr>
              <a:t>NYC TAXI TRIP TIME PREDICTION.</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t/>
            </a:r>
            <a:endParaRPr b="1" sz="3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800" u="sng">
                <a:solidFill>
                  <a:schemeClr val="lt1"/>
                </a:solidFill>
                <a:latin typeface="Montserrat"/>
                <a:ea typeface="Montserrat"/>
                <a:cs typeface="Montserrat"/>
                <a:sym typeface="Montserrat"/>
              </a:rPr>
              <a:t>Team Members</a:t>
            </a:r>
            <a:endParaRPr b="1" sz="1800" u="sng">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Hrushikesh Sahu</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Kartikey Sharma</a:t>
            </a:r>
            <a:endParaRPr b="1" sz="1600">
              <a:solidFill>
                <a:schemeClr val="lt1"/>
              </a:solidFill>
              <a:latin typeface="Montserrat"/>
              <a:ea typeface="Montserrat"/>
              <a:cs typeface="Montserrat"/>
              <a:sym typeface="Montserrat"/>
            </a:endParaRPr>
          </a:p>
          <a:p>
            <a:pPr indent="0" lvl="0" marL="0" rtl="0" algn="ctr">
              <a:lnSpc>
                <a:spcPct val="100000"/>
              </a:lnSpc>
              <a:spcBef>
                <a:spcPts val="0"/>
              </a:spcBef>
              <a:spcAft>
                <a:spcPts val="0"/>
              </a:spcAft>
              <a:buSzPts val="5200"/>
              <a:buNone/>
            </a:pPr>
            <a:r>
              <a:rPr b="1" lang="en-GB" sz="1600">
                <a:solidFill>
                  <a:schemeClr val="lt1"/>
                </a:solidFill>
                <a:latin typeface="Montserrat"/>
                <a:ea typeface="Montserrat"/>
                <a:cs typeface="Montserrat"/>
                <a:sym typeface="Montserrat"/>
              </a:rPr>
              <a:t>Isha Kasar</a:t>
            </a:r>
            <a:endParaRPr b="1" sz="160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27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Day Segmentation</a:t>
            </a:r>
            <a:endParaRPr sz="3500"/>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22"/>
          <p:cNvPicPr preferRelativeResize="0"/>
          <p:nvPr/>
        </p:nvPicPr>
        <p:blipFill>
          <a:blip r:embed="rId3">
            <a:alphaModFix/>
          </a:blip>
          <a:stretch>
            <a:fillRect/>
          </a:stretch>
        </p:blipFill>
        <p:spPr>
          <a:xfrm>
            <a:off x="1261618" y="1017725"/>
            <a:ext cx="6620770" cy="412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68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Plotting l</a:t>
            </a:r>
            <a:r>
              <a:rPr b="1" lang="en-GB" sz="3500">
                <a:latin typeface="Montserrat"/>
                <a:ea typeface="Montserrat"/>
                <a:cs typeface="Montserrat"/>
                <a:sym typeface="Montserrat"/>
              </a:rPr>
              <a:t>ongitude and latitude </a:t>
            </a:r>
            <a:endParaRPr sz="3500"/>
          </a:p>
        </p:txBody>
      </p:sp>
      <p:pic>
        <p:nvPicPr>
          <p:cNvPr id="120" name="Google Shape;120;p23"/>
          <p:cNvPicPr preferRelativeResize="0"/>
          <p:nvPr/>
        </p:nvPicPr>
        <p:blipFill>
          <a:blip r:embed="rId3">
            <a:alphaModFix/>
          </a:blip>
          <a:stretch>
            <a:fillRect/>
          </a:stretch>
        </p:blipFill>
        <p:spPr>
          <a:xfrm>
            <a:off x="622950" y="893125"/>
            <a:ext cx="7898101" cy="4045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Trip Duration (dependent variable)</a:t>
            </a:r>
            <a:endParaRPr b="1" sz="3500">
              <a:latin typeface="Montserrat"/>
              <a:ea typeface="Montserrat"/>
              <a:cs typeface="Montserrat"/>
              <a:sym typeface="Montserrat"/>
            </a:endParaRPr>
          </a:p>
          <a:p>
            <a:pPr indent="0" lvl="0" marL="0" rtl="0" algn="ctr">
              <a:spcBef>
                <a:spcPts val="0"/>
              </a:spcBef>
              <a:spcAft>
                <a:spcPts val="0"/>
              </a:spcAft>
              <a:buNone/>
            </a:pPr>
            <a:r>
              <a:rPr b="1" lang="en-GB" sz="3500">
                <a:latin typeface="Montserrat"/>
                <a:ea typeface="Montserrat"/>
                <a:cs typeface="Montserrat"/>
                <a:sym typeface="Montserrat"/>
              </a:rPr>
              <a:t> Data Analysis </a:t>
            </a:r>
            <a:endParaRPr b="1" sz="3500">
              <a:latin typeface="Montserrat"/>
              <a:ea typeface="Montserrat"/>
              <a:cs typeface="Montserrat"/>
              <a:sym typeface="Montserrat"/>
            </a:endParaRPr>
          </a:p>
          <a:p>
            <a:pPr indent="0" lvl="0" marL="0" rtl="0" algn="ctr">
              <a:spcBef>
                <a:spcPts val="0"/>
              </a:spcBef>
              <a:spcAft>
                <a:spcPts val="0"/>
              </a:spcAft>
              <a:buNone/>
            </a:pPr>
            <a:r>
              <a:t/>
            </a:r>
            <a:endParaRPr sz="3500"/>
          </a:p>
          <a:p>
            <a:pPr indent="0" lvl="0" marL="0" rtl="0" algn="l">
              <a:spcBef>
                <a:spcPts val="0"/>
              </a:spcBef>
              <a:spcAft>
                <a:spcPts val="0"/>
              </a:spcAft>
              <a:buNone/>
            </a:pPr>
            <a:r>
              <a:t/>
            </a:r>
            <a:endParaRPr sz="3500"/>
          </a:p>
        </p:txBody>
      </p:sp>
      <p:pic>
        <p:nvPicPr>
          <p:cNvPr id="126" name="Google Shape;126;p24"/>
          <p:cNvPicPr preferRelativeResize="0"/>
          <p:nvPr/>
        </p:nvPicPr>
        <p:blipFill>
          <a:blip r:embed="rId3">
            <a:alphaModFix/>
          </a:blip>
          <a:stretch>
            <a:fillRect/>
          </a:stretch>
        </p:blipFill>
        <p:spPr>
          <a:xfrm>
            <a:off x="250100" y="1832275"/>
            <a:ext cx="4341200" cy="2876625"/>
          </a:xfrm>
          <a:prstGeom prst="rect">
            <a:avLst/>
          </a:prstGeom>
          <a:noFill/>
          <a:ln>
            <a:noFill/>
          </a:ln>
        </p:spPr>
      </p:pic>
      <p:pic>
        <p:nvPicPr>
          <p:cNvPr id="127" name="Google Shape;127;p24"/>
          <p:cNvPicPr preferRelativeResize="0"/>
          <p:nvPr/>
        </p:nvPicPr>
        <p:blipFill>
          <a:blip r:embed="rId4">
            <a:alphaModFix/>
          </a:blip>
          <a:stretch>
            <a:fillRect/>
          </a:stretch>
        </p:blipFill>
        <p:spPr>
          <a:xfrm>
            <a:off x="4665710" y="1850450"/>
            <a:ext cx="4341190" cy="279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05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Trip Duration/Day</a:t>
            </a:r>
            <a:r>
              <a:rPr b="1" lang="en-GB" sz="3500">
                <a:latin typeface="Montserrat"/>
                <a:ea typeface="Montserrat"/>
                <a:cs typeface="Montserrat"/>
                <a:sym typeface="Montserrat"/>
              </a:rPr>
              <a:t> of the week</a:t>
            </a:r>
            <a:endParaRPr sz="3500"/>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4" name="Google Shape;134;p25"/>
          <p:cNvPicPr preferRelativeResize="0"/>
          <p:nvPr/>
        </p:nvPicPr>
        <p:blipFill>
          <a:blip r:embed="rId3">
            <a:alphaModFix/>
          </a:blip>
          <a:stretch>
            <a:fillRect/>
          </a:stretch>
        </p:blipFill>
        <p:spPr>
          <a:xfrm>
            <a:off x="1893875" y="1152475"/>
            <a:ext cx="5044225" cy="3838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Analysis Details</a:t>
            </a:r>
            <a:endParaRPr b="1" sz="3500">
              <a:latin typeface="Montserrat"/>
              <a:ea typeface="Montserrat"/>
              <a:cs typeface="Montserrat"/>
              <a:sym typeface="Montserrat"/>
            </a:endParaRPr>
          </a:p>
        </p:txBody>
      </p:sp>
      <p:sp>
        <p:nvSpPr>
          <p:cNvPr id="140" name="Google Shape;140;p26"/>
          <p:cNvSpPr txBox="1"/>
          <p:nvPr>
            <p:ph idx="1" type="body"/>
          </p:nvPr>
        </p:nvSpPr>
        <p:spPr>
          <a:xfrm>
            <a:off x="3432250" y="4486200"/>
            <a:ext cx="2574000" cy="6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51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Correlation </a:t>
            </a:r>
            <a:endParaRPr/>
          </a:p>
        </p:txBody>
      </p:sp>
      <p:pic>
        <p:nvPicPr>
          <p:cNvPr id="146" name="Google Shape;146;p27"/>
          <p:cNvPicPr preferRelativeResize="0"/>
          <p:nvPr/>
        </p:nvPicPr>
        <p:blipFill>
          <a:blip r:embed="rId3">
            <a:alphaModFix/>
          </a:blip>
          <a:stretch>
            <a:fillRect/>
          </a:stretch>
        </p:blipFill>
        <p:spPr>
          <a:xfrm>
            <a:off x="1518922" y="1017725"/>
            <a:ext cx="6106164" cy="4125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257900" y="122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Linear Relationship between Trip Duration &amp; Distance</a:t>
            </a:r>
            <a:endParaRPr b="1" sz="3500">
              <a:latin typeface="Montserrat"/>
              <a:ea typeface="Montserrat"/>
              <a:cs typeface="Montserrat"/>
              <a:sym typeface="Montserrat"/>
            </a:endParaRPr>
          </a:p>
          <a:p>
            <a:pPr indent="0" lvl="0" marL="0" rtl="0" algn="ctr">
              <a:spcBef>
                <a:spcPts val="0"/>
              </a:spcBef>
              <a:spcAft>
                <a:spcPts val="0"/>
              </a:spcAft>
              <a:buNone/>
            </a:pPr>
            <a:r>
              <a:t/>
            </a:r>
            <a:endParaRPr sz="3500"/>
          </a:p>
        </p:txBody>
      </p:sp>
      <p:pic>
        <p:nvPicPr>
          <p:cNvPr id="152" name="Google Shape;152;p28"/>
          <p:cNvPicPr preferRelativeResize="0"/>
          <p:nvPr/>
        </p:nvPicPr>
        <p:blipFill>
          <a:blip r:embed="rId3">
            <a:alphaModFix/>
          </a:blip>
          <a:stretch>
            <a:fillRect/>
          </a:stretch>
        </p:blipFill>
        <p:spPr>
          <a:xfrm>
            <a:off x="1632126" y="1236825"/>
            <a:ext cx="5879751" cy="3906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197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Lasso Regression</a:t>
            </a:r>
            <a:endParaRPr/>
          </a:p>
        </p:txBody>
      </p:sp>
      <p:sp>
        <p:nvSpPr>
          <p:cNvPr id="158" name="Google Shape;158;p29"/>
          <p:cNvSpPr txBox="1"/>
          <p:nvPr>
            <p:ph idx="1" type="body"/>
          </p:nvPr>
        </p:nvSpPr>
        <p:spPr>
          <a:xfrm>
            <a:off x="311700" y="961350"/>
            <a:ext cx="8520600" cy="16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chemeClr val="lt1"/>
                </a:solidFill>
                <a:latin typeface="Montserrat"/>
                <a:ea typeface="Montserrat"/>
                <a:cs typeface="Montserrat"/>
                <a:sym typeface="Montserrat"/>
              </a:rPr>
              <a:t>Train set metrics							Test set metrics</a:t>
            </a:r>
            <a:endParaRPr/>
          </a:p>
          <a:p>
            <a:pPr indent="0" lvl="0" marL="0" rtl="0" algn="l">
              <a:spcBef>
                <a:spcPts val="0"/>
              </a:spcBef>
              <a:spcAft>
                <a:spcPts val="0"/>
              </a:spcAft>
              <a:buNone/>
            </a:pPr>
            <a:r>
              <a:rPr b="1" lang="en-GB" sz="2200">
                <a:solidFill>
                  <a:schemeClr val="lt1"/>
                </a:solidFill>
                <a:latin typeface="Montserrat"/>
                <a:ea typeface="Montserrat"/>
                <a:cs typeface="Montserrat"/>
                <a:sym typeface="Montserrat"/>
              </a:rPr>
              <a:t>	</a:t>
            </a:r>
            <a:endParaRPr/>
          </a:p>
          <a:p>
            <a:pPr indent="0" lvl="0" marL="0" rtl="0" algn="l">
              <a:spcBef>
                <a:spcPts val="0"/>
              </a:spcBef>
              <a:spcAft>
                <a:spcPts val="0"/>
              </a:spcAft>
              <a:buNone/>
            </a:pPr>
            <a:r>
              <a:t/>
            </a:r>
            <a:endParaRPr/>
          </a:p>
        </p:txBody>
      </p:sp>
      <p:pic>
        <p:nvPicPr>
          <p:cNvPr id="159" name="Google Shape;159;p29"/>
          <p:cNvPicPr preferRelativeResize="0"/>
          <p:nvPr/>
        </p:nvPicPr>
        <p:blipFill>
          <a:blip r:embed="rId3">
            <a:alphaModFix/>
          </a:blip>
          <a:stretch>
            <a:fillRect/>
          </a:stretch>
        </p:blipFill>
        <p:spPr>
          <a:xfrm>
            <a:off x="421700" y="1581100"/>
            <a:ext cx="2705100" cy="819150"/>
          </a:xfrm>
          <a:prstGeom prst="rect">
            <a:avLst/>
          </a:prstGeom>
          <a:noFill/>
          <a:ln>
            <a:noFill/>
          </a:ln>
        </p:spPr>
      </p:pic>
      <p:sp>
        <p:nvSpPr>
          <p:cNvPr id="160" name="Google Shape;160;p29"/>
          <p:cNvSpPr txBox="1"/>
          <p:nvPr/>
        </p:nvSpPr>
        <p:spPr>
          <a:xfrm>
            <a:off x="774775" y="2606550"/>
            <a:ext cx="7413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3500">
                <a:solidFill>
                  <a:schemeClr val="dk1"/>
                </a:solidFill>
                <a:latin typeface="Montserrat"/>
                <a:ea typeface="Montserrat"/>
                <a:cs typeface="Montserrat"/>
                <a:sym typeface="Montserrat"/>
              </a:rPr>
              <a:t>Ridge</a:t>
            </a:r>
            <a:r>
              <a:rPr b="1" lang="en-GB" sz="3500">
                <a:solidFill>
                  <a:schemeClr val="dk1"/>
                </a:solidFill>
                <a:latin typeface="Montserrat"/>
                <a:ea typeface="Montserrat"/>
                <a:cs typeface="Montserrat"/>
                <a:sym typeface="Montserrat"/>
              </a:rPr>
              <a:t> Regression</a:t>
            </a:r>
            <a:endParaRPr sz="2800">
              <a:solidFill>
                <a:schemeClr val="dk1"/>
              </a:solidFill>
            </a:endParaRPr>
          </a:p>
        </p:txBody>
      </p:sp>
      <p:pic>
        <p:nvPicPr>
          <p:cNvPr id="161" name="Google Shape;161;p29"/>
          <p:cNvPicPr preferRelativeResize="0"/>
          <p:nvPr/>
        </p:nvPicPr>
        <p:blipFill>
          <a:blip r:embed="rId4">
            <a:alphaModFix/>
          </a:blip>
          <a:stretch>
            <a:fillRect/>
          </a:stretch>
        </p:blipFill>
        <p:spPr>
          <a:xfrm>
            <a:off x="5812400" y="1547763"/>
            <a:ext cx="2638425" cy="885825"/>
          </a:xfrm>
          <a:prstGeom prst="rect">
            <a:avLst/>
          </a:prstGeom>
          <a:noFill/>
          <a:ln>
            <a:noFill/>
          </a:ln>
        </p:spPr>
      </p:pic>
      <p:sp>
        <p:nvSpPr>
          <p:cNvPr id="162" name="Google Shape;162;p29"/>
          <p:cNvSpPr txBox="1"/>
          <p:nvPr/>
        </p:nvSpPr>
        <p:spPr>
          <a:xfrm>
            <a:off x="339600" y="3352200"/>
            <a:ext cx="8464800" cy="149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200">
                <a:solidFill>
                  <a:schemeClr val="lt1"/>
                </a:solidFill>
                <a:latin typeface="Montserrat"/>
                <a:ea typeface="Montserrat"/>
                <a:cs typeface="Montserrat"/>
                <a:sym typeface="Montserrat"/>
              </a:rPr>
              <a:t>Train set metrics							Test set metrics</a:t>
            </a:r>
            <a:endParaRPr sz="1800">
              <a:solidFill>
                <a:schemeClr val="dk2"/>
              </a:solidFill>
            </a:endParaRPr>
          </a:p>
        </p:txBody>
      </p:sp>
      <p:pic>
        <p:nvPicPr>
          <p:cNvPr id="163" name="Google Shape;163;p29"/>
          <p:cNvPicPr preferRelativeResize="0"/>
          <p:nvPr/>
        </p:nvPicPr>
        <p:blipFill>
          <a:blip r:embed="rId5">
            <a:alphaModFix/>
          </a:blip>
          <a:stretch>
            <a:fillRect/>
          </a:stretch>
        </p:blipFill>
        <p:spPr>
          <a:xfrm>
            <a:off x="397875" y="4007175"/>
            <a:ext cx="2752725" cy="895350"/>
          </a:xfrm>
          <a:prstGeom prst="rect">
            <a:avLst/>
          </a:prstGeom>
          <a:noFill/>
          <a:ln>
            <a:noFill/>
          </a:ln>
        </p:spPr>
      </p:pic>
      <p:pic>
        <p:nvPicPr>
          <p:cNvPr id="164" name="Google Shape;164;p29"/>
          <p:cNvPicPr preferRelativeResize="0"/>
          <p:nvPr/>
        </p:nvPicPr>
        <p:blipFill>
          <a:blip r:embed="rId6">
            <a:alphaModFix/>
          </a:blip>
          <a:stretch>
            <a:fillRect/>
          </a:stretch>
        </p:blipFill>
        <p:spPr>
          <a:xfrm>
            <a:off x="5817163" y="4059550"/>
            <a:ext cx="2628900" cy="79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132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Homoscedasticity Check</a:t>
            </a:r>
            <a:endParaRPr/>
          </a:p>
        </p:txBody>
      </p:sp>
      <p:pic>
        <p:nvPicPr>
          <p:cNvPr id="170" name="Google Shape;170;p30"/>
          <p:cNvPicPr preferRelativeResize="0"/>
          <p:nvPr/>
        </p:nvPicPr>
        <p:blipFill>
          <a:blip r:embed="rId3">
            <a:alphaModFix/>
          </a:blip>
          <a:stretch>
            <a:fillRect/>
          </a:stretch>
        </p:blipFill>
        <p:spPr>
          <a:xfrm>
            <a:off x="1187213" y="845700"/>
            <a:ext cx="6769576" cy="424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288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Decision Tree</a:t>
            </a:r>
            <a:endParaRPr b="1" sz="3500">
              <a:latin typeface="Montserrat"/>
              <a:ea typeface="Montserrat"/>
              <a:cs typeface="Montserrat"/>
              <a:sym typeface="Montserrat"/>
            </a:endParaRPr>
          </a:p>
        </p:txBody>
      </p:sp>
      <p:sp>
        <p:nvSpPr>
          <p:cNvPr id="176" name="Google Shape;176;p31"/>
          <p:cNvSpPr txBox="1"/>
          <p:nvPr>
            <p:ph idx="1" type="body"/>
          </p:nvPr>
        </p:nvSpPr>
        <p:spPr>
          <a:xfrm>
            <a:off x="491025" y="1017725"/>
            <a:ext cx="300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chemeClr val="lt1"/>
                </a:solidFill>
                <a:latin typeface="Montserrat"/>
                <a:ea typeface="Montserrat"/>
                <a:cs typeface="Montserrat"/>
                <a:sym typeface="Montserrat"/>
              </a:rPr>
              <a:t>Train set </a:t>
            </a:r>
            <a:r>
              <a:rPr b="1" lang="en-GB" sz="2200">
                <a:solidFill>
                  <a:schemeClr val="lt1"/>
                </a:solidFill>
                <a:latin typeface="Montserrat"/>
                <a:ea typeface="Montserrat"/>
                <a:cs typeface="Montserrat"/>
                <a:sym typeface="Montserrat"/>
              </a:rPr>
              <a:t>metrics</a:t>
            </a:r>
            <a:endParaRPr/>
          </a:p>
        </p:txBody>
      </p:sp>
      <p:pic>
        <p:nvPicPr>
          <p:cNvPr id="177" name="Google Shape;177;p31"/>
          <p:cNvPicPr preferRelativeResize="0"/>
          <p:nvPr/>
        </p:nvPicPr>
        <p:blipFill>
          <a:blip r:embed="rId3">
            <a:alphaModFix/>
          </a:blip>
          <a:stretch>
            <a:fillRect/>
          </a:stretch>
        </p:blipFill>
        <p:spPr>
          <a:xfrm>
            <a:off x="663338" y="1542113"/>
            <a:ext cx="2657475" cy="876300"/>
          </a:xfrm>
          <a:prstGeom prst="rect">
            <a:avLst/>
          </a:prstGeom>
          <a:noFill/>
          <a:ln>
            <a:noFill/>
          </a:ln>
        </p:spPr>
      </p:pic>
      <p:sp>
        <p:nvSpPr>
          <p:cNvPr id="178" name="Google Shape;178;p31"/>
          <p:cNvSpPr txBox="1"/>
          <p:nvPr/>
        </p:nvSpPr>
        <p:spPr>
          <a:xfrm>
            <a:off x="5449325" y="1017725"/>
            <a:ext cx="2930100" cy="5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200">
                <a:solidFill>
                  <a:schemeClr val="lt1"/>
                </a:solidFill>
                <a:latin typeface="Montserrat"/>
                <a:ea typeface="Montserrat"/>
                <a:cs typeface="Montserrat"/>
                <a:sym typeface="Montserrat"/>
              </a:rPr>
              <a:t>Test </a:t>
            </a:r>
            <a:r>
              <a:rPr b="1" lang="en-GB" sz="2200">
                <a:solidFill>
                  <a:schemeClr val="lt1"/>
                </a:solidFill>
                <a:latin typeface="Montserrat"/>
                <a:ea typeface="Montserrat"/>
                <a:cs typeface="Montserrat"/>
                <a:sym typeface="Montserrat"/>
              </a:rPr>
              <a:t>set metrics</a:t>
            </a:r>
            <a:endParaRPr sz="1800">
              <a:solidFill>
                <a:schemeClr val="dk2"/>
              </a:solidFill>
            </a:endParaRPr>
          </a:p>
        </p:txBody>
      </p:sp>
      <p:pic>
        <p:nvPicPr>
          <p:cNvPr id="179" name="Google Shape;179;p31"/>
          <p:cNvPicPr preferRelativeResize="0"/>
          <p:nvPr/>
        </p:nvPicPr>
        <p:blipFill>
          <a:blip r:embed="rId4">
            <a:alphaModFix/>
          </a:blip>
          <a:stretch>
            <a:fillRect/>
          </a:stretch>
        </p:blipFill>
        <p:spPr>
          <a:xfrm>
            <a:off x="5599925" y="1542113"/>
            <a:ext cx="2628900" cy="790575"/>
          </a:xfrm>
          <a:prstGeom prst="rect">
            <a:avLst/>
          </a:prstGeom>
          <a:noFill/>
          <a:ln>
            <a:noFill/>
          </a:ln>
        </p:spPr>
      </p:pic>
      <p:sp>
        <p:nvSpPr>
          <p:cNvPr id="180" name="Google Shape;180;p31"/>
          <p:cNvSpPr txBox="1"/>
          <p:nvPr/>
        </p:nvSpPr>
        <p:spPr>
          <a:xfrm>
            <a:off x="663350" y="2571750"/>
            <a:ext cx="7685100" cy="197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criterion=mse</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max_depth=10</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min_sample _leaf=20</a:t>
            </a:r>
            <a:endParaRPr b="1" sz="1600">
              <a:solidFill>
                <a:schemeClr val="lt1"/>
              </a:solidFill>
              <a:latin typeface="Montserrat"/>
              <a:ea typeface="Montserrat"/>
              <a:cs typeface="Montserrat"/>
              <a:sym typeface="Montserrat"/>
            </a:endParaRPr>
          </a:p>
          <a:p>
            <a:pPr indent="-330200" lvl="0" marL="457200" rtl="0" algn="l">
              <a:lnSpc>
                <a:spcPct val="115000"/>
              </a:lnSpc>
              <a:spcBef>
                <a:spcPts val="0"/>
              </a:spcBef>
              <a:spcAft>
                <a:spcPts val="0"/>
              </a:spcAft>
              <a:buClr>
                <a:schemeClr val="lt1"/>
              </a:buClr>
              <a:buSzPts val="1600"/>
              <a:buFont typeface="Montserrat"/>
              <a:buChar char="●"/>
            </a:pPr>
            <a:r>
              <a:rPr b="1" lang="en-GB" sz="1600">
                <a:solidFill>
                  <a:schemeClr val="lt1"/>
                </a:solidFill>
                <a:latin typeface="Montserrat"/>
                <a:ea typeface="Montserrat"/>
                <a:cs typeface="Montserrat"/>
                <a:sym typeface="Montserrat"/>
              </a:rPr>
              <a:t>min_sample_split=10</a:t>
            </a:r>
            <a:endParaRPr sz="1200">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76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Content</a:t>
            </a:r>
            <a:endParaRPr b="1" sz="3500">
              <a:latin typeface="Montserrat"/>
              <a:ea typeface="Montserrat"/>
              <a:cs typeface="Montserrat"/>
              <a:sym typeface="Montserrat"/>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chemeClr val="lt1"/>
              </a:buClr>
              <a:buSzPts val="2200"/>
              <a:buFont typeface="Montserrat"/>
              <a:buChar char="●"/>
            </a:pPr>
            <a:r>
              <a:rPr b="1" lang="en-GB" sz="2350">
                <a:solidFill>
                  <a:schemeClr val="lt1"/>
                </a:solidFill>
                <a:highlight>
                  <a:srgbClr val="FFFFFF"/>
                </a:highlight>
                <a:latin typeface="Montserrat"/>
                <a:ea typeface="Montserrat"/>
                <a:cs typeface="Montserrat"/>
                <a:sym typeface="Montserrat"/>
              </a:rPr>
              <a:t>Problem Statement</a:t>
            </a:r>
            <a:endParaRPr b="1" sz="2350">
              <a:solidFill>
                <a:schemeClr val="lt1"/>
              </a:solidFill>
              <a:highlight>
                <a:srgbClr val="FFFFFF"/>
              </a:highlight>
              <a:latin typeface="Montserrat"/>
              <a:ea typeface="Montserrat"/>
              <a:cs typeface="Montserrat"/>
              <a:sym typeface="Montserrat"/>
            </a:endParaRPr>
          </a:p>
          <a:p>
            <a:pPr indent="-377825" lvl="0" marL="457200" rtl="0" algn="l">
              <a:spcBef>
                <a:spcPts val="0"/>
              </a:spcBef>
              <a:spcAft>
                <a:spcPts val="0"/>
              </a:spcAft>
              <a:buClr>
                <a:schemeClr val="lt1"/>
              </a:buClr>
              <a:buSzPts val="2350"/>
              <a:buFont typeface="Montserrat"/>
              <a:buChar char="●"/>
            </a:pPr>
            <a:r>
              <a:rPr b="1" lang="en-GB" sz="2350">
                <a:solidFill>
                  <a:schemeClr val="lt1"/>
                </a:solidFill>
                <a:highlight>
                  <a:srgbClr val="FFFFFF"/>
                </a:highlight>
                <a:latin typeface="Montserrat"/>
                <a:ea typeface="Montserrat"/>
                <a:cs typeface="Montserrat"/>
                <a:sym typeface="Montserrat"/>
              </a:rPr>
              <a:t>Introduction</a:t>
            </a:r>
            <a:endParaRPr b="1" sz="2350">
              <a:solidFill>
                <a:schemeClr val="lt1"/>
              </a:solidFill>
              <a:highlight>
                <a:srgbClr val="FFFFFF"/>
              </a:highlight>
              <a:latin typeface="Montserrat"/>
              <a:ea typeface="Montserrat"/>
              <a:cs typeface="Montserrat"/>
              <a:sym typeface="Montserrat"/>
            </a:endParaRPr>
          </a:p>
          <a:p>
            <a:pPr indent="-377825" lvl="0" marL="457200" rtl="0" algn="l">
              <a:spcBef>
                <a:spcPts val="0"/>
              </a:spcBef>
              <a:spcAft>
                <a:spcPts val="0"/>
              </a:spcAft>
              <a:buClr>
                <a:schemeClr val="lt1"/>
              </a:buClr>
              <a:buSzPts val="2350"/>
              <a:buFont typeface="Montserrat"/>
              <a:buChar char="●"/>
            </a:pPr>
            <a:r>
              <a:rPr b="1" lang="en-GB" sz="2350">
                <a:solidFill>
                  <a:schemeClr val="lt1"/>
                </a:solidFill>
                <a:highlight>
                  <a:srgbClr val="FFFFFF"/>
                </a:highlight>
                <a:latin typeface="Montserrat"/>
                <a:ea typeface="Montserrat"/>
                <a:cs typeface="Montserrat"/>
                <a:sym typeface="Montserrat"/>
              </a:rPr>
              <a:t>Data Summary</a:t>
            </a:r>
            <a:endParaRPr b="1" sz="2350">
              <a:solidFill>
                <a:schemeClr val="lt1"/>
              </a:solidFill>
              <a:highlight>
                <a:srgbClr val="FFFFFF"/>
              </a:highlight>
              <a:latin typeface="Montserrat"/>
              <a:ea typeface="Montserrat"/>
              <a:cs typeface="Montserrat"/>
              <a:sym typeface="Montserrat"/>
            </a:endParaRPr>
          </a:p>
          <a:p>
            <a:pPr indent="-377825" lvl="0" marL="457200" rtl="0" algn="l">
              <a:spcBef>
                <a:spcPts val="0"/>
              </a:spcBef>
              <a:spcAft>
                <a:spcPts val="0"/>
              </a:spcAft>
              <a:buClr>
                <a:schemeClr val="lt1"/>
              </a:buClr>
              <a:buSzPts val="2350"/>
              <a:buFont typeface="Montserrat"/>
              <a:buChar char="●"/>
            </a:pPr>
            <a:r>
              <a:rPr b="1" lang="en-GB" sz="2350">
                <a:solidFill>
                  <a:schemeClr val="lt1"/>
                </a:solidFill>
                <a:highlight>
                  <a:srgbClr val="FFFFFF"/>
                </a:highlight>
                <a:latin typeface="Montserrat"/>
                <a:ea typeface="Montserrat"/>
                <a:cs typeface="Montserrat"/>
                <a:sym typeface="Montserrat"/>
              </a:rPr>
              <a:t>Data Analysis</a:t>
            </a:r>
            <a:endParaRPr b="1" sz="2350">
              <a:solidFill>
                <a:schemeClr val="lt1"/>
              </a:solidFill>
              <a:highlight>
                <a:srgbClr val="FFFFFF"/>
              </a:highlight>
              <a:latin typeface="Montserrat"/>
              <a:ea typeface="Montserrat"/>
              <a:cs typeface="Montserrat"/>
              <a:sym typeface="Montserrat"/>
            </a:endParaRPr>
          </a:p>
          <a:p>
            <a:pPr indent="-377825" lvl="0" marL="457200" rtl="0" algn="l">
              <a:spcBef>
                <a:spcPts val="0"/>
              </a:spcBef>
              <a:spcAft>
                <a:spcPts val="0"/>
              </a:spcAft>
              <a:buClr>
                <a:schemeClr val="lt1"/>
              </a:buClr>
              <a:buSzPts val="2350"/>
              <a:buFont typeface="Montserrat"/>
              <a:buChar char="●"/>
            </a:pPr>
            <a:r>
              <a:rPr b="1" lang="en-GB" sz="2350">
                <a:solidFill>
                  <a:schemeClr val="lt1"/>
                </a:solidFill>
                <a:highlight>
                  <a:srgbClr val="FFFFFF"/>
                </a:highlight>
                <a:latin typeface="Montserrat"/>
                <a:ea typeface="Montserrat"/>
                <a:cs typeface="Montserrat"/>
                <a:sym typeface="Montserrat"/>
              </a:rPr>
              <a:t>Analysis Details </a:t>
            </a:r>
            <a:endParaRPr b="1" sz="2350">
              <a:solidFill>
                <a:schemeClr val="lt1"/>
              </a:solidFill>
              <a:highlight>
                <a:srgbClr val="FFFFFF"/>
              </a:highlight>
              <a:latin typeface="Montserrat"/>
              <a:ea typeface="Montserrat"/>
              <a:cs typeface="Montserrat"/>
              <a:sym typeface="Montserrat"/>
            </a:endParaRPr>
          </a:p>
          <a:p>
            <a:pPr indent="-377825" lvl="0" marL="457200" rtl="0" algn="l">
              <a:spcBef>
                <a:spcPts val="0"/>
              </a:spcBef>
              <a:spcAft>
                <a:spcPts val="0"/>
              </a:spcAft>
              <a:buClr>
                <a:schemeClr val="lt1"/>
              </a:buClr>
              <a:buSzPts val="2350"/>
              <a:buFont typeface="Montserrat"/>
              <a:buChar char="●"/>
            </a:pPr>
            <a:r>
              <a:rPr b="1" lang="en-GB" sz="2350">
                <a:solidFill>
                  <a:schemeClr val="lt1"/>
                </a:solidFill>
                <a:highlight>
                  <a:srgbClr val="FFFFFF"/>
                </a:highlight>
                <a:latin typeface="Montserrat"/>
                <a:ea typeface="Montserrat"/>
                <a:cs typeface="Montserrat"/>
                <a:sym typeface="Montserrat"/>
              </a:rPr>
              <a:t>Challenges</a:t>
            </a:r>
            <a:endParaRPr b="1" sz="2350">
              <a:solidFill>
                <a:schemeClr val="lt1"/>
              </a:solidFill>
              <a:highlight>
                <a:srgbClr val="FFFFFF"/>
              </a:highlight>
              <a:latin typeface="Montserrat"/>
              <a:ea typeface="Montserrat"/>
              <a:cs typeface="Montserrat"/>
              <a:sym typeface="Montserrat"/>
            </a:endParaRPr>
          </a:p>
          <a:p>
            <a:pPr indent="-377825" lvl="0" marL="457200" rtl="0" algn="l">
              <a:spcBef>
                <a:spcPts val="0"/>
              </a:spcBef>
              <a:spcAft>
                <a:spcPts val="0"/>
              </a:spcAft>
              <a:buClr>
                <a:schemeClr val="lt1"/>
              </a:buClr>
              <a:buSzPts val="2350"/>
              <a:buFont typeface="Montserrat"/>
              <a:buChar char="●"/>
            </a:pPr>
            <a:r>
              <a:rPr b="1" lang="en-GB" sz="2350">
                <a:solidFill>
                  <a:schemeClr val="lt1"/>
                </a:solidFill>
                <a:highlight>
                  <a:srgbClr val="FFFFFF"/>
                </a:highlight>
                <a:latin typeface="Montserrat"/>
                <a:ea typeface="Montserrat"/>
                <a:cs typeface="Montserrat"/>
                <a:sym typeface="Montserrat"/>
              </a:rPr>
              <a:t>Conclusions</a:t>
            </a:r>
            <a:endParaRPr b="1" sz="2350">
              <a:solidFill>
                <a:schemeClr val="lt1"/>
              </a:solidFill>
              <a:highlight>
                <a:srgbClr val="FFFFFF"/>
              </a:highlight>
              <a:latin typeface="Montserrat"/>
              <a:ea typeface="Montserrat"/>
              <a:cs typeface="Montserrat"/>
              <a:sym typeface="Montserrat"/>
            </a:endParaRPr>
          </a:p>
          <a:p>
            <a:pPr indent="-377825" lvl="0" marL="457200" rtl="0" algn="l">
              <a:spcBef>
                <a:spcPts val="0"/>
              </a:spcBef>
              <a:spcAft>
                <a:spcPts val="0"/>
              </a:spcAft>
              <a:buClr>
                <a:schemeClr val="lt1"/>
              </a:buClr>
              <a:buSzPts val="2350"/>
              <a:buFont typeface="Montserrat"/>
              <a:buChar char="●"/>
            </a:pPr>
            <a:r>
              <a:rPr b="1" lang="en-GB" sz="2350">
                <a:solidFill>
                  <a:schemeClr val="lt1"/>
                </a:solidFill>
                <a:highlight>
                  <a:srgbClr val="FFFFFF"/>
                </a:highlight>
                <a:latin typeface="Montserrat"/>
                <a:ea typeface="Montserrat"/>
                <a:cs typeface="Montserrat"/>
                <a:sym typeface="Montserrat"/>
              </a:rPr>
              <a:t>Q &amp; A</a:t>
            </a:r>
            <a:endParaRPr sz="2800">
              <a:latin typeface="Montserrat"/>
              <a:ea typeface="Montserrat"/>
              <a:cs typeface="Montserrat"/>
              <a:sym typeface="Montserrat"/>
            </a:endParaRPr>
          </a:p>
        </p:txBody>
      </p:sp>
      <p:pic>
        <p:nvPicPr>
          <p:cNvPr id="62" name="Google Shape;62;p14"/>
          <p:cNvPicPr preferRelativeResize="0"/>
          <p:nvPr/>
        </p:nvPicPr>
        <p:blipFill rotWithShape="1">
          <a:blip r:embed="rId3">
            <a:alphaModFix/>
          </a:blip>
          <a:srcRect b="8231" l="0" r="0" t="0"/>
          <a:stretch/>
        </p:blipFill>
        <p:spPr>
          <a:xfrm>
            <a:off x="4425750" y="1325200"/>
            <a:ext cx="4406550" cy="3339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655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Decision Tree Feature Importance </a:t>
            </a:r>
            <a:endParaRPr/>
          </a:p>
        </p:txBody>
      </p:sp>
      <p:pic>
        <p:nvPicPr>
          <p:cNvPr id="186" name="Google Shape;186;p32"/>
          <p:cNvPicPr preferRelativeResize="0"/>
          <p:nvPr/>
        </p:nvPicPr>
        <p:blipFill>
          <a:blip r:embed="rId3">
            <a:alphaModFix/>
          </a:blip>
          <a:stretch>
            <a:fillRect/>
          </a:stretch>
        </p:blipFill>
        <p:spPr>
          <a:xfrm>
            <a:off x="1242964" y="575275"/>
            <a:ext cx="6765674" cy="4570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Gradient Boosting</a:t>
            </a:r>
            <a:endParaRPr/>
          </a:p>
          <a:p>
            <a:pPr indent="0" lvl="0" marL="0" rtl="0" algn="l">
              <a:spcBef>
                <a:spcPts val="0"/>
              </a:spcBef>
              <a:spcAft>
                <a:spcPts val="0"/>
              </a:spcAft>
              <a:buNone/>
            </a:pPr>
            <a:r>
              <a:t/>
            </a:r>
            <a:endParaRPr b="1">
              <a:latin typeface="Montserrat"/>
              <a:ea typeface="Montserrat"/>
              <a:cs typeface="Montserrat"/>
              <a:sym typeface="Montserrat"/>
            </a:endParaRPr>
          </a:p>
        </p:txBody>
      </p:sp>
      <p:sp>
        <p:nvSpPr>
          <p:cNvPr id="192" name="Google Shape;192;p33"/>
          <p:cNvSpPr txBox="1"/>
          <p:nvPr>
            <p:ph idx="1" type="body"/>
          </p:nvPr>
        </p:nvSpPr>
        <p:spPr>
          <a:xfrm>
            <a:off x="252450" y="1106775"/>
            <a:ext cx="8520600" cy="66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chemeClr val="lt1"/>
                </a:solidFill>
                <a:latin typeface="Montserrat"/>
                <a:ea typeface="Montserrat"/>
                <a:cs typeface="Montserrat"/>
                <a:sym typeface="Montserrat"/>
              </a:rPr>
              <a:t>Train set metrics							Test set metrics</a:t>
            </a:r>
            <a:endParaRPr/>
          </a:p>
          <a:p>
            <a:pPr indent="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pic>
        <p:nvPicPr>
          <p:cNvPr id="193" name="Google Shape;193;p33"/>
          <p:cNvPicPr preferRelativeResize="0"/>
          <p:nvPr/>
        </p:nvPicPr>
        <p:blipFill>
          <a:blip r:embed="rId3">
            <a:alphaModFix/>
          </a:blip>
          <a:stretch>
            <a:fillRect/>
          </a:stretch>
        </p:blipFill>
        <p:spPr>
          <a:xfrm>
            <a:off x="252450" y="1772775"/>
            <a:ext cx="2657475" cy="762000"/>
          </a:xfrm>
          <a:prstGeom prst="rect">
            <a:avLst/>
          </a:prstGeom>
          <a:noFill/>
          <a:ln>
            <a:noFill/>
          </a:ln>
        </p:spPr>
      </p:pic>
      <p:pic>
        <p:nvPicPr>
          <p:cNvPr id="194" name="Google Shape;194;p33"/>
          <p:cNvPicPr preferRelativeResize="0"/>
          <p:nvPr/>
        </p:nvPicPr>
        <p:blipFill>
          <a:blip r:embed="rId4">
            <a:alphaModFix/>
          </a:blip>
          <a:stretch>
            <a:fillRect/>
          </a:stretch>
        </p:blipFill>
        <p:spPr>
          <a:xfrm>
            <a:off x="5949325" y="1768013"/>
            <a:ext cx="2552700" cy="771525"/>
          </a:xfrm>
          <a:prstGeom prst="rect">
            <a:avLst/>
          </a:prstGeom>
          <a:noFill/>
          <a:ln>
            <a:noFill/>
          </a:ln>
        </p:spPr>
      </p:pic>
      <p:sp>
        <p:nvSpPr>
          <p:cNvPr id="195" name="Google Shape;195;p33"/>
          <p:cNvSpPr txBox="1"/>
          <p:nvPr/>
        </p:nvSpPr>
        <p:spPr>
          <a:xfrm>
            <a:off x="311700" y="2571750"/>
            <a:ext cx="8461200" cy="248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alpha=0.9</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max_depth=10</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a:t>
            </a:r>
            <a:r>
              <a:rPr b="1" lang="en-GB" sz="2200">
                <a:solidFill>
                  <a:schemeClr val="lt1"/>
                </a:solidFill>
                <a:latin typeface="Montserrat"/>
                <a:ea typeface="Montserrat"/>
                <a:cs typeface="Montserrat"/>
                <a:sym typeface="Montserrat"/>
              </a:rPr>
              <a:t>in_sample _leaf=50</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min_sample_split=80</a:t>
            </a:r>
            <a:endParaRPr b="1" sz="2200">
              <a:solidFill>
                <a:schemeClr val="lt1"/>
              </a:solidFill>
              <a:latin typeface="Montserrat"/>
              <a:ea typeface="Montserrat"/>
              <a:cs typeface="Montserrat"/>
              <a:sym typeface="Montserrat"/>
            </a:endParaRPr>
          </a:p>
          <a:p>
            <a:pPr indent="-368300" lvl="0" marL="457200" rtl="0" algn="l">
              <a:lnSpc>
                <a:spcPct val="115000"/>
              </a:lnSpc>
              <a:spcBef>
                <a:spcPts val="0"/>
              </a:spcBef>
              <a:spcAft>
                <a:spcPts val="0"/>
              </a:spcAft>
              <a:buClr>
                <a:schemeClr val="lt1"/>
              </a:buClr>
              <a:buSzPts val="2200"/>
              <a:buFont typeface="Montserrat"/>
              <a:buChar char="●"/>
            </a:pPr>
            <a:r>
              <a:rPr b="1" lang="en-GB" sz="2200">
                <a:solidFill>
                  <a:schemeClr val="lt1"/>
                </a:solidFill>
                <a:latin typeface="Montserrat"/>
                <a:ea typeface="Montserrat"/>
                <a:cs typeface="Montserrat"/>
                <a:sym typeface="Montserrat"/>
              </a:rPr>
              <a:t>n_estimators=120</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122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GBoost feature importance </a:t>
            </a:r>
            <a:endParaRPr/>
          </a:p>
        </p:txBody>
      </p:sp>
      <p:pic>
        <p:nvPicPr>
          <p:cNvPr id="201" name="Google Shape;201;p34"/>
          <p:cNvPicPr preferRelativeResize="0"/>
          <p:nvPr/>
        </p:nvPicPr>
        <p:blipFill>
          <a:blip r:embed="rId3">
            <a:alphaModFix/>
          </a:blip>
          <a:stretch>
            <a:fillRect/>
          </a:stretch>
        </p:blipFill>
        <p:spPr>
          <a:xfrm>
            <a:off x="591800" y="884948"/>
            <a:ext cx="7691350" cy="4258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XGBOOST</a:t>
            </a:r>
            <a:endParaRPr b="1" sz="3500">
              <a:latin typeface="Montserrat"/>
              <a:ea typeface="Montserrat"/>
              <a:cs typeface="Montserrat"/>
              <a:sym typeface="Montserrat"/>
            </a:endParaRPr>
          </a:p>
        </p:txBody>
      </p:sp>
      <p:sp>
        <p:nvSpPr>
          <p:cNvPr id="207" name="Google Shape;207;p35"/>
          <p:cNvSpPr txBox="1"/>
          <p:nvPr>
            <p:ph idx="1" type="body"/>
          </p:nvPr>
        </p:nvSpPr>
        <p:spPr>
          <a:xfrm>
            <a:off x="311700" y="1017725"/>
            <a:ext cx="8520600" cy="6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chemeClr val="lt1"/>
                </a:solidFill>
                <a:latin typeface="Montserrat"/>
                <a:ea typeface="Montserrat"/>
                <a:cs typeface="Montserrat"/>
                <a:sym typeface="Montserrat"/>
              </a:rPr>
              <a:t> Train set metrics                                    Test set metrics</a:t>
            </a:r>
            <a:endParaRPr/>
          </a:p>
          <a:p>
            <a:pPr indent="0" lvl="0" marL="0" rtl="0" algn="l">
              <a:spcBef>
                <a:spcPts val="0"/>
              </a:spcBef>
              <a:spcAft>
                <a:spcPts val="0"/>
              </a:spcAft>
              <a:buNone/>
            </a:pPr>
            <a:r>
              <a:t/>
            </a:r>
            <a:endParaRPr b="1" sz="2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2200">
              <a:solidFill>
                <a:schemeClr val="lt1"/>
              </a:solidFill>
              <a:latin typeface="Montserrat"/>
              <a:ea typeface="Montserrat"/>
              <a:cs typeface="Montserrat"/>
              <a:sym typeface="Montserrat"/>
            </a:endParaRPr>
          </a:p>
        </p:txBody>
      </p:sp>
      <p:pic>
        <p:nvPicPr>
          <p:cNvPr id="208" name="Google Shape;208;p35"/>
          <p:cNvPicPr preferRelativeResize="0"/>
          <p:nvPr/>
        </p:nvPicPr>
        <p:blipFill>
          <a:blip r:embed="rId3">
            <a:alphaModFix/>
          </a:blip>
          <a:stretch>
            <a:fillRect/>
          </a:stretch>
        </p:blipFill>
        <p:spPr>
          <a:xfrm>
            <a:off x="509650" y="1645925"/>
            <a:ext cx="2609850" cy="762000"/>
          </a:xfrm>
          <a:prstGeom prst="rect">
            <a:avLst/>
          </a:prstGeom>
          <a:noFill/>
          <a:ln>
            <a:noFill/>
          </a:ln>
        </p:spPr>
      </p:pic>
      <p:pic>
        <p:nvPicPr>
          <p:cNvPr id="209" name="Google Shape;209;p35"/>
          <p:cNvPicPr preferRelativeResize="0"/>
          <p:nvPr/>
        </p:nvPicPr>
        <p:blipFill>
          <a:blip r:embed="rId4">
            <a:alphaModFix/>
          </a:blip>
          <a:stretch>
            <a:fillRect/>
          </a:stretch>
        </p:blipFill>
        <p:spPr>
          <a:xfrm>
            <a:off x="5822650" y="1622113"/>
            <a:ext cx="2514600" cy="809625"/>
          </a:xfrm>
          <a:prstGeom prst="rect">
            <a:avLst/>
          </a:prstGeom>
          <a:noFill/>
          <a:ln>
            <a:noFill/>
          </a:ln>
        </p:spPr>
      </p:pic>
      <p:sp>
        <p:nvSpPr>
          <p:cNvPr id="210" name="Google Shape;210;p35"/>
          <p:cNvSpPr txBox="1"/>
          <p:nvPr/>
        </p:nvSpPr>
        <p:spPr>
          <a:xfrm>
            <a:off x="635650" y="2571750"/>
            <a:ext cx="7701600" cy="1896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2200">
                <a:solidFill>
                  <a:schemeClr val="lt1"/>
                </a:solidFill>
                <a:latin typeface="Montserrat"/>
                <a:ea typeface="Montserrat"/>
                <a:cs typeface="Montserrat"/>
                <a:sym typeface="Montserrat"/>
              </a:rPr>
              <a:t>Parameters :</a:t>
            </a:r>
            <a:endParaRPr b="1" sz="2200">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sz="1800">
                <a:solidFill>
                  <a:schemeClr val="lt1"/>
                </a:solidFill>
                <a:latin typeface="Montserrat"/>
                <a:ea typeface="Montserrat"/>
                <a:cs typeface="Montserrat"/>
                <a:sym typeface="Montserrat"/>
              </a:rPr>
              <a:t>gamma=0</a:t>
            </a:r>
            <a:endParaRPr b="1" sz="1800">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sz="1800">
                <a:solidFill>
                  <a:schemeClr val="lt1"/>
                </a:solidFill>
                <a:latin typeface="Montserrat"/>
                <a:ea typeface="Montserrat"/>
                <a:cs typeface="Montserrat"/>
                <a:sym typeface="Montserrat"/>
              </a:rPr>
              <a:t>learning_rate=0.1</a:t>
            </a:r>
            <a:endParaRPr b="1" sz="1800">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sz="1800">
                <a:solidFill>
                  <a:schemeClr val="lt1"/>
                </a:solidFill>
                <a:latin typeface="Montserrat"/>
                <a:ea typeface="Montserrat"/>
                <a:cs typeface="Montserrat"/>
                <a:sym typeface="Montserrat"/>
              </a:rPr>
              <a:t>max_depth=9</a:t>
            </a:r>
            <a:endParaRPr b="1" sz="1800">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sz="1800">
                <a:solidFill>
                  <a:schemeClr val="lt1"/>
                </a:solidFill>
                <a:latin typeface="Montserrat"/>
                <a:ea typeface="Montserrat"/>
                <a:cs typeface="Montserrat"/>
                <a:sym typeface="Montserrat"/>
              </a:rPr>
              <a:t>min_sample _leaf=50</a:t>
            </a:r>
            <a:endParaRPr b="1" sz="1800">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sz="1800">
                <a:solidFill>
                  <a:schemeClr val="lt1"/>
                </a:solidFill>
                <a:latin typeface="Montserrat"/>
                <a:ea typeface="Montserrat"/>
                <a:cs typeface="Montserrat"/>
                <a:sym typeface="Montserrat"/>
              </a:rPr>
              <a:t>min_sample_split=40</a:t>
            </a:r>
            <a:endParaRPr b="1" sz="1800">
              <a:solidFill>
                <a:schemeClr val="lt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lt1"/>
              </a:buClr>
              <a:buSzPts val="1800"/>
              <a:buFont typeface="Montserrat"/>
              <a:buChar char="●"/>
            </a:pPr>
            <a:r>
              <a:rPr b="1" lang="en-GB" sz="1800">
                <a:solidFill>
                  <a:schemeClr val="lt1"/>
                </a:solidFill>
                <a:latin typeface="Montserrat"/>
                <a:ea typeface="Montserrat"/>
                <a:cs typeface="Montserrat"/>
                <a:sym typeface="Montserrat"/>
              </a:rPr>
              <a:t>n_estimators=120</a:t>
            </a:r>
            <a:endParaRPr>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111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XGBoost</a:t>
            </a:r>
            <a:r>
              <a:rPr b="1" lang="en-GB" sz="3500">
                <a:latin typeface="Montserrat"/>
                <a:ea typeface="Montserrat"/>
                <a:cs typeface="Montserrat"/>
                <a:sym typeface="Montserrat"/>
              </a:rPr>
              <a:t> feature importance </a:t>
            </a:r>
            <a:endParaRPr/>
          </a:p>
        </p:txBody>
      </p:sp>
      <p:pic>
        <p:nvPicPr>
          <p:cNvPr id="216" name="Google Shape;216;p36"/>
          <p:cNvPicPr preferRelativeResize="0"/>
          <p:nvPr/>
        </p:nvPicPr>
        <p:blipFill>
          <a:blip r:embed="rId3">
            <a:alphaModFix/>
          </a:blip>
          <a:stretch>
            <a:fillRect/>
          </a:stretch>
        </p:blipFill>
        <p:spPr>
          <a:xfrm>
            <a:off x="658625" y="828550"/>
            <a:ext cx="7241900" cy="4009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Final metrics c</a:t>
            </a:r>
            <a:r>
              <a:rPr b="1" lang="en-GB" sz="3500">
                <a:latin typeface="Montserrat"/>
                <a:ea typeface="Montserrat"/>
                <a:cs typeface="Montserrat"/>
                <a:sym typeface="Montserrat"/>
              </a:rPr>
              <a:t>onclusion</a:t>
            </a:r>
            <a:endParaRPr/>
          </a:p>
        </p:txBody>
      </p:sp>
      <p:pic>
        <p:nvPicPr>
          <p:cNvPr id="222" name="Google Shape;222;p37"/>
          <p:cNvPicPr preferRelativeResize="0"/>
          <p:nvPr/>
        </p:nvPicPr>
        <p:blipFill>
          <a:blip r:embed="rId3">
            <a:alphaModFix/>
          </a:blip>
          <a:stretch>
            <a:fillRect/>
          </a:stretch>
        </p:blipFill>
        <p:spPr>
          <a:xfrm>
            <a:off x="485775" y="2883813"/>
            <a:ext cx="8172450" cy="1781175"/>
          </a:xfrm>
          <a:prstGeom prst="rect">
            <a:avLst/>
          </a:prstGeom>
          <a:noFill/>
          <a:ln>
            <a:noFill/>
          </a:ln>
        </p:spPr>
      </p:pic>
      <p:pic>
        <p:nvPicPr>
          <p:cNvPr id="223" name="Google Shape;223;p37"/>
          <p:cNvPicPr preferRelativeResize="0"/>
          <p:nvPr/>
        </p:nvPicPr>
        <p:blipFill>
          <a:blip r:embed="rId4">
            <a:alphaModFix/>
          </a:blip>
          <a:stretch>
            <a:fillRect/>
          </a:stretch>
        </p:blipFill>
        <p:spPr>
          <a:xfrm>
            <a:off x="461950" y="733413"/>
            <a:ext cx="8220075" cy="183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3179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Challenges</a:t>
            </a:r>
            <a:endParaRPr b="1" sz="3500">
              <a:latin typeface="Montserrat"/>
              <a:ea typeface="Montserrat"/>
              <a:cs typeface="Montserrat"/>
              <a:sym typeface="Montserrat"/>
            </a:endParaRPr>
          </a:p>
        </p:txBody>
      </p:sp>
      <p:sp>
        <p:nvSpPr>
          <p:cNvPr id="229" name="Google Shape;229;p38"/>
          <p:cNvSpPr txBox="1"/>
          <p:nvPr>
            <p:ph idx="1" type="body"/>
          </p:nvPr>
        </p:nvSpPr>
        <p:spPr>
          <a:xfrm>
            <a:off x="204100" y="11740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Handling Large Dataset.</a:t>
            </a:r>
            <a:endParaRPr b="1">
              <a:solidFill>
                <a:schemeClr val="lt1"/>
              </a:solidFill>
              <a:latin typeface="Montserrat"/>
              <a:ea typeface="Montserrat"/>
              <a:cs typeface="Montserrat"/>
              <a:sym typeface="Montserrat"/>
            </a:endParaRPr>
          </a:p>
          <a:p>
            <a:pPr indent="-317500" lvl="1" marL="914400" rtl="0" algn="l">
              <a:spcBef>
                <a:spcPts val="0"/>
              </a:spcBef>
              <a:spcAft>
                <a:spcPts val="0"/>
              </a:spcAft>
              <a:buClr>
                <a:schemeClr val="lt1"/>
              </a:buClr>
              <a:buSzPts val="1400"/>
              <a:buFont typeface="Montserrat"/>
              <a:buChar char="○"/>
            </a:pPr>
            <a:r>
              <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Feature Engineering.</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Computation Time.</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Optimising the Model.</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0" lvl="0" marL="457200" rtl="0" algn="ctr">
              <a:spcBef>
                <a:spcPts val="0"/>
              </a:spcBef>
              <a:spcAft>
                <a:spcPts val="0"/>
              </a:spcAft>
              <a:buNone/>
            </a:pPr>
            <a:r>
              <a:t/>
            </a:r>
            <a:endParaRPr b="1">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Conclusion</a:t>
            </a:r>
            <a:endParaRPr b="1" sz="3500">
              <a:latin typeface="Montserrat"/>
              <a:ea typeface="Montserrat"/>
              <a:cs typeface="Montserrat"/>
              <a:sym typeface="Montserrat"/>
            </a:endParaRPr>
          </a:p>
        </p:txBody>
      </p:sp>
      <p:sp>
        <p:nvSpPr>
          <p:cNvPr id="235" name="Google Shape;235;p39"/>
          <p:cNvSpPr txBox="1"/>
          <p:nvPr>
            <p:ph idx="1" type="body"/>
          </p:nvPr>
        </p:nvSpPr>
        <p:spPr>
          <a:xfrm>
            <a:off x="311700" y="1743200"/>
            <a:ext cx="8520600" cy="2825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In this project, we tried to predict the trip duration of a taxi in NYC. </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We are mostly concerned with the information of pick up latitude and longitude and drop off latitude and longitude, to get the distance of the trip.</a:t>
            </a:r>
            <a:endParaRPr b="1">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Gradient Boosting will be the best model to predict the trip duration for a particular taxi.</a:t>
            </a:r>
            <a:endParaRPr b="1">
              <a:solidFill>
                <a:schemeClr val="lt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b="1" sz="5400">
              <a:solidFill>
                <a:schemeClr val="dk1"/>
              </a:solidFill>
              <a:latin typeface="Montserrat"/>
              <a:ea typeface="Montserrat"/>
              <a:cs typeface="Montserrat"/>
              <a:sym typeface="Montserrat"/>
            </a:endParaRPr>
          </a:p>
          <a:p>
            <a:pPr indent="0" lvl="0" marL="0" rtl="0" algn="ctr">
              <a:lnSpc>
                <a:spcPct val="100000"/>
              </a:lnSpc>
              <a:spcBef>
                <a:spcPts val="0"/>
              </a:spcBef>
              <a:spcAft>
                <a:spcPts val="0"/>
              </a:spcAft>
              <a:buNone/>
            </a:pPr>
            <a:r>
              <a:rPr b="1" lang="en-GB" sz="5200">
                <a:solidFill>
                  <a:schemeClr val="dk1"/>
                </a:solidFill>
                <a:latin typeface="Montserrat"/>
                <a:ea typeface="Montserrat"/>
                <a:cs typeface="Montserrat"/>
                <a:sym typeface="Montserrat"/>
              </a:rPr>
              <a:t>Thank You!</a:t>
            </a:r>
            <a:endParaRPr b="1" sz="5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latin typeface="Montserrat"/>
                <a:ea typeface="Montserrat"/>
                <a:cs typeface="Montserrat"/>
                <a:sym typeface="Montserrat"/>
              </a:rPr>
              <a:t>Q &amp; A</a:t>
            </a:r>
            <a:endParaRPr b="1">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78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Problem Statement</a:t>
            </a:r>
            <a:endParaRPr b="1" sz="3500">
              <a:latin typeface="Montserrat"/>
              <a:ea typeface="Montserrat"/>
              <a:cs typeface="Montserrat"/>
              <a:sym typeface="Montserrat"/>
            </a:endParaRPr>
          </a:p>
        </p:txBody>
      </p:sp>
      <p:sp>
        <p:nvSpPr>
          <p:cNvPr id="68" name="Google Shape;68;p15"/>
          <p:cNvSpPr txBox="1"/>
          <p:nvPr>
            <p:ph idx="1" type="body"/>
          </p:nvPr>
        </p:nvSpPr>
        <p:spPr>
          <a:xfrm>
            <a:off x="246425" y="1322425"/>
            <a:ext cx="8520600" cy="3416400"/>
          </a:xfrm>
          <a:prstGeom prst="rect">
            <a:avLst/>
          </a:prstGeom>
        </p:spPr>
        <p:txBody>
          <a:bodyPr anchorCtr="0" anchor="t" bIns="91425" lIns="91425" spcFirstLastPara="1" rIns="91425" wrap="square" tIns="91425">
            <a:noAutofit/>
          </a:bodyPr>
          <a:lstStyle/>
          <a:p>
            <a:pPr indent="0" lvl="0" marL="0" rtl="0" algn="l">
              <a:spcBef>
                <a:spcPts val="700"/>
              </a:spcBef>
              <a:spcAft>
                <a:spcPts val="0"/>
              </a:spcAft>
              <a:buNone/>
            </a:pPr>
            <a:r>
              <a:rPr b="1" lang="en-GB" sz="2300">
                <a:solidFill>
                  <a:schemeClr val="lt1"/>
                </a:solidFill>
                <a:highlight>
                  <a:srgbClr val="FFFFFF"/>
                </a:highlight>
                <a:latin typeface="Montserrat"/>
                <a:ea typeface="Montserrat"/>
                <a:cs typeface="Montserrat"/>
                <a:sym typeface="Montserrat"/>
              </a:rPr>
              <a:t>We have</a:t>
            </a:r>
            <a:r>
              <a:rPr b="1" lang="en-GB" sz="2300">
                <a:solidFill>
                  <a:schemeClr val="lt1"/>
                </a:solidFill>
                <a:highlight>
                  <a:srgbClr val="FFFFFF"/>
                </a:highlight>
                <a:latin typeface="Montserrat"/>
                <a:ea typeface="Montserrat"/>
                <a:cs typeface="Montserrat"/>
                <a:sym typeface="Montserrat"/>
              </a:rPr>
              <a:t> the data which was originally published by the NYC Taxi and Limousine Commission (TLC), for the year 2016. This dataset consists of various trip related features and our aim is to predict the trip duration based on these features.</a:t>
            </a:r>
            <a:endParaRPr b="1" sz="2300">
              <a:solidFill>
                <a:schemeClr val="lt1"/>
              </a:solidFill>
              <a:highlight>
                <a:srgbClr val="FFFFFF"/>
              </a:highlight>
              <a:latin typeface="Montserrat"/>
              <a:ea typeface="Montserrat"/>
              <a:cs typeface="Montserrat"/>
              <a:sym typeface="Montserrat"/>
            </a:endParaRPr>
          </a:p>
          <a:p>
            <a:pPr indent="0" lvl="0" marL="0" rtl="0" algn="ctr">
              <a:spcBef>
                <a:spcPts val="700"/>
              </a:spcBef>
              <a:spcAft>
                <a:spcPts val="0"/>
              </a:spcAft>
              <a:buNone/>
            </a:pPr>
            <a:r>
              <a:t/>
            </a:r>
            <a:endParaRPr b="1" sz="2300">
              <a:solidFill>
                <a:schemeClr val="lt1"/>
              </a:solidFill>
              <a:highlight>
                <a:srgbClr val="FFFFFF"/>
              </a:highlight>
              <a:latin typeface="Montserrat"/>
              <a:ea typeface="Montserrat"/>
              <a:cs typeface="Montserrat"/>
              <a:sym typeface="Montserrat"/>
            </a:endParaRPr>
          </a:p>
          <a:p>
            <a:pPr indent="0" lvl="0" marL="0" rtl="0" algn="ctr">
              <a:spcBef>
                <a:spcPts val="70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Introduction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b="1" lang="en-GB" sz="2300">
                <a:solidFill>
                  <a:schemeClr val="lt1"/>
                </a:solidFill>
                <a:highlight>
                  <a:srgbClr val="FFFFFF"/>
                </a:highlight>
                <a:latin typeface="Montserrat"/>
                <a:ea typeface="Montserrat"/>
                <a:cs typeface="Montserrat"/>
                <a:sym typeface="Montserrat"/>
              </a:rPr>
              <a:t>In today’s world it has become a race to gain more and more number of customers.</a:t>
            </a:r>
            <a:endParaRPr b="1" sz="23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0"/>
              </a:spcAft>
              <a:buNone/>
            </a:pPr>
            <a:r>
              <a:rPr b="1" lang="en-GB" sz="2300">
                <a:solidFill>
                  <a:schemeClr val="lt1"/>
                </a:solidFill>
                <a:highlight>
                  <a:srgbClr val="FFFFFF"/>
                </a:highlight>
                <a:latin typeface="Montserrat"/>
                <a:ea typeface="Montserrat"/>
                <a:cs typeface="Montserrat"/>
                <a:sym typeface="Montserrat"/>
              </a:rPr>
              <a:t>To gain more number of customers companies/vendors usually try to provide their customers with more comfort to attract them.</a:t>
            </a:r>
            <a:endParaRPr b="1" sz="2300">
              <a:solidFill>
                <a:schemeClr val="lt1"/>
              </a:solidFill>
              <a:highlight>
                <a:srgbClr val="FFFFFF"/>
              </a:highlight>
              <a:latin typeface="Montserrat"/>
              <a:ea typeface="Montserrat"/>
              <a:cs typeface="Montserrat"/>
              <a:sym typeface="Montserrat"/>
            </a:endParaRPr>
          </a:p>
          <a:p>
            <a:pPr indent="0" lvl="0" marL="457200" rtl="0" algn="l">
              <a:spcBef>
                <a:spcPts val="600"/>
              </a:spcBef>
              <a:spcAft>
                <a:spcPts val="500"/>
              </a:spcAft>
              <a:buNone/>
            </a:pPr>
            <a:r>
              <a:rPr b="1" lang="en-GB" sz="2300">
                <a:solidFill>
                  <a:schemeClr val="lt1"/>
                </a:solidFill>
                <a:highlight>
                  <a:srgbClr val="FFFFFF"/>
                </a:highlight>
                <a:latin typeface="Montserrat"/>
                <a:ea typeface="Montserrat"/>
                <a:cs typeface="Montserrat"/>
                <a:sym typeface="Montserrat"/>
              </a:rPr>
              <a:t>So here we will be predicting the time of trip duration our customers will take and which algorithm is best suited for that time prediction.</a:t>
            </a:r>
            <a:endParaRPr b="1" sz="2300">
              <a:solidFill>
                <a:schemeClr val="lt1"/>
              </a:solidFill>
              <a:highlight>
                <a:srgbClr val="FFFFFF"/>
              </a:highlight>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id - a unique identifier for each trip</a:t>
            </a:r>
            <a:endParaRPr b="1" sz="1350">
              <a:solidFill>
                <a:schemeClr val="lt1"/>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vendor_id - a code indicating the provider associated with the trip record</a:t>
            </a:r>
            <a:endParaRPr b="1" sz="1350">
              <a:solidFill>
                <a:schemeClr val="lt1"/>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pickup_datetime - date and time when the meter was engaged</a:t>
            </a:r>
            <a:endParaRPr b="1" sz="1350">
              <a:solidFill>
                <a:schemeClr val="lt1"/>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dropoff_datetime - date and time when the meter was disengaged</a:t>
            </a:r>
            <a:endParaRPr b="1" sz="1350">
              <a:solidFill>
                <a:schemeClr val="lt1"/>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passenger_count - the number of passengers in the vehicle (driver entered value)</a:t>
            </a:r>
            <a:endParaRPr b="1" sz="1350">
              <a:solidFill>
                <a:schemeClr val="lt1"/>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pickup_longitude - the longitude where the meter was engaged</a:t>
            </a:r>
            <a:endParaRPr b="1" sz="1350">
              <a:solidFill>
                <a:schemeClr val="lt1"/>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pickup_latitude - the latitude where the meter was engaged</a:t>
            </a:r>
            <a:endParaRPr b="1" sz="1350">
              <a:solidFill>
                <a:schemeClr val="lt1"/>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dropoff_longitude - the longitude where the meter was disengaged</a:t>
            </a:r>
            <a:endParaRPr b="1" sz="1350">
              <a:solidFill>
                <a:schemeClr val="lt1"/>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dropoff_latitude - the latitude where the meter was disengaged</a:t>
            </a:r>
            <a:endParaRPr b="1" sz="1350">
              <a:solidFill>
                <a:schemeClr val="lt1"/>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store_and_fwd_flag - This flag indicates whether the trip record was held in vehicle memory before sending to the vendor because the vehicle did not have a connection to the server - Y=store and forward; N=not a store and forward trip</a:t>
            </a:r>
            <a:endParaRPr b="1" sz="1350">
              <a:solidFill>
                <a:schemeClr val="lt1"/>
              </a:solidFill>
              <a:highlight>
                <a:srgbClr val="FFFFFF"/>
              </a:highlight>
              <a:latin typeface="Montserrat"/>
              <a:ea typeface="Montserrat"/>
              <a:cs typeface="Montserrat"/>
              <a:sym typeface="Montserrat"/>
            </a:endParaRPr>
          </a:p>
          <a:p>
            <a:pPr indent="-304800" lvl="0" marL="457200" rtl="0" algn="l">
              <a:spcBef>
                <a:spcPts val="0"/>
              </a:spcBef>
              <a:spcAft>
                <a:spcPts val="0"/>
              </a:spcAft>
              <a:buClr>
                <a:schemeClr val="lt1"/>
              </a:buClr>
              <a:buSzPts val="1200"/>
              <a:buFont typeface="Montserrat"/>
              <a:buChar char="●"/>
            </a:pPr>
            <a:r>
              <a:rPr b="1" lang="en-GB" sz="1350">
                <a:solidFill>
                  <a:schemeClr val="lt1"/>
                </a:solidFill>
                <a:highlight>
                  <a:srgbClr val="FFFFFF"/>
                </a:highlight>
                <a:latin typeface="Montserrat"/>
                <a:ea typeface="Montserrat"/>
                <a:cs typeface="Montserrat"/>
                <a:sym typeface="Montserrat"/>
              </a:rPr>
              <a:t>trip_duration - duration of the trip in seconds (Dependent variable)</a:t>
            </a:r>
            <a:endParaRPr b="1" sz="1350">
              <a:solidFill>
                <a:schemeClr val="lt1"/>
              </a:solidFill>
              <a:highlight>
                <a:srgbClr val="FFFFFF"/>
              </a:highlight>
              <a:latin typeface="Montserrat"/>
              <a:ea typeface="Montserrat"/>
              <a:cs typeface="Montserrat"/>
              <a:sym typeface="Montserrat"/>
            </a:endParaRPr>
          </a:p>
          <a:p>
            <a:pPr indent="0" lvl="0" marL="0" rtl="0" algn="l">
              <a:spcBef>
                <a:spcPts val="5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Basic Exploration</a:t>
            </a:r>
            <a:endParaRPr sz="3500"/>
          </a:p>
        </p:txBody>
      </p:sp>
      <p:sp>
        <p:nvSpPr>
          <p:cNvPr id="86" name="Google Shape;86;p18"/>
          <p:cNvSpPr txBox="1"/>
          <p:nvPr>
            <p:ph idx="1" type="body"/>
          </p:nvPr>
        </p:nvSpPr>
        <p:spPr>
          <a:xfrm>
            <a:off x="311700" y="13382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The dataset contains 1458644 rows and 11 features(columns)</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Two categorical features ‘store_and_fwd_flag’ and ‘vendor_id’</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Outliers present in all numerical features</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Data cleaning steps required for datetime features</a:t>
            </a:r>
            <a:endParaRPr b="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GB">
                <a:solidFill>
                  <a:schemeClr val="lt1"/>
                </a:solidFill>
                <a:latin typeface="Montserrat"/>
                <a:ea typeface="Montserrat"/>
                <a:cs typeface="Montserrat"/>
                <a:sym typeface="Montserrat"/>
              </a:rPr>
              <a:t>No null values present</a:t>
            </a:r>
            <a:endParaRPr b="1">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386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Vendor ID Analysis</a:t>
            </a:r>
            <a:endParaRPr sz="3500"/>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19"/>
          <p:cNvPicPr preferRelativeResize="0"/>
          <p:nvPr/>
        </p:nvPicPr>
        <p:blipFill>
          <a:blip r:embed="rId3">
            <a:alphaModFix/>
          </a:blip>
          <a:stretch>
            <a:fillRect/>
          </a:stretch>
        </p:blipFill>
        <p:spPr>
          <a:xfrm>
            <a:off x="2576488" y="1152477"/>
            <a:ext cx="3991025" cy="3991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3159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Store and forward flag</a:t>
            </a:r>
            <a:endParaRPr sz="3500"/>
          </a:p>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20"/>
          <p:cNvPicPr preferRelativeResize="0"/>
          <p:nvPr/>
        </p:nvPicPr>
        <p:blipFill>
          <a:blip r:embed="rId3">
            <a:alphaModFix/>
          </a:blip>
          <a:stretch>
            <a:fillRect/>
          </a:stretch>
        </p:blipFill>
        <p:spPr>
          <a:xfrm>
            <a:off x="2319275" y="1152477"/>
            <a:ext cx="3991025" cy="3991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500">
                <a:latin typeface="Montserrat"/>
                <a:ea typeface="Montserrat"/>
                <a:cs typeface="Montserrat"/>
                <a:sym typeface="Montserrat"/>
              </a:rPr>
              <a:t>Days of the week</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21"/>
          <p:cNvPicPr preferRelativeResize="0"/>
          <p:nvPr/>
        </p:nvPicPr>
        <p:blipFill>
          <a:blip r:embed="rId3">
            <a:alphaModFix/>
          </a:blip>
          <a:stretch>
            <a:fillRect/>
          </a:stretch>
        </p:blipFill>
        <p:spPr>
          <a:xfrm>
            <a:off x="1747388" y="633263"/>
            <a:ext cx="5649225" cy="4454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