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3" r:id="rId8"/>
    <p:sldId id="262" r:id="rId9"/>
    <p:sldId id="265" r:id="rId10"/>
    <p:sldId id="266" r:id="rId11"/>
    <p:sldId id="268" r:id="rId12"/>
    <p:sldId id="269" r:id="rId13"/>
    <p:sldId id="267"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shabh\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shabh\Desktop\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Fitness Values</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trendline>
            <c:spPr>
              <a:ln w="19050" cap="rnd">
                <a:solidFill>
                  <a:schemeClr val="accent4"/>
                </a:solidFill>
              </a:ln>
              <a:effectLst/>
            </c:spPr>
            <c:trendlineType val="linear"/>
            <c:dispRSqr val="0"/>
            <c:dispEq val="0"/>
          </c:trendline>
          <c:cat>
            <c:numRef>
              <c:f>Sheet1!$A$2:$A$99</c:f>
              <c:numCache>
                <c:formatCode>General</c:formatCode>
                <c:ptCount val="9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numCache>
            </c:numRef>
          </c:cat>
          <c:val>
            <c:numRef>
              <c:f>Sheet1!$B$2:$B$99</c:f>
              <c:numCache>
                <c:formatCode>0.0000000000000000000000</c:formatCode>
                <c:ptCount val="98"/>
                <c:pt idx="0">
                  <c:v>0.51528989037128203</c:v>
                </c:pt>
                <c:pt idx="1">
                  <c:v>0.15699103592618699</c:v>
                </c:pt>
                <c:pt idx="2">
                  <c:v>0.15699103592618699</c:v>
                </c:pt>
                <c:pt idx="3">
                  <c:v>0.15699103592618699</c:v>
                </c:pt>
                <c:pt idx="4">
                  <c:v>0.15699103592618699</c:v>
                </c:pt>
                <c:pt idx="5">
                  <c:v>0.15699103592618699</c:v>
                </c:pt>
                <c:pt idx="6">
                  <c:v>0.15699103592618699</c:v>
                </c:pt>
                <c:pt idx="7">
                  <c:v>0.13728917586447201</c:v>
                </c:pt>
                <c:pt idx="8">
                  <c:v>0.13728917586447201</c:v>
                </c:pt>
                <c:pt idx="9">
                  <c:v>0.13728917586447201</c:v>
                </c:pt>
                <c:pt idx="10">
                  <c:v>0.103257870996309</c:v>
                </c:pt>
                <c:pt idx="11">
                  <c:v>0.103257870996309</c:v>
                </c:pt>
                <c:pt idx="12">
                  <c:v>6.6353161449256695E-2</c:v>
                </c:pt>
                <c:pt idx="13">
                  <c:v>6.6353161449256695E-2</c:v>
                </c:pt>
                <c:pt idx="14">
                  <c:v>6.6353161449256695E-2</c:v>
                </c:pt>
                <c:pt idx="15">
                  <c:v>6.6353161449256695E-2</c:v>
                </c:pt>
                <c:pt idx="16">
                  <c:v>6.6353161449256695E-2</c:v>
                </c:pt>
                <c:pt idx="17">
                  <c:v>6.6353161449256695E-2</c:v>
                </c:pt>
                <c:pt idx="18">
                  <c:v>6.6353161449256695E-2</c:v>
                </c:pt>
                <c:pt idx="19">
                  <c:v>6.4608226205868202E-2</c:v>
                </c:pt>
                <c:pt idx="20">
                  <c:v>6.4608226205868202E-2</c:v>
                </c:pt>
                <c:pt idx="21">
                  <c:v>6.34309313522044E-2</c:v>
                </c:pt>
                <c:pt idx="22">
                  <c:v>6.34309313522044E-2</c:v>
                </c:pt>
                <c:pt idx="23">
                  <c:v>6.34309313522044E-2</c:v>
                </c:pt>
                <c:pt idx="24">
                  <c:v>6.34309313522044E-2</c:v>
                </c:pt>
                <c:pt idx="25">
                  <c:v>6.34309313522044E-2</c:v>
                </c:pt>
                <c:pt idx="26">
                  <c:v>6.34309313522044E-2</c:v>
                </c:pt>
                <c:pt idx="27">
                  <c:v>6.34309313522044E-2</c:v>
                </c:pt>
                <c:pt idx="28">
                  <c:v>6.34309313522044E-2</c:v>
                </c:pt>
                <c:pt idx="29">
                  <c:v>6.34309313522044E-2</c:v>
                </c:pt>
                <c:pt idx="30">
                  <c:v>6.34309313522044E-2</c:v>
                </c:pt>
                <c:pt idx="31">
                  <c:v>6.34309313522044E-2</c:v>
                </c:pt>
                <c:pt idx="32">
                  <c:v>6.2455615512547899E-2</c:v>
                </c:pt>
                <c:pt idx="33">
                  <c:v>5.1016604647843397E-2</c:v>
                </c:pt>
                <c:pt idx="34">
                  <c:v>5.1016604647843397E-2</c:v>
                </c:pt>
                <c:pt idx="35">
                  <c:v>5.1016604647843397E-2</c:v>
                </c:pt>
                <c:pt idx="36">
                  <c:v>4.1415152685530497E-2</c:v>
                </c:pt>
                <c:pt idx="37">
                  <c:v>2.5716963942273002E-2</c:v>
                </c:pt>
                <c:pt idx="38">
                  <c:v>1.7149820981934901E-2</c:v>
                </c:pt>
                <c:pt idx="39">
                  <c:v>1.7085597999968598E-2</c:v>
                </c:pt>
                <c:pt idx="40">
                  <c:v>1.7085597999968598E-2</c:v>
                </c:pt>
                <c:pt idx="41">
                  <c:v>1.7085597999968598E-2</c:v>
                </c:pt>
                <c:pt idx="42">
                  <c:v>1.7085597999968598E-2</c:v>
                </c:pt>
                <c:pt idx="43">
                  <c:v>1.7085597999968598E-2</c:v>
                </c:pt>
                <c:pt idx="44">
                  <c:v>1.7044898075775201E-2</c:v>
                </c:pt>
                <c:pt idx="45">
                  <c:v>1.7044898075775201E-2</c:v>
                </c:pt>
                <c:pt idx="46">
                  <c:v>7.8109527002307002E-3</c:v>
                </c:pt>
                <c:pt idx="47">
                  <c:v>4.8204340453414001E-3</c:v>
                </c:pt>
                <c:pt idx="48">
                  <c:v>4.8204340453414001E-3</c:v>
                </c:pt>
                <c:pt idx="49">
                  <c:v>4.0647906788656802E-3</c:v>
                </c:pt>
                <c:pt idx="50">
                  <c:v>3.4729086908331201E-3</c:v>
                </c:pt>
                <c:pt idx="51">
                  <c:v>3.2285967155246298E-3</c:v>
                </c:pt>
                <c:pt idx="52">
                  <c:v>3.02538964582195E-3</c:v>
                </c:pt>
                <c:pt idx="53">
                  <c:v>3.02538964582195E-3</c:v>
                </c:pt>
                <c:pt idx="54">
                  <c:v>3.02538964582195E-3</c:v>
                </c:pt>
                <c:pt idx="55">
                  <c:v>3.02538964582195E-3</c:v>
                </c:pt>
                <c:pt idx="56">
                  <c:v>3.02538964582195E-3</c:v>
                </c:pt>
                <c:pt idx="57">
                  <c:v>3.02538964582195E-3</c:v>
                </c:pt>
                <c:pt idx="58">
                  <c:v>3.02538964582195E-3</c:v>
                </c:pt>
                <c:pt idx="59">
                  <c:v>3.02538964582195E-3</c:v>
                </c:pt>
                <c:pt idx="60">
                  <c:v>2.3489620795811399E-3</c:v>
                </c:pt>
                <c:pt idx="61">
                  <c:v>2.0442261870662801E-3</c:v>
                </c:pt>
                <c:pt idx="62">
                  <c:v>1.1045665933364899E-3</c:v>
                </c:pt>
                <c:pt idx="63">
                  <c:v>1.1045665933364899E-3</c:v>
                </c:pt>
                <c:pt idx="64">
                  <c:v>1.1045665933364899E-3</c:v>
                </c:pt>
                <c:pt idx="65">
                  <c:v>8.6130897502123397E-4</c:v>
                </c:pt>
                <c:pt idx="66">
                  <c:v>4.41090108645246E-4</c:v>
                </c:pt>
                <c:pt idx="67">
                  <c:v>1.5268109563762401E-4</c:v>
                </c:pt>
                <c:pt idx="68">
                  <c:v>1.5268109563762401E-4</c:v>
                </c:pt>
                <c:pt idx="69">
                  <c:v>1.0796444849469499E-4</c:v>
                </c:pt>
                <c:pt idx="70">
                  <c:v>6.6066991587695797E-5</c:v>
                </c:pt>
                <c:pt idx="71">
                  <c:v>6.6066991587695797E-5</c:v>
                </c:pt>
                <c:pt idx="72">
                  <c:v>5.4032592233578598E-5</c:v>
                </c:pt>
                <c:pt idx="73">
                  <c:v>5.4032592233578598E-5</c:v>
                </c:pt>
                <c:pt idx="74">
                  <c:v>5.1703231829975901E-5</c:v>
                </c:pt>
                <c:pt idx="75">
                  <c:v>5.1695699004972901E-5</c:v>
                </c:pt>
                <c:pt idx="76">
                  <c:v>5.1695699004972901E-5</c:v>
                </c:pt>
                <c:pt idx="77">
                  <c:v>5.1695699004972901E-5</c:v>
                </c:pt>
                <c:pt idx="78">
                  <c:v>3.1543589905658399E-5</c:v>
                </c:pt>
                <c:pt idx="79">
                  <c:v>1.3995327183488101E-5</c:v>
                </c:pt>
                <c:pt idx="80">
                  <c:v>7.3654387811711301E-6</c:v>
                </c:pt>
                <c:pt idx="81">
                  <c:v>2.11443296805177E-6</c:v>
                </c:pt>
                <c:pt idx="82">
                  <c:v>2.11443296805177E-6</c:v>
                </c:pt>
                <c:pt idx="83">
                  <c:v>2.11443296805177E-6</c:v>
                </c:pt>
                <c:pt idx="84">
                  <c:v>2.11443296805177E-6</c:v>
                </c:pt>
                <c:pt idx="85">
                  <c:v>1.8829530962893301E-6</c:v>
                </c:pt>
                <c:pt idx="86">
                  <c:v>5.1335400447058095E-7</c:v>
                </c:pt>
                <c:pt idx="87">
                  <c:v>5.1335400447058095E-7</c:v>
                </c:pt>
                <c:pt idx="88">
                  <c:v>5.1335400447058095E-7</c:v>
                </c:pt>
                <c:pt idx="89">
                  <c:v>4.72307482474334E-7</c:v>
                </c:pt>
                <c:pt idx="90">
                  <c:v>4.69493955989912E-7</c:v>
                </c:pt>
                <c:pt idx="91">
                  <c:v>4.4056315941335101E-7</c:v>
                </c:pt>
                <c:pt idx="92">
                  <c:v>3.5706454586554302E-7</c:v>
                </c:pt>
                <c:pt idx="93">
                  <c:v>2.5284316909934102E-7</c:v>
                </c:pt>
                <c:pt idx="94">
                  <c:v>1.2422563376448401E-7</c:v>
                </c:pt>
                <c:pt idx="95">
                  <c:v>8.43784574490406E-8</c:v>
                </c:pt>
                <c:pt idx="96">
                  <c:v>6.1850792712953206E-8</c:v>
                </c:pt>
                <c:pt idx="97">
                  <c:v>1.2473509932792301E-8</c:v>
                </c:pt>
              </c:numCache>
            </c:numRef>
          </c:val>
          <c:smooth val="0"/>
        </c:ser>
        <c:dLbls>
          <c:showLegendKey val="0"/>
          <c:showVal val="0"/>
          <c:showCatName val="0"/>
          <c:showSerName val="0"/>
          <c:showPercent val="0"/>
          <c:showBubbleSize val="0"/>
        </c:dLbls>
        <c:smooth val="0"/>
        <c:axId val="-205617920"/>
        <c:axId val="-205621184"/>
      </c:lineChart>
      <c:catAx>
        <c:axId val="-2056179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Iterations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5621184"/>
        <c:crosses val="autoZero"/>
        <c:auto val="1"/>
        <c:lblAlgn val="ctr"/>
        <c:lblOffset val="100"/>
        <c:noMultiLvlLbl val="0"/>
      </c:catAx>
      <c:valAx>
        <c:axId val="-2056211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Fitness Values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56179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23139856508506E-2"/>
          <c:y val="0.10730886850152906"/>
          <c:w val="0.93351730764475438"/>
          <c:h val="0.81563220881793441"/>
        </c:manualLayout>
      </c:layout>
      <c:scatterChart>
        <c:scatterStyle val="lineMarker"/>
        <c:varyColors val="0"/>
        <c:ser>
          <c:idx val="0"/>
          <c:order val="0"/>
          <c:tx>
            <c:strRef>
              <c:f>Sheet2!$B$1</c:f>
              <c:strCache>
                <c:ptCount val="1"/>
                <c:pt idx="0">
                  <c:v>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Sheet2!$A$2:$A$100</c:f>
              <c:numCache>
                <c:formatCode>General</c:formatCode>
                <c:ptCount val="99"/>
                <c:pt idx="0">
                  <c:v>-0.21413186288730801</c:v>
                </c:pt>
                <c:pt idx="1">
                  <c:v>-1.00081762543933E-2</c:v>
                </c:pt>
                <c:pt idx="2">
                  <c:v>-1.00081762543933E-2</c:v>
                </c:pt>
                <c:pt idx="3">
                  <c:v>-1.00081762543933E-2</c:v>
                </c:pt>
                <c:pt idx="4">
                  <c:v>-1.00081762543933E-2</c:v>
                </c:pt>
                <c:pt idx="5">
                  <c:v>-1.00081762543933E-2</c:v>
                </c:pt>
                <c:pt idx="6">
                  <c:v>-1.00081762543933E-2</c:v>
                </c:pt>
                <c:pt idx="7">
                  <c:v>-0.133125614757717</c:v>
                </c:pt>
                <c:pt idx="8">
                  <c:v>-0.133125614757717</c:v>
                </c:pt>
                <c:pt idx="9">
                  <c:v>-0.133125614757717</c:v>
                </c:pt>
                <c:pt idx="10">
                  <c:v>-0.102280844952694</c:v>
                </c:pt>
                <c:pt idx="11">
                  <c:v>-0.102280844952694</c:v>
                </c:pt>
                <c:pt idx="12">
                  <c:v>-6.0195996440291097E-2</c:v>
                </c:pt>
                <c:pt idx="13">
                  <c:v>-6.0195996440291097E-2</c:v>
                </c:pt>
                <c:pt idx="14">
                  <c:v>-6.0195996440291097E-2</c:v>
                </c:pt>
                <c:pt idx="15">
                  <c:v>-6.0195996440291097E-2</c:v>
                </c:pt>
                <c:pt idx="16">
                  <c:v>-6.0195996440291097E-2</c:v>
                </c:pt>
                <c:pt idx="17">
                  <c:v>-6.0195996440291097E-2</c:v>
                </c:pt>
                <c:pt idx="18">
                  <c:v>-6.0195996440291097E-2</c:v>
                </c:pt>
                <c:pt idx="19">
                  <c:v>-5.6149326883667701E-2</c:v>
                </c:pt>
                <c:pt idx="20">
                  <c:v>-5.6149326883667701E-2</c:v>
                </c:pt>
                <c:pt idx="21">
                  <c:v>-5.2475410847914399E-2</c:v>
                </c:pt>
                <c:pt idx="22">
                  <c:v>-5.2475410847914399E-2</c:v>
                </c:pt>
                <c:pt idx="23">
                  <c:v>-5.2475410847914399E-2</c:v>
                </c:pt>
                <c:pt idx="24">
                  <c:v>-5.2475410847914399E-2</c:v>
                </c:pt>
                <c:pt idx="25">
                  <c:v>-5.2475410847914399E-2</c:v>
                </c:pt>
                <c:pt idx="26">
                  <c:v>-5.2475410847914399E-2</c:v>
                </c:pt>
                <c:pt idx="27">
                  <c:v>-5.2475410847914399E-2</c:v>
                </c:pt>
                <c:pt idx="28">
                  <c:v>-5.2475410847914399E-2</c:v>
                </c:pt>
                <c:pt idx="29">
                  <c:v>-5.2475410847914399E-2</c:v>
                </c:pt>
                <c:pt idx="30">
                  <c:v>-5.2475410847914399E-2</c:v>
                </c:pt>
                <c:pt idx="31">
                  <c:v>-5.2475410847914399E-2</c:v>
                </c:pt>
                <c:pt idx="32">
                  <c:v>-5.10917246589691E-2</c:v>
                </c:pt>
                <c:pt idx="33">
                  <c:v>-2.31767637055133E-2</c:v>
                </c:pt>
                <c:pt idx="34">
                  <c:v>-2.31767637055133E-2</c:v>
                </c:pt>
                <c:pt idx="35">
                  <c:v>-2.31767637055133E-2</c:v>
                </c:pt>
                <c:pt idx="36">
                  <c:v>3.9868762476884902E-2</c:v>
                </c:pt>
                <c:pt idx="37">
                  <c:v>3.1317471790229001E-3</c:v>
                </c:pt>
                <c:pt idx="38">
                  <c:v>1.07089917008886E-2</c:v>
                </c:pt>
                <c:pt idx="39">
                  <c:v>1.2891607564387699E-2</c:v>
                </c:pt>
                <c:pt idx="40">
                  <c:v>1.2891607564387699E-2</c:v>
                </c:pt>
                <c:pt idx="41">
                  <c:v>1.2891607564387699E-2</c:v>
                </c:pt>
                <c:pt idx="42">
                  <c:v>1.2891607564387699E-2</c:v>
                </c:pt>
                <c:pt idx="43">
                  <c:v>1.2891607564387699E-2</c:v>
                </c:pt>
                <c:pt idx="44">
                  <c:v>1.2152879845169299E-2</c:v>
                </c:pt>
                <c:pt idx="45">
                  <c:v>1.2152879845169299E-2</c:v>
                </c:pt>
                <c:pt idx="46">
                  <c:v>-2.6421935117059599E-3</c:v>
                </c:pt>
                <c:pt idx="47">
                  <c:v>4.8191591839385301E-3</c:v>
                </c:pt>
                <c:pt idx="48">
                  <c:v>4.8191591839385301E-3</c:v>
                </c:pt>
                <c:pt idx="49">
                  <c:v>4.0031610546678604E-3</c:v>
                </c:pt>
                <c:pt idx="50">
                  <c:v>1.6552102891649501E-3</c:v>
                </c:pt>
                <c:pt idx="51">
                  <c:v>2.1260259249171799E-3</c:v>
                </c:pt>
                <c:pt idx="52">
                  <c:v>2.1025423271009902E-3</c:v>
                </c:pt>
                <c:pt idx="53">
                  <c:v>2.1025423271009902E-3</c:v>
                </c:pt>
                <c:pt idx="54">
                  <c:v>2.1025423271009902E-3</c:v>
                </c:pt>
                <c:pt idx="55">
                  <c:v>2.1025423271009902E-3</c:v>
                </c:pt>
                <c:pt idx="56">
                  <c:v>2.1025423271009902E-3</c:v>
                </c:pt>
                <c:pt idx="57">
                  <c:v>2.1025423271009902E-3</c:v>
                </c:pt>
                <c:pt idx="58">
                  <c:v>2.1025423271009902E-3</c:v>
                </c:pt>
                <c:pt idx="59">
                  <c:v>2.1025423271009902E-3</c:v>
                </c:pt>
                <c:pt idx="60">
                  <c:v>-1.2469195226615501E-3</c:v>
                </c:pt>
                <c:pt idx="61" formatCode="0.00E+00">
                  <c:v>6.2412895685006701E-4</c:v>
                </c:pt>
                <c:pt idx="62" formatCode="0.00E+00">
                  <c:v>2.7764524444018199E-4</c:v>
                </c:pt>
                <c:pt idx="63" formatCode="0.00E+00">
                  <c:v>2.7764524444018199E-4</c:v>
                </c:pt>
                <c:pt idx="64" formatCode="0.00E+00">
                  <c:v>2.7764524444018199E-4</c:v>
                </c:pt>
                <c:pt idx="65" formatCode="0.00E+00">
                  <c:v>6.4419827768684998E-6</c:v>
                </c:pt>
                <c:pt idx="66" formatCode="0.00E+00">
                  <c:v>-2.2657671041316E-4</c:v>
                </c:pt>
                <c:pt idx="67" formatCode="0.00E+00">
                  <c:v>1.4878966364441899E-4</c:v>
                </c:pt>
                <c:pt idx="68" formatCode="0.00E+00">
                  <c:v>1.4878966364441899E-4</c:v>
                </c:pt>
                <c:pt idx="69" formatCode="0.00E+00">
                  <c:v>1.0707839263484299E-4</c:v>
                </c:pt>
                <c:pt idx="70" formatCode="0.00E+00">
                  <c:v>6.5802149972981304E-5</c:v>
                </c:pt>
                <c:pt idx="71" formatCode="0.00E+00">
                  <c:v>6.5802149972981304E-5</c:v>
                </c:pt>
                <c:pt idx="72" formatCode="0.00E+00">
                  <c:v>2.5436859677906199E-5</c:v>
                </c:pt>
                <c:pt idx="73" formatCode="0.00E+00">
                  <c:v>2.5436859677906199E-5</c:v>
                </c:pt>
                <c:pt idx="74" formatCode="0.00E+00">
                  <c:v>3.7214423245160497E-5</c:v>
                </c:pt>
                <c:pt idx="75" formatCode="0.00E+00">
                  <c:v>3.6602192809317299E-5</c:v>
                </c:pt>
                <c:pt idx="76" formatCode="0.00E+00">
                  <c:v>3.6602192809317299E-5</c:v>
                </c:pt>
                <c:pt idx="77" formatCode="0.00E+00">
                  <c:v>3.6602192809317299E-5</c:v>
                </c:pt>
                <c:pt idx="78" formatCode="0.00E+00">
                  <c:v>-3.0834345039787503E-5</c:v>
                </c:pt>
                <c:pt idx="79" formatCode="0.00E+00">
                  <c:v>-1.1350024956138599E-5</c:v>
                </c:pt>
                <c:pt idx="80" formatCode="0.00E+00">
                  <c:v>-6.4840446188123596E-6</c:v>
                </c:pt>
                <c:pt idx="81" formatCode="0.00E+00">
                  <c:v>-1.5033985850513299E-6</c:v>
                </c:pt>
                <c:pt idx="82" formatCode="0.00E+00">
                  <c:v>-1.5033985850513299E-6</c:v>
                </c:pt>
                <c:pt idx="83" formatCode="0.00E+00">
                  <c:v>-1.5033985850513299E-6</c:v>
                </c:pt>
                <c:pt idx="84" formatCode="0.00E+00">
                  <c:v>-1.5033985850513299E-6</c:v>
                </c:pt>
                <c:pt idx="85" formatCode="0.00E+00">
                  <c:v>1.6419601491349801E-6</c:v>
                </c:pt>
                <c:pt idx="86" formatCode="0.00E+00">
                  <c:v>3.1465491983001598E-7</c:v>
                </c:pt>
                <c:pt idx="87" formatCode="0.00E+00">
                  <c:v>3.1465491983001598E-7</c:v>
                </c:pt>
                <c:pt idx="88" formatCode="0.00E+00">
                  <c:v>3.1465491983001598E-7</c:v>
                </c:pt>
                <c:pt idx="89" formatCode="0.00E+00">
                  <c:v>3.8189082776462201E-7</c:v>
                </c:pt>
                <c:pt idx="90" formatCode="0.00E+00">
                  <c:v>3.7489905649627302E-7</c:v>
                </c:pt>
                <c:pt idx="91" formatCode="0.00E+00">
                  <c:v>2.9322808757464598E-7</c:v>
                </c:pt>
                <c:pt idx="92" formatCode="0.00E+00">
                  <c:v>3.3836845871962998E-7</c:v>
                </c:pt>
                <c:pt idx="93" formatCode="0.00E+00">
                  <c:v>-6.5373584018441297E-8</c:v>
                </c:pt>
                <c:pt idx="94" formatCode="0.00E+00">
                  <c:v>-1.20776767048131E-7</c:v>
                </c:pt>
                <c:pt idx="95" formatCode="0.00E+00">
                  <c:v>-6.8113459763103305E-8</c:v>
                </c:pt>
                <c:pt idx="96" formatCode="0.00E+00">
                  <c:v>6.0775354501611098E-8</c:v>
                </c:pt>
                <c:pt idx="97" formatCode="0.00E+00">
                  <c:v>1.0747969663288001E-8</c:v>
                </c:pt>
                <c:pt idx="98" formatCode="0.00E+00">
                  <c:v>6.7588102805443499E-9</c:v>
                </c:pt>
              </c:numCache>
            </c:numRef>
          </c:xVal>
          <c:yVal>
            <c:numRef>
              <c:f>Sheet2!$B$2:$B$100</c:f>
              <c:numCache>
                <c:formatCode>General</c:formatCode>
                <c:ptCount val="99"/>
                <c:pt idx="0">
                  <c:v>1.4686909604582301</c:v>
                </c:pt>
                <c:pt idx="1">
                  <c:v>1.15667170060109</c:v>
                </c:pt>
                <c:pt idx="2">
                  <c:v>1.15667170060109</c:v>
                </c:pt>
                <c:pt idx="3">
                  <c:v>1.15667170060109</c:v>
                </c:pt>
                <c:pt idx="4">
                  <c:v>1.15667170060109</c:v>
                </c:pt>
                <c:pt idx="5">
                  <c:v>1.15667170060109</c:v>
                </c:pt>
                <c:pt idx="6">
                  <c:v>1.15667170060109</c:v>
                </c:pt>
                <c:pt idx="7">
                  <c:v>1.03355426209776</c:v>
                </c:pt>
                <c:pt idx="8">
                  <c:v>1.03355426209776</c:v>
                </c:pt>
                <c:pt idx="9">
                  <c:v>1.03355426209776</c:v>
                </c:pt>
                <c:pt idx="10">
                  <c:v>0.985829019848531</c:v>
                </c:pt>
                <c:pt idx="11">
                  <c:v>0.985829019848531</c:v>
                </c:pt>
                <c:pt idx="12">
                  <c:v>1.0279138683609299</c:v>
                </c:pt>
                <c:pt idx="13">
                  <c:v>1.0279138683609299</c:v>
                </c:pt>
                <c:pt idx="14">
                  <c:v>1.0279138683609299</c:v>
                </c:pt>
                <c:pt idx="15">
                  <c:v>1.0279138683609299</c:v>
                </c:pt>
                <c:pt idx="16">
                  <c:v>1.0279138683609299</c:v>
                </c:pt>
                <c:pt idx="17">
                  <c:v>1.0279138683609299</c:v>
                </c:pt>
                <c:pt idx="18">
                  <c:v>1.0279138683609299</c:v>
                </c:pt>
                <c:pt idx="19">
                  <c:v>1.03196053791755</c:v>
                </c:pt>
                <c:pt idx="20">
                  <c:v>1.03196053791755</c:v>
                </c:pt>
                <c:pt idx="21">
                  <c:v>1.03563445395331</c:v>
                </c:pt>
                <c:pt idx="22">
                  <c:v>1.03563445395331</c:v>
                </c:pt>
                <c:pt idx="23">
                  <c:v>1.03563445395331</c:v>
                </c:pt>
                <c:pt idx="24">
                  <c:v>1.03563445395331</c:v>
                </c:pt>
                <c:pt idx="25">
                  <c:v>1.03563445395331</c:v>
                </c:pt>
                <c:pt idx="26">
                  <c:v>1.03563445395331</c:v>
                </c:pt>
                <c:pt idx="27">
                  <c:v>1.03563445395331</c:v>
                </c:pt>
                <c:pt idx="28">
                  <c:v>1.03563445395331</c:v>
                </c:pt>
                <c:pt idx="29">
                  <c:v>1.03563445395331</c:v>
                </c:pt>
                <c:pt idx="30">
                  <c:v>1.03563445395331</c:v>
                </c:pt>
                <c:pt idx="31">
                  <c:v>1.03563445395331</c:v>
                </c:pt>
                <c:pt idx="32">
                  <c:v>1.03592129703147</c:v>
                </c:pt>
                <c:pt idx="33">
                  <c:v>0.954551880413672</c:v>
                </c:pt>
                <c:pt idx="34">
                  <c:v>0.954551880413672</c:v>
                </c:pt>
                <c:pt idx="35">
                  <c:v>0.954551880413672</c:v>
                </c:pt>
                <c:pt idx="36">
                  <c:v>1.01121145175824</c:v>
                </c:pt>
                <c:pt idx="37">
                  <c:v>0.97447443646038601</c:v>
                </c:pt>
                <c:pt idx="38">
                  <c:v>0.98660470767535402</c:v>
                </c:pt>
                <c:pt idx="39">
                  <c:v>0.98878732353885301</c:v>
                </c:pt>
                <c:pt idx="40">
                  <c:v>0.98878732353885301</c:v>
                </c:pt>
                <c:pt idx="41">
                  <c:v>0.98878732353885301</c:v>
                </c:pt>
                <c:pt idx="42">
                  <c:v>0.98878732353885301</c:v>
                </c:pt>
                <c:pt idx="43">
                  <c:v>0.98878732353885301</c:v>
                </c:pt>
                <c:pt idx="44">
                  <c:v>0.988048595819635</c:v>
                </c:pt>
                <c:pt idx="45">
                  <c:v>0.988048595819635</c:v>
                </c:pt>
                <c:pt idx="46">
                  <c:v>0.99264950372206395</c:v>
                </c:pt>
                <c:pt idx="47">
                  <c:v>1.0001108564176999</c:v>
                </c:pt>
                <c:pt idx="48">
                  <c:v>1.0001108564176999</c:v>
                </c:pt>
                <c:pt idx="49">
                  <c:v>0.999294858288438</c:v>
                </c:pt>
                <c:pt idx="50">
                  <c:v>0.99694690752293502</c:v>
                </c:pt>
                <c:pt idx="51">
                  <c:v>0.99757021595237805</c:v>
                </c:pt>
                <c:pt idx="52">
                  <c:v>0.99782461537382505</c:v>
                </c:pt>
                <c:pt idx="53">
                  <c:v>0.99782461537382505</c:v>
                </c:pt>
                <c:pt idx="54">
                  <c:v>0.99782461537382505</c:v>
                </c:pt>
                <c:pt idx="55">
                  <c:v>0.99782461537382505</c:v>
                </c:pt>
                <c:pt idx="56">
                  <c:v>0.99782461537382505</c:v>
                </c:pt>
                <c:pt idx="57">
                  <c:v>0.99782461537382505</c:v>
                </c:pt>
                <c:pt idx="58">
                  <c:v>0.99782461537382505</c:v>
                </c:pt>
                <c:pt idx="59">
                  <c:v>0.99782461537382505</c:v>
                </c:pt>
                <c:pt idx="60">
                  <c:v>0.99800931806776705</c:v>
                </c:pt>
                <c:pt idx="61">
                  <c:v>0.99805338145773004</c:v>
                </c:pt>
                <c:pt idx="62">
                  <c:v>0.99893089734947704</c:v>
                </c:pt>
                <c:pt idx="63">
                  <c:v>0.99893089734947704</c:v>
                </c:pt>
                <c:pt idx="64">
                  <c:v>0.99893089734947704</c:v>
                </c:pt>
                <c:pt idx="65">
                  <c:v>0.99913871511605601</c:v>
                </c:pt>
                <c:pt idx="66">
                  <c:v>0.99962155122110996</c:v>
                </c:pt>
                <c:pt idx="67">
                  <c:v>1.00003425132052</c:v>
                </c:pt>
                <c:pt idx="68">
                  <c:v>1.00003425132052</c:v>
                </c:pt>
                <c:pt idx="69">
                  <c:v>1.0000138036216</c:v>
                </c:pt>
                <c:pt idx="70">
                  <c:v>0.99999409030995801</c:v>
                </c:pt>
                <c:pt idx="71">
                  <c:v>0.99999409030995801</c:v>
                </c:pt>
                <c:pt idx="72">
                  <c:v>0.99995232938857903</c:v>
                </c:pt>
                <c:pt idx="73">
                  <c:v>0.99995232938857903</c:v>
                </c:pt>
                <c:pt idx="74">
                  <c:v>0.99996410695214599</c:v>
                </c:pt>
                <c:pt idx="75">
                  <c:v>0.99996349349678204</c:v>
                </c:pt>
                <c:pt idx="76">
                  <c:v>0.99996349349678204</c:v>
                </c:pt>
                <c:pt idx="77">
                  <c:v>0.99996349349678204</c:v>
                </c:pt>
                <c:pt idx="78">
                  <c:v>1.0000066514081201</c:v>
                </c:pt>
                <c:pt idx="79">
                  <c:v>0.99999181183070096</c:v>
                </c:pt>
                <c:pt idx="80">
                  <c:v>0.99999650616917601</c:v>
                </c:pt>
                <c:pt idx="81">
                  <c:v>1.0000014868152101</c:v>
                </c:pt>
                <c:pt idx="82">
                  <c:v>1.0000014868152101</c:v>
                </c:pt>
                <c:pt idx="83">
                  <c:v>1.0000014868152101</c:v>
                </c:pt>
                <c:pt idx="84">
                  <c:v>1.0000014868152101</c:v>
                </c:pt>
                <c:pt idx="85">
                  <c:v>1.0000009216719701</c:v>
                </c:pt>
                <c:pt idx="86">
                  <c:v>0.99999959438365904</c:v>
                </c:pt>
                <c:pt idx="87">
                  <c:v>0.99999959438365904</c:v>
                </c:pt>
                <c:pt idx="88">
                  <c:v>0.99999959438365904</c:v>
                </c:pt>
                <c:pt idx="89">
                  <c:v>0.99999972209038501</c:v>
                </c:pt>
                <c:pt idx="90">
                  <c:v>0.99999971737786297</c:v>
                </c:pt>
                <c:pt idx="91">
                  <c:v>0.999999671194303</c:v>
                </c:pt>
                <c:pt idx="92">
                  <c:v>1.0000001140257599</c:v>
                </c:pt>
                <c:pt idx="93">
                  <c:v>1.0000002442457001</c:v>
                </c:pt>
                <c:pt idx="94">
                  <c:v>1.00000002906855</c:v>
                </c:pt>
                <c:pt idx="95">
                  <c:v>1.00000004980241</c:v>
                </c:pt>
                <c:pt idx="96">
                  <c:v>0.99999998851623495</c:v>
                </c:pt>
                <c:pt idx="97">
                  <c:v>1.00000000633005</c:v>
                </c:pt>
                <c:pt idx="98">
                  <c:v>1.00000000052033</c:v>
                </c:pt>
              </c:numCache>
            </c:numRef>
          </c:yVal>
          <c:smooth val="0"/>
        </c:ser>
        <c:dLbls>
          <c:showLegendKey val="0"/>
          <c:showVal val="0"/>
          <c:showCatName val="0"/>
          <c:showSerName val="0"/>
          <c:showPercent val="0"/>
          <c:showBubbleSize val="0"/>
        </c:dLbls>
        <c:axId val="-205617376"/>
        <c:axId val="-205616288"/>
      </c:scatterChart>
      <c:valAx>
        <c:axId val="-20561737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5616288"/>
        <c:crosses val="autoZero"/>
        <c:crossBetween val="midCat"/>
      </c:valAx>
      <c:valAx>
        <c:axId val="-20561628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561737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44543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FA95D-D722-4423-9C5B-E0D97312BB79}"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25634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308957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81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74283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225689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774157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27506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40830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270257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89783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8FA95D-D722-4423-9C5B-E0D97312BB79}"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239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8FA95D-D722-4423-9C5B-E0D97312BB79}" type="datetimeFigureOut">
              <a:rPr lang="en-IN" smtClean="0"/>
              <a:t>28-04-2017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01727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363421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4469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F8FA95D-D722-4423-9C5B-E0D97312BB79}" type="datetimeFigureOut">
              <a:rPr lang="en-IN" smtClean="0"/>
              <a:t>28-04-2017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87727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FA95D-D722-4423-9C5B-E0D97312BB79}"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145FD-9EB2-4676-9E62-1495594DFC71}" type="slidenum">
              <a:rPr lang="en-IN" smtClean="0"/>
              <a:t>‹#›</a:t>
            </a:fld>
            <a:endParaRPr lang="en-IN"/>
          </a:p>
        </p:txBody>
      </p:sp>
    </p:spTree>
    <p:extLst>
      <p:ext uri="{BB962C8B-B14F-4D97-AF65-F5344CB8AC3E}">
        <p14:creationId xmlns:p14="http://schemas.microsoft.com/office/powerpoint/2010/main" val="172248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8FA95D-D722-4423-9C5B-E0D97312BB79}" type="datetimeFigureOut">
              <a:rPr lang="en-IN" smtClean="0"/>
              <a:t>28-04-2017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D145FD-9EB2-4676-9E62-1495594DFC71}" type="slidenum">
              <a:rPr lang="en-IN" smtClean="0"/>
              <a:t>‹#›</a:t>
            </a:fld>
            <a:endParaRPr lang="en-IN"/>
          </a:p>
        </p:txBody>
      </p:sp>
    </p:spTree>
    <p:extLst>
      <p:ext uri="{BB962C8B-B14F-4D97-AF65-F5344CB8AC3E}">
        <p14:creationId xmlns:p14="http://schemas.microsoft.com/office/powerpoint/2010/main" val="2341665366"/>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article_swarm_optimization" TargetMode="External"/><Relationship Id="rId2" Type="http://schemas.openxmlformats.org/officeDocument/2006/relationships/hyperlink" Target="https://pdfs.semanticscholar.org/3517/5bef8ef8a9285065f4fbd70eb62351d1abc0.pdf" TargetMode="External"/><Relationship Id="rId1" Type="http://schemas.openxmlformats.org/officeDocument/2006/relationships/slideLayout" Target="../slideLayouts/slideLayout2.xml"/><Relationship Id="rId4" Type="http://schemas.openxmlformats.org/officeDocument/2006/relationships/hyperlink" Target="http://www.swarmintelligenc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tm.uni-stuttgart.de/research/pso_opt/bilder/pso.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145653"/>
            <a:ext cx="7656071" cy="4917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45380"/>
            <a:ext cx="11846257" cy="769441"/>
          </a:xfrm>
          <a:prstGeom prst="rect">
            <a:avLst/>
          </a:prstGeom>
          <a:noFill/>
        </p:spPr>
        <p:txBody>
          <a:bodyPr wrap="square" rtlCol="0">
            <a:spAutoFit/>
          </a:bodyPr>
          <a:lstStyle/>
          <a:p>
            <a:r>
              <a:rPr lang="en-IN" sz="4400" b="1" dirty="0" smtClean="0">
                <a:latin typeface="Broadway" panose="04040905080B02020502" pitchFamily="82" charset="0"/>
              </a:rPr>
              <a:t>Particle Swarm Optimization</a:t>
            </a:r>
            <a:endParaRPr lang="en-IN" sz="4400" b="1" dirty="0">
              <a:latin typeface="Broadway" panose="04040905080B02020502" pitchFamily="82" charset="0"/>
            </a:endParaRPr>
          </a:p>
        </p:txBody>
      </p:sp>
      <p:sp>
        <p:nvSpPr>
          <p:cNvPr id="6" name="TextBox 5"/>
          <p:cNvSpPr txBox="1"/>
          <p:nvPr/>
        </p:nvSpPr>
        <p:spPr>
          <a:xfrm>
            <a:off x="7656071" y="1145653"/>
            <a:ext cx="4190186" cy="707886"/>
          </a:xfrm>
          <a:prstGeom prst="rect">
            <a:avLst/>
          </a:prstGeom>
          <a:noFill/>
        </p:spPr>
        <p:txBody>
          <a:bodyPr wrap="none" rtlCol="0">
            <a:spAutoFit/>
          </a:bodyPr>
          <a:lstStyle/>
          <a:p>
            <a:pPr marL="285750" indent="-285750">
              <a:buFontTx/>
              <a:buChar char="-"/>
            </a:pPr>
            <a:r>
              <a:rPr lang="en-IN" sz="2000" dirty="0" smtClean="0">
                <a:latin typeface="Arial Rounded MT Bold" panose="020F0704030504030204" pitchFamily="34" charset="0"/>
              </a:rPr>
              <a:t>By Rishabh Vikramkumar Jain</a:t>
            </a:r>
          </a:p>
          <a:p>
            <a:r>
              <a:rPr lang="en-IN" sz="2000" dirty="0">
                <a:latin typeface="Arial Rounded MT Bold" panose="020F0704030504030204" pitchFamily="34" charset="0"/>
              </a:rPr>
              <a:t> </a:t>
            </a:r>
            <a:r>
              <a:rPr lang="en-IN" sz="2000" dirty="0" smtClean="0">
                <a:latin typeface="Arial Rounded MT Bold" panose="020F0704030504030204" pitchFamily="34" charset="0"/>
              </a:rPr>
              <a:t>    NUID : 001226719</a:t>
            </a:r>
            <a:endParaRPr lang="en-IN" sz="2000" dirty="0">
              <a:latin typeface="Arial Rounded MT Bold" panose="020F0704030504030204" pitchFamily="34" charset="0"/>
            </a:endParaRPr>
          </a:p>
        </p:txBody>
      </p:sp>
      <p:sp>
        <p:nvSpPr>
          <p:cNvPr id="7" name="TextBox 6"/>
          <p:cNvSpPr txBox="1"/>
          <p:nvPr/>
        </p:nvSpPr>
        <p:spPr>
          <a:xfrm>
            <a:off x="6428095" y="6209732"/>
            <a:ext cx="5763905" cy="400110"/>
          </a:xfrm>
          <a:prstGeom prst="rect">
            <a:avLst/>
          </a:prstGeom>
          <a:noFill/>
        </p:spPr>
        <p:txBody>
          <a:bodyPr wrap="square" rtlCol="0">
            <a:spAutoFit/>
          </a:bodyPr>
          <a:lstStyle/>
          <a:p>
            <a:r>
              <a:rPr lang="en-IN" sz="2000" dirty="0" smtClean="0">
                <a:latin typeface="Arial Rounded MT Bold" panose="020F0704030504030204" pitchFamily="34" charset="0"/>
              </a:rPr>
              <a:t>Course : Program Structures and Algorithms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547861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4089" y="330037"/>
            <a:ext cx="4926841" cy="707886"/>
          </a:xfrm>
          <a:prstGeom prst="rect">
            <a:avLst/>
          </a:prstGeom>
          <a:noFill/>
        </p:spPr>
        <p:txBody>
          <a:bodyPr wrap="square" rtlCol="0">
            <a:spAutoFit/>
          </a:bodyPr>
          <a:lstStyle/>
          <a:p>
            <a:r>
              <a:rPr lang="en-IN" sz="4000" dirty="0" smtClean="0">
                <a:latin typeface="Broadway" panose="04040905080B02020502" pitchFamily="82" charset="0"/>
              </a:rPr>
              <a:t>Visualization</a:t>
            </a:r>
            <a:endParaRPr lang="en-IN" sz="4000" dirty="0">
              <a:latin typeface="Broadway" panose="04040905080B02020502" pitchFamily="82" charset="0"/>
            </a:endParaRPr>
          </a:p>
        </p:txBody>
      </p:sp>
      <p:pic>
        <p:nvPicPr>
          <p:cNvPr id="6" name="Picture 5"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0" y="1565031"/>
            <a:ext cx="6780628" cy="4943475"/>
          </a:xfrm>
          <a:prstGeom prst="rect">
            <a:avLst/>
          </a:prstGeom>
          <a:solidFill>
            <a:schemeClr val="bg1"/>
          </a:solidFill>
          <a:ln w="25400">
            <a:solidFill>
              <a:schemeClr val="accent1"/>
            </a:solidFill>
          </a:ln>
        </p:spPr>
      </p:pic>
      <p:sp>
        <p:nvSpPr>
          <p:cNvPr id="7" name="TextBox 6"/>
          <p:cNvSpPr txBox="1"/>
          <p:nvPr/>
        </p:nvSpPr>
        <p:spPr>
          <a:xfrm>
            <a:off x="520504" y="1565031"/>
            <a:ext cx="3770142" cy="1617148"/>
          </a:xfrm>
          <a:prstGeom prst="rect">
            <a:avLst/>
          </a:prstGeom>
          <a:noFill/>
        </p:spPr>
        <p:txBody>
          <a:bodyPr wrap="square" rtlCol="0">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Sensors Trying to converge towards the target based on fitness value and velocity.</a:t>
            </a:r>
            <a:endParaRPr kumimoji="0" 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endParaRPr kumimoji="0" lang="en-US" sz="2800"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5579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4089" y="330037"/>
            <a:ext cx="4926841" cy="707886"/>
          </a:xfrm>
          <a:prstGeom prst="rect">
            <a:avLst/>
          </a:prstGeom>
          <a:noFill/>
        </p:spPr>
        <p:txBody>
          <a:bodyPr wrap="square" rtlCol="0">
            <a:spAutoFit/>
          </a:bodyPr>
          <a:lstStyle/>
          <a:p>
            <a:r>
              <a:rPr lang="en-IN" sz="4000" dirty="0" smtClean="0">
                <a:latin typeface="Broadway" panose="04040905080B02020502" pitchFamily="82" charset="0"/>
              </a:rPr>
              <a:t>Visualization</a:t>
            </a:r>
            <a:endParaRPr lang="en-IN" sz="4000" dirty="0">
              <a:latin typeface="Broadway" panose="04040905080B02020502" pitchFamily="82" charset="0"/>
            </a:endParaRPr>
          </a:p>
        </p:txBody>
      </p:sp>
      <p:graphicFrame>
        <p:nvGraphicFramePr>
          <p:cNvPr id="5" name="Chart 4"/>
          <p:cNvGraphicFramePr/>
          <p:nvPr>
            <p:extLst>
              <p:ext uri="{D42A27DB-BD31-4B8C-83A1-F6EECF244321}">
                <p14:modId xmlns:p14="http://schemas.microsoft.com/office/powerpoint/2010/main" val="3972277071"/>
              </p:ext>
            </p:extLst>
          </p:nvPr>
        </p:nvGraphicFramePr>
        <p:xfrm>
          <a:off x="506437" y="1533378"/>
          <a:ext cx="10972800" cy="505030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3798276" y="1037923"/>
            <a:ext cx="5008099" cy="369332"/>
          </a:xfrm>
          <a:prstGeom prst="rect">
            <a:avLst/>
          </a:prstGeom>
          <a:noFill/>
        </p:spPr>
        <p:txBody>
          <a:bodyPr wrap="square" rtlCol="0">
            <a:spAutoFit/>
          </a:bodyPr>
          <a:lstStyle/>
          <a:p>
            <a:r>
              <a:rPr lang="en-IN" b="1"/>
              <a:t>Iteration v/s Global Fitness Value Trend:-</a:t>
            </a:r>
            <a:endParaRPr lang="en-IN" dirty="0"/>
          </a:p>
        </p:txBody>
      </p:sp>
    </p:spTree>
    <p:extLst>
      <p:ext uri="{BB962C8B-B14F-4D97-AF65-F5344CB8AC3E}">
        <p14:creationId xmlns:p14="http://schemas.microsoft.com/office/powerpoint/2010/main" val="3438515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525114810"/>
              </p:ext>
            </p:extLst>
          </p:nvPr>
        </p:nvGraphicFramePr>
        <p:xfrm>
          <a:off x="548640" y="1505243"/>
          <a:ext cx="10972800" cy="517691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390313" y="1083212"/>
            <a:ext cx="4871847" cy="646331"/>
          </a:xfrm>
          <a:prstGeom prst="rect">
            <a:avLst/>
          </a:prstGeom>
          <a:noFill/>
        </p:spPr>
        <p:txBody>
          <a:bodyPr wrap="none" rtlCol="0">
            <a:spAutoFit/>
          </a:bodyPr>
          <a:lstStyle/>
          <a:p>
            <a:r>
              <a:rPr lang="en-IN" b="1" dirty="0"/>
              <a:t>Scatter Plot of X-Y of Global Fitness Values</a:t>
            </a:r>
            <a:endParaRPr lang="en-IN" dirty="0"/>
          </a:p>
          <a:p>
            <a:endParaRPr lang="en-IN" dirty="0"/>
          </a:p>
        </p:txBody>
      </p:sp>
      <p:sp>
        <p:nvSpPr>
          <p:cNvPr id="9" name="TextBox 8"/>
          <p:cNvSpPr txBox="1"/>
          <p:nvPr/>
        </p:nvSpPr>
        <p:spPr>
          <a:xfrm>
            <a:off x="3966459" y="175293"/>
            <a:ext cx="4926841" cy="707886"/>
          </a:xfrm>
          <a:prstGeom prst="rect">
            <a:avLst/>
          </a:prstGeom>
          <a:noFill/>
        </p:spPr>
        <p:txBody>
          <a:bodyPr wrap="square" rtlCol="0">
            <a:spAutoFit/>
          </a:bodyPr>
          <a:lstStyle/>
          <a:p>
            <a:r>
              <a:rPr lang="en-IN" sz="4000" dirty="0" smtClean="0">
                <a:latin typeface="Broadway" panose="04040905080B02020502" pitchFamily="82" charset="0"/>
              </a:rPr>
              <a:t>Visualization</a:t>
            </a:r>
            <a:endParaRPr lang="en-IN" sz="4000" dirty="0">
              <a:latin typeface="Broadway" panose="04040905080B02020502" pitchFamily="82" charset="0"/>
            </a:endParaRPr>
          </a:p>
        </p:txBody>
      </p:sp>
    </p:spTree>
    <p:extLst>
      <p:ext uri="{BB962C8B-B14F-4D97-AF65-F5344CB8AC3E}">
        <p14:creationId xmlns:p14="http://schemas.microsoft.com/office/powerpoint/2010/main" val="3013029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3952" y="521526"/>
            <a:ext cx="3267116" cy="707886"/>
          </a:xfrm>
          <a:prstGeom prst="rect">
            <a:avLst/>
          </a:prstGeom>
          <a:noFill/>
        </p:spPr>
        <p:txBody>
          <a:bodyPr wrap="square" rtlCol="0">
            <a:spAutoFit/>
          </a:bodyPr>
          <a:lstStyle/>
          <a:p>
            <a:r>
              <a:rPr lang="en-IN" sz="4000" dirty="0" smtClean="0">
                <a:latin typeface="Broadway" panose="04040905080B02020502" pitchFamily="82" charset="0"/>
              </a:rPr>
              <a:t>Conclusion</a:t>
            </a:r>
            <a:endParaRPr lang="en-IN" sz="4000" dirty="0">
              <a:latin typeface="Broadway" panose="04040905080B02020502" pitchFamily="82" charset="0"/>
            </a:endParaRPr>
          </a:p>
        </p:txBody>
      </p:sp>
      <p:sp>
        <p:nvSpPr>
          <p:cNvPr id="6" name="TextBox 5"/>
          <p:cNvSpPr txBox="1"/>
          <p:nvPr/>
        </p:nvSpPr>
        <p:spPr>
          <a:xfrm>
            <a:off x="419231" y="1500833"/>
            <a:ext cx="11421077" cy="1938992"/>
          </a:xfrm>
          <a:prstGeom prst="rect">
            <a:avLst/>
          </a:prstGeom>
          <a:noFill/>
        </p:spPr>
        <p:txBody>
          <a:bodyPr wrap="square" rtlCol="0">
            <a:spAutoFit/>
          </a:bodyPr>
          <a:lstStyle/>
          <a:p>
            <a:pPr marL="342900" indent="-342900">
              <a:lnSpc>
                <a:spcPct val="150000"/>
              </a:lnSpc>
              <a:spcBef>
                <a:spcPct val="0"/>
              </a:spcBef>
              <a:buClrTx/>
              <a:buSzTx/>
              <a:buFont typeface="Wingdings" panose="05000000000000000000" pitchFamily="2" charset="2"/>
              <a:buChar char="q"/>
            </a:pPr>
            <a:r>
              <a:rPr lang="en-GB" sz="2000" dirty="0" smtClean="0">
                <a:latin typeface="Arial Rounded MT Bold" panose="020F0704030504030204" pitchFamily="34" charset="0"/>
              </a:rPr>
              <a:t>The sensors present in the swarm were able to communicate with each other and were able to find the desired room temperature.</a:t>
            </a:r>
          </a:p>
          <a:p>
            <a:pPr marL="342900" indent="-342900">
              <a:lnSpc>
                <a:spcPct val="150000"/>
              </a:lnSpc>
              <a:spcBef>
                <a:spcPct val="0"/>
              </a:spcBef>
              <a:buClrTx/>
              <a:buSzTx/>
              <a:buFont typeface="Wingdings" panose="05000000000000000000" pitchFamily="2" charset="2"/>
              <a:buChar char="q"/>
            </a:pPr>
            <a:r>
              <a:rPr kumimoji="0" lang="en-GB" sz="2000" dirty="0" smtClean="0">
                <a:latin typeface="Arial Rounded MT Bold" panose="020F0704030504030204" pitchFamily="34" charset="0"/>
              </a:rPr>
              <a:t>This temperature is then sent to the thermostat for verification,</a:t>
            </a:r>
            <a:r>
              <a:rPr lang="en-GB" sz="2000" dirty="0" smtClean="0">
                <a:latin typeface="Arial Rounded MT Bold" panose="020F0704030504030204" pitchFamily="34" charset="0"/>
              </a:rPr>
              <a:t> </a:t>
            </a:r>
            <a:r>
              <a:rPr lang="en-GB" sz="2000" dirty="0">
                <a:latin typeface="Arial Rounded MT Bold" panose="020F0704030504030204" pitchFamily="34" charset="0"/>
              </a:rPr>
              <a:t>o</a:t>
            </a:r>
            <a:r>
              <a:rPr lang="en-GB" sz="2000" dirty="0" smtClean="0">
                <a:latin typeface="Arial Rounded MT Bold" panose="020F0704030504030204" pitchFamily="34" charset="0"/>
              </a:rPr>
              <a:t>n basis of which thermostat can maintain the temperature with no errors.</a:t>
            </a:r>
            <a:endParaRPr kumimoji="0" lang="en-GB" sz="2000" dirty="0" smtClean="0">
              <a:latin typeface="Arial Rounded MT Bold" panose="020F0704030504030204" pitchFamily="34" charset="0"/>
            </a:endParaRPr>
          </a:p>
        </p:txBody>
      </p:sp>
    </p:spTree>
    <p:extLst>
      <p:ext uri="{BB962C8B-B14F-4D97-AF65-F5344CB8AC3E}">
        <p14:creationId xmlns:p14="http://schemas.microsoft.com/office/powerpoint/2010/main" val="690276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457200" y="12487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References:-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Design and Experimental Evaluation of PSO and PID Controller based Wireless Room Heating System. International Journal of Computer Applications (0975 – 8887) Volume 107 – No 5, December 2014</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Link: </a:t>
            </a: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https://pdfs.semanticscholar.org/3517/5bef8ef8a9285065f4fbd70eb62351d1abc0.pdf</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Particle Swarm Optimization (PSO) by Gandhi Manalu.</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Wikipedia Particle swarm optimization: </a:t>
            </a: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https://en.wikipedia.org/wiki/Particle_swarm_optimization</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http://www.swarmintelligence.org/</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MathWork : https://www.mathworks.com/help/gads/particle-swarm-optimization-algorithm.html?requestedDomain=www.mathworks.com</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4429798" y="507458"/>
            <a:ext cx="3434041" cy="707886"/>
          </a:xfrm>
          <a:prstGeom prst="rect">
            <a:avLst/>
          </a:prstGeom>
          <a:noFill/>
        </p:spPr>
        <p:txBody>
          <a:bodyPr wrap="square" rtlCol="0">
            <a:spAutoFit/>
          </a:bodyPr>
          <a:lstStyle/>
          <a:p>
            <a:r>
              <a:rPr lang="en-IN" sz="4000" dirty="0" smtClean="0">
                <a:latin typeface="Broadway" panose="04040905080B02020502" pitchFamily="82" charset="0"/>
              </a:rPr>
              <a:t>References</a:t>
            </a:r>
            <a:endParaRPr lang="en-IN" sz="4000" dirty="0">
              <a:latin typeface="Broadway" panose="04040905080B02020502" pitchFamily="82" charset="0"/>
            </a:endParaRPr>
          </a:p>
        </p:txBody>
      </p:sp>
      <p:sp>
        <p:nvSpPr>
          <p:cNvPr id="11" name="TextBox 10"/>
          <p:cNvSpPr txBox="1"/>
          <p:nvPr/>
        </p:nvSpPr>
        <p:spPr>
          <a:xfrm>
            <a:off x="226972" y="1500833"/>
            <a:ext cx="11421077" cy="5170646"/>
          </a:xfrm>
          <a:prstGeom prst="rect">
            <a:avLst/>
          </a:prstGeom>
          <a:noFill/>
        </p:spPr>
        <p:txBody>
          <a:bodyPr wrap="square" rtlCol="0">
            <a:spAutoFit/>
          </a:bodyPr>
          <a:lstStyle/>
          <a:p>
            <a:pPr marL="342900" lvl="0" indent="-342900">
              <a:lnSpc>
                <a:spcPct val="150000"/>
              </a:lnSpc>
              <a:spcAft>
                <a:spcPts val="0"/>
              </a:spcAft>
              <a:buFont typeface="Symbol" panose="05050102010706020507" pitchFamily="18" charset="2"/>
              <a:buChar char=""/>
            </a:pP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Design and Experimental Evaluation of PSO and PID Controller based Wireless Room Heating System. International Journal of Computer Applications (0975 – 8887) Volume 107 – No 5, December 2014</a:t>
            </a:r>
          </a:p>
          <a:p>
            <a:pPr marL="457200">
              <a:lnSpc>
                <a:spcPct val="150000"/>
              </a:lnSpc>
              <a:spcAft>
                <a:spcPts val="0"/>
              </a:spcAft>
            </a:pP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Link: </a:t>
            </a:r>
            <a:r>
              <a:rPr lang="en-IN" sz="2000" u="sng" dirty="0" smtClean="0">
                <a:solidFill>
                  <a:srgbClr val="0563C1"/>
                </a:solidFill>
                <a:effectLst/>
                <a:latin typeface="Arial Rounded MT Bold" panose="020F0704030504030204" pitchFamily="34" charset="0"/>
                <a:ea typeface="Calibri" panose="020F0502020204030204" pitchFamily="34" charset="0"/>
                <a:cs typeface="Times New Roman" panose="02020603050405020304" pitchFamily="18" charset="0"/>
                <a:hlinkClick r:id="rId2"/>
              </a:rPr>
              <a:t>https://pdfs.semanticscholar.org/3517/5bef8ef8a9285065f4fbd70eb62351d1abc0.pdf</a:t>
            </a:r>
            <a:endPar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Particle Swarm Optimization (PSO) by Gandhi </a:t>
            </a:r>
            <a:r>
              <a:rPr lang="en-IN" sz="2000" dirty="0" err="1" smtClean="0">
                <a:effectLst/>
                <a:latin typeface="Arial Rounded MT Bold" panose="020F0704030504030204" pitchFamily="34" charset="0"/>
                <a:ea typeface="Calibri" panose="020F0502020204030204" pitchFamily="34" charset="0"/>
                <a:cs typeface="Times New Roman" panose="02020603050405020304" pitchFamily="18" charset="0"/>
              </a:rPr>
              <a:t>Manalu</a:t>
            </a: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a:t>
            </a:r>
          </a:p>
          <a:p>
            <a:pPr marL="342900" lvl="0" indent="-342900">
              <a:lnSpc>
                <a:spcPct val="150000"/>
              </a:lnSpc>
              <a:spcAft>
                <a:spcPts val="0"/>
              </a:spcAft>
              <a:buFont typeface="Symbol" panose="05050102010706020507" pitchFamily="18" charset="2"/>
              <a:buChar char=""/>
            </a:pP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Wikipedia Particle swarm optimization: </a:t>
            </a:r>
            <a:r>
              <a:rPr lang="en-IN" sz="2000" u="sng" dirty="0" smtClean="0">
                <a:solidFill>
                  <a:srgbClr val="0563C1"/>
                </a:solidFill>
                <a:effectLst/>
                <a:latin typeface="Arial Rounded MT Bold" panose="020F0704030504030204" pitchFamily="34" charset="0"/>
                <a:ea typeface="Calibri" panose="020F0502020204030204" pitchFamily="34" charset="0"/>
                <a:cs typeface="Times New Roman" panose="02020603050405020304" pitchFamily="18" charset="0"/>
                <a:hlinkClick r:id="rId3"/>
              </a:rPr>
              <a:t>https://en.wikipedia.org/wiki/Particle_swarm_optimization</a:t>
            </a:r>
            <a:endPar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sz="2000" u="sng" dirty="0" smtClean="0">
                <a:solidFill>
                  <a:srgbClr val="0563C1"/>
                </a:solidFill>
                <a:effectLst/>
                <a:latin typeface="Arial Rounded MT Bold" panose="020F0704030504030204" pitchFamily="34" charset="0"/>
                <a:ea typeface="Calibri" panose="020F0502020204030204" pitchFamily="34" charset="0"/>
                <a:cs typeface="Times New Roman" panose="02020603050405020304" pitchFamily="18" charset="0"/>
                <a:hlinkClick r:id="rId4"/>
              </a:rPr>
              <a:t>http://www.swarmintelligence.org/</a:t>
            </a:r>
            <a:endPar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000" dirty="0" err="1" smtClean="0">
                <a:effectLst/>
                <a:latin typeface="Arial Rounded MT Bold" panose="020F0704030504030204" pitchFamily="34" charset="0"/>
                <a:ea typeface="Calibri" panose="020F0502020204030204" pitchFamily="34" charset="0"/>
                <a:cs typeface="Times New Roman" panose="02020603050405020304" pitchFamily="18" charset="0"/>
              </a:rPr>
              <a:t>MathWork</a:t>
            </a:r>
            <a:r>
              <a:rPr lang="en-IN" sz="2000" dirty="0" smtClean="0">
                <a:effectLst/>
                <a:latin typeface="Arial Rounded MT Bold" panose="020F0704030504030204" pitchFamily="34" charset="0"/>
                <a:ea typeface="Calibri" panose="020F0502020204030204" pitchFamily="34" charset="0"/>
                <a:cs typeface="Times New Roman" panose="02020603050405020304" pitchFamily="18" charset="0"/>
              </a:rPr>
              <a:t> : https://www.mathworks.com/help/gads/particle-swarm-optimization-algorithm.html?requestedDomain=www.mathworks.com</a:t>
            </a:r>
            <a:endParaRPr lang="en-IN" sz="20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352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8985" y="163773"/>
            <a:ext cx="5861605" cy="707886"/>
          </a:xfrm>
          <a:prstGeom prst="rect">
            <a:avLst/>
          </a:prstGeom>
          <a:noFill/>
        </p:spPr>
        <p:txBody>
          <a:bodyPr wrap="none" rtlCol="0">
            <a:spAutoFit/>
          </a:bodyPr>
          <a:lstStyle/>
          <a:p>
            <a:r>
              <a:rPr lang="en-IN" sz="4000" dirty="0" smtClean="0">
                <a:latin typeface="Broadway" panose="04040905080B02020502" pitchFamily="82" charset="0"/>
              </a:rPr>
              <a:t>Problem Statement</a:t>
            </a:r>
            <a:endParaRPr lang="en-IN" sz="4000" dirty="0">
              <a:latin typeface="Broadway" panose="04040905080B02020502" pitchFamily="82" charset="0"/>
            </a:endParaRPr>
          </a:p>
        </p:txBody>
      </p:sp>
      <p:sp>
        <p:nvSpPr>
          <p:cNvPr id="5" name="TextBox 4"/>
          <p:cNvSpPr txBox="1"/>
          <p:nvPr/>
        </p:nvSpPr>
        <p:spPr>
          <a:xfrm>
            <a:off x="226972" y="1500833"/>
            <a:ext cx="11421077"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Arial Rounded MT Bold" panose="020F0704030504030204" pitchFamily="34" charset="0"/>
              </a:rPr>
              <a:t>Thermostat works by depending on random air current. The thermostat controls both the heating and cooling systems of homes and etc. The thermostat detects the temperature of the room and compares it to the desired temperature setting</a:t>
            </a:r>
            <a:r>
              <a:rPr lang="en-IN" sz="2000" dirty="0" smtClean="0">
                <a:latin typeface="Arial Rounded MT Bold" panose="020F0704030504030204" pitchFamily="34" charset="0"/>
              </a:rPr>
              <a:t>.</a:t>
            </a:r>
            <a:endParaRPr lang="en-IN" sz="2000" dirty="0">
              <a:latin typeface="Arial Rounded MT Bold" panose="020F0704030504030204" pitchFamily="34" charset="0"/>
            </a:endParaRPr>
          </a:p>
          <a:p>
            <a:pPr marL="285750" indent="-285750">
              <a:lnSpc>
                <a:spcPct val="150000"/>
              </a:lnSpc>
              <a:buFont typeface="Arial" panose="020B0604020202020204" pitchFamily="34" charset="0"/>
              <a:buChar char="•"/>
            </a:pPr>
            <a:r>
              <a:rPr lang="en-IN" sz="2000" dirty="0">
                <a:latin typeface="Arial Rounded MT Bold" panose="020F0704030504030204" pitchFamily="34" charset="0"/>
              </a:rPr>
              <a:t>But most common cause of a thermostat reading the wrong temperature is that it is poorly located. </a:t>
            </a:r>
            <a:endParaRPr lang="en-IN" sz="2000" dirty="0" smtClean="0">
              <a:latin typeface="Arial Rounded MT Bold" panose="020F0704030504030204" pitchFamily="34" charset="0"/>
            </a:endParaRPr>
          </a:p>
          <a:p>
            <a:pPr marL="285750" indent="-285750">
              <a:lnSpc>
                <a:spcPct val="150000"/>
              </a:lnSpc>
              <a:buFont typeface="Arial" panose="020B0604020202020204" pitchFamily="34" charset="0"/>
              <a:buChar char="•"/>
            </a:pPr>
            <a:r>
              <a:rPr lang="en-IN" sz="2000" dirty="0" smtClean="0">
                <a:latin typeface="Arial Rounded MT Bold" panose="020F0704030504030204" pitchFamily="34" charset="0"/>
              </a:rPr>
              <a:t>If </a:t>
            </a:r>
            <a:r>
              <a:rPr lang="en-IN" sz="2000" dirty="0">
                <a:latin typeface="Arial Rounded MT Bold" panose="020F0704030504030204" pitchFamily="34" charset="0"/>
              </a:rPr>
              <a:t>your thermostat is in direct sunlight, near sources of drafts or not centrally located in your home, it will not give an accurate reading of your home’s temperature levels. And this in return will have erroneous temperature.</a:t>
            </a:r>
          </a:p>
          <a:p>
            <a:endParaRPr lang="en-IN" dirty="0"/>
          </a:p>
        </p:txBody>
      </p:sp>
    </p:spTree>
    <p:extLst>
      <p:ext uri="{BB962C8B-B14F-4D97-AF65-F5344CB8AC3E}">
        <p14:creationId xmlns:p14="http://schemas.microsoft.com/office/powerpoint/2010/main" val="327865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1179" y="204716"/>
            <a:ext cx="2932662" cy="707886"/>
          </a:xfrm>
          <a:prstGeom prst="rect">
            <a:avLst/>
          </a:prstGeom>
          <a:noFill/>
        </p:spPr>
        <p:txBody>
          <a:bodyPr wrap="none" rtlCol="0">
            <a:spAutoFit/>
          </a:bodyPr>
          <a:lstStyle/>
          <a:p>
            <a:r>
              <a:rPr lang="en-IN" sz="4000" dirty="0" smtClean="0">
                <a:latin typeface="Broadway" panose="04040905080B02020502" pitchFamily="82" charset="0"/>
              </a:rPr>
              <a:t>Approach</a:t>
            </a:r>
            <a:endParaRPr lang="en-IN" sz="4000" dirty="0">
              <a:latin typeface="Broadway" panose="04040905080B02020502" pitchFamily="82" charset="0"/>
            </a:endParaRPr>
          </a:p>
        </p:txBody>
      </p:sp>
      <p:sp>
        <p:nvSpPr>
          <p:cNvPr id="3" name="TextBox 2"/>
          <p:cNvSpPr txBox="1"/>
          <p:nvPr/>
        </p:nvSpPr>
        <p:spPr>
          <a:xfrm>
            <a:off x="226972" y="1500833"/>
            <a:ext cx="11421077" cy="28030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Arial Rounded MT Bold" panose="020F0704030504030204" pitchFamily="34" charset="0"/>
              </a:rPr>
              <a:t>One of the solution can be to detach the sensors from thermostat and place it separately inside the room and let the sensors communicate with thermostat. </a:t>
            </a:r>
            <a:endParaRPr lang="en-IN" sz="2000" dirty="0" smtClean="0">
              <a:latin typeface="Arial Rounded MT Bold" panose="020F0704030504030204" pitchFamily="34" charset="0"/>
            </a:endParaRPr>
          </a:p>
          <a:p>
            <a:pPr marL="342900" indent="-342900">
              <a:lnSpc>
                <a:spcPct val="150000"/>
              </a:lnSpc>
              <a:buFont typeface="Arial" panose="020B0604020202020204" pitchFamily="34" charset="0"/>
              <a:buChar char="•"/>
            </a:pPr>
            <a:r>
              <a:rPr lang="en-IN" sz="2000" dirty="0" smtClean="0">
                <a:latin typeface="Arial Rounded MT Bold" panose="020F0704030504030204" pitchFamily="34" charset="0"/>
              </a:rPr>
              <a:t>The </a:t>
            </a:r>
            <a:r>
              <a:rPr lang="en-IN" sz="2000" dirty="0">
                <a:latin typeface="Arial Rounded MT Bold" panose="020F0704030504030204" pitchFamily="34" charset="0"/>
              </a:rPr>
              <a:t>process starts by thermostat sensing the desired temperature of the region and later on that target position will be verified by the means of communication between sensors and later on, with thermostat.</a:t>
            </a:r>
          </a:p>
          <a:p>
            <a:pPr>
              <a:lnSpc>
                <a:spcPct val="150000"/>
              </a:lnSpc>
            </a:pP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697466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1163" y="163772"/>
            <a:ext cx="4312693" cy="707886"/>
          </a:xfrm>
          <a:prstGeom prst="rect">
            <a:avLst/>
          </a:prstGeom>
          <a:noFill/>
        </p:spPr>
        <p:txBody>
          <a:bodyPr wrap="square" rtlCol="0">
            <a:spAutoFit/>
          </a:bodyPr>
          <a:lstStyle/>
          <a:p>
            <a:r>
              <a:rPr lang="en-IN" sz="4000" dirty="0" smtClean="0">
                <a:latin typeface="Broadway" panose="04040905080B02020502" pitchFamily="82" charset="0"/>
              </a:rPr>
              <a:t>The basic idea</a:t>
            </a:r>
            <a:endParaRPr lang="en-IN" sz="4000" dirty="0">
              <a:latin typeface="Broadway" panose="04040905080B02020502" pitchFamily="82" charset="0"/>
            </a:endParaRPr>
          </a:p>
        </p:txBody>
      </p:sp>
      <p:sp>
        <p:nvSpPr>
          <p:cNvPr id="3" name="TextBox 2"/>
          <p:cNvSpPr txBox="1"/>
          <p:nvPr/>
        </p:nvSpPr>
        <p:spPr>
          <a:xfrm>
            <a:off x="226972" y="1500833"/>
            <a:ext cx="11421077" cy="372634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The particles in the swarm co-operate. They exchange information about what they’ve discovered in the places they have visited</a:t>
            </a:r>
          </a:p>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 The co-operation is very simple. In basic PSO  it is like this:</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  A particle has a neighborhood associated with it.</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  A particle knows the finesses of those in its neighborhood, and uses the position of the one with best fitness.</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This position is simply used to adjust the particle’s velocity </a:t>
            </a:r>
          </a:p>
          <a:p>
            <a:pPr>
              <a:lnSpc>
                <a:spcPct val="150000"/>
              </a:lnSpc>
            </a:pPr>
            <a:endParaRPr lang="en-US" sz="2000" dirty="0" smtClean="0">
              <a:latin typeface="Arial Rounded MT Bold" panose="020F0704030504030204" pitchFamily="34" charset="0"/>
            </a:endParaRPr>
          </a:p>
        </p:txBody>
      </p:sp>
    </p:spTree>
    <p:extLst>
      <p:ext uri="{BB962C8B-B14F-4D97-AF65-F5344CB8AC3E}">
        <p14:creationId xmlns:p14="http://schemas.microsoft.com/office/powerpoint/2010/main" val="447641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0" y="436728"/>
            <a:ext cx="9894627" cy="707886"/>
          </a:xfrm>
          <a:prstGeom prst="rect">
            <a:avLst/>
          </a:prstGeom>
          <a:noFill/>
        </p:spPr>
        <p:txBody>
          <a:bodyPr wrap="square" rtlCol="0">
            <a:spAutoFit/>
          </a:bodyPr>
          <a:lstStyle/>
          <a:p>
            <a:r>
              <a:rPr lang="en-IN" sz="4000" dirty="0" smtClean="0">
                <a:latin typeface="Broadway" panose="04040905080B02020502" pitchFamily="82" charset="0"/>
              </a:rPr>
              <a:t>Algorithm: the basic idea (cont.)</a:t>
            </a:r>
            <a:endParaRPr lang="en-IN" sz="4000" dirty="0">
              <a:latin typeface="Broadway" panose="04040905080B02020502" pitchFamily="82" charset="0"/>
            </a:endParaRPr>
          </a:p>
        </p:txBody>
      </p:sp>
      <p:sp>
        <p:nvSpPr>
          <p:cNvPr id="3" name="TextBox 2"/>
          <p:cNvSpPr txBox="1"/>
          <p:nvPr/>
        </p:nvSpPr>
        <p:spPr>
          <a:xfrm>
            <a:off x="226972" y="1500833"/>
            <a:ext cx="11421077" cy="332398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Each particle is searching for the optimum.</a:t>
            </a:r>
          </a:p>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Each particle is moving and hence has a velocity.</a:t>
            </a:r>
          </a:p>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Each particle remembers the position it was in where it had its best result so far (its personal best)</a:t>
            </a:r>
          </a:p>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But this would not be much good on its own; particles need help in figuring out where to search.</a:t>
            </a:r>
            <a:endParaRPr lang="en-GB" sz="2000" dirty="0" smtClean="0">
              <a:latin typeface="Arial Rounded MT Bold" panose="020F0704030504030204" pitchFamily="34" charset="0"/>
            </a:endParaRPr>
          </a:p>
          <a:p>
            <a:pPr>
              <a:lnSpc>
                <a:spcPct val="150000"/>
              </a:lnSpc>
            </a:pPr>
            <a:endParaRPr lang="en-US" sz="2000" dirty="0" smtClean="0">
              <a:latin typeface="Arial Rounded MT Bold" panose="020F0704030504030204" pitchFamily="34" charset="0"/>
            </a:endParaRPr>
          </a:p>
        </p:txBody>
      </p:sp>
    </p:spTree>
    <p:extLst>
      <p:ext uri="{BB962C8B-B14F-4D97-AF65-F5344CB8AC3E}">
        <p14:creationId xmlns:p14="http://schemas.microsoft.com/office/powerpoint/2010/main" val="204490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945" y="507458"/>
            <a:ext cx="5923129" cy="707886"/>
          </a:xfrm>
          <a:prstGeom prst="rect">
            <a:avLst/>
          </a:prstGeom>
          <a:noFill/>
        </p:spPr>
        <p:txBody>
          <a:bodyPr wrap="square" rtlCol="0">
            <a:spAutoFit/>
          </a:bodyPr>
          <a:lstStyle/>
          <a:p>
            <a:r>
              <a:rPr lang="en-IN" sz="4000" dirty="0" smtClean="0">
                <a:latin typeface="Broadway" panose="04040905080B02020502" pitchFamily="82" charset="0"/>
              </a:rPr>
              <a:t>What Particle does ?</a:t>
            </a:r>
            <a:endParaRPr lang="en-IN" sz="4000" dirty="0">
              <a:latin typeface="Broadway" panose="04040905080B02020502" pitchFamily="82" charset="0"/>
            </a:endParaRPr>
          </a:p>
        </p:txBody>
      </p:sp>
      <p:sp>
        <p:nvSpPr>
          <p:cNvPr id="4" name="TextBox 3"/>
          <p:cNvSpPr txBox="1"/>
          <p:nvPr/>
        </p:nvSpPr>
        <p:spPr>
          <a:xfrm>
            <a:off x="226972" y="1500833"/>
            <a:ext cx="11421077" cy="3785652"/>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000" dirty="0" smtClean="0">
                <a:latin typeface="Arial Rounded MT Bold" panose="020F0704030504030204" pitchFamily="34" charset="0"/>
              </a:rPr>
              <a:t>In each time step, a particle has to move to a new position. It does this by adjusting its velocity.  </a:t>
            </a:r>
          </a:p>
          <a:p>
            <a:pPr lvl="1">
              <a:lnSpc>
                <a:spcPct val="150000"/>
              </a:lnSpc>
            </a:pPr>
            <a:r>
              <a:rPr lang="en-US" sz="2000" dirty="0" smtClean="0">
                <a:latin typeface="Arial Rounded MT Bold" panose="020F0704030504030204" pitchFamily="34" charset="0"/>
              </a:rPr>
              <a:t>The adjustment is essentially this:</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The current velocity  PLUS</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A weighted random portion in the direction of its personal best PLUS</a:t>
            </a:r>
          </a:p>
          <a:p>
            <a:pPr marL="800100" lvl="1" indent="-342900">
              <a:lnSpc>
                <a:spcPct val="150000"/>
              </a:lnSpc>
              <a:buFont typeface="Arial" panose="020B0604020202020204" pitchFamily="34" charset="0"/>
              <a:buChar char="•"/>
            </a:pPr>
            <a:r>
              <a:rPr lang="en-US" sz="2000" dirty="0" smtClean="0">
                <a:latin typeface="Arial Rounded MT Bold" panose="020F0704030504030204" pitchFamily="34" charset="0"/>
              </a:rPr>
              <a:t>A weighted random portion in the direction of the neighborhood best.</a:t>
            </a:r>
          </a:p>
          <a:p>
            <a:pPr marL="342900" indent="-342900">
              <a:lnSpc>
                <a:spcPct val="150000"/>
              </a:lnSpc>
              <a:buFont typeface="Wingdings" panose="05000000000000000000" pitchFamily="2" charset="2"/>
              <a:buChar char="q"/>
            </a:pPr>
            <a:r>
              <a:rPr lang="en-US" sz="2000" dirty="0" smtClean="0">
                <a:latin typeface="Arial Rounded MT Bold" panose="020F0704030504030204" pitchFamily="34" charset="0"/>
              </a:rPr>
              <a:t>Having worked out a new velocity, its position is simply its old position plus the new velocity.</a:t>
            </a:r>
            <a:endParaRPr lang="en-GB" sz="2000" dirty="0" smtClean="0">
              <a:latin typeface="Arial Rounded MT Bold" panose="020F0704030504030204" pitchFamily="34" charset="0"/>
            </a:endParaRPr>
          </a:p>
        </p:txBody>
      </p:sp>
    </p:spTree>
    <p:extLst>
      <p:ext uri="{BB962C8B-B14F-4D97-AF65-F5344CB8AC3E}">
        <p14:creationId xmlns:p14="http://schemas.microsoft.com/office/powerpoint/2010/main" val="825593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9799" y="507458"/>
            <a:ext cx="3015422" cy="707886"/>
          </a:xfrm>
          <a:prstGeom prst="rect">
            <a:avLst/>
          </a:prstGeom>
          <a:noFill/>
        </p:spPr>
        <p:txBody>
          <a:bodyPr wrap="square" rtlCol="0">
            <a:spAutoFit/>
          </a:bodyPr>
          <a:lstStyle/>
          <a:p>
            <a:r>
              <a:rPr lang="en-IN" sz="4000" dirty="0" smtClean="0">
                <a:latin typeface="Broadway" panose="04040905080B02020502" pitchFamily="82" charset="0"/>
              </a:rPr>
              <a:t>Equations</a:t>
            </a:r>
            <a:endParaRPr lang="en-IN" sz="4000" dirty="0">
              <a:latin typeface="Broadway" panose="04040905080B02020502" pitchFamily="82" charset="0"/>
            </a:endParaRPr>
          </a:p>
        </p:txBody>
      </p:sp>
      <p:sp>
        <p:nvSpPr>
          <p:cNvPr id="3" name="TextBox 2"/>
          <p:cNvSpPr txBox="1"/>
          <p:nvPr/>
        </p:nvSpPr>
        <p:spPr>
          <a:xfrm>
            <a:off x="226972" y="1500833"/>
            <a:ext cx="11421077" cy="4247317"/>
          </a:xfrm>
          <a:prstGeom prst="rect">
            <a:avLst/>
          </a:prstGeom>
          <a:noFill/>
        </p:spPr>
        <p:txBody>
          <a:bodyPr wrap="square" rtlCol="0">
            <a:spAutoFit/>
          </a:bodyPr>
          <a:lstStyle/>
          <a:p>
            <a:pPr marL="342900" indent="-342900">
              <a:lnSpc>
                <a:spcPct val="150000"/>
              </a:lnSpc>
              <a:spcBef>
                <a:spcPct val="0"/>
              </a:spcBef>
              <a:buClrTx/>
              <a:buSzTx/>
              <a:buFont typeface="Wingdings" panose="05000000000000000000" pitchFamily="2" charset="2"/>
              <a:buChar char="q"/>
            </a:pPr>
            <a:r>
              <a:rPr kumimoji="0" lang="en-US" sz="2000" dirty="0" smtClean="0">
                <a:latin typeface="Arial Rounded MT Bold" panose="020F0704030504030204" pitchFamily="34" charset="0"/>
              </a:rPr>
              <a:t>Equation (a)</a:t>
            </a:r>
          </a:p>
          <a:p>
            <a:pPr>
              <a:lnSpc>
                <a:spcPct val="150000"/>
              </a:lnSpc>
              <a:spcBef>
                <a:spcPct val="0"/>
              </a:spcBef>
              <a:buClrTx/>
              <a:buSzTx/>
              <a:buFontTx/>
              <a:buNone/>
            </a:pPr>
            <a:r>
              <a:rPr lang="en-IN" sz="2000" b="1" dirty="0"/>
              <a:t>Velocity = (</a:t>
            </a:r>
            <a:r>
              <a:rPr lang="en-IN" sz="2000" dirty="0"/>
              <a:t>W * Velocity) + C1 * ( R1 * ( </a:t>
            </a:r>
            <a:r>
              <a:rPr lang="en-IN" sz="2000" dirty="0" err="1"/>
              <a:t>Local_Best_Coordinate</a:t>
            </a:r>
            <a:r>
              <a:rPr lang="en-IN" sz="2000" dirty="0"/>
              <a:t> – </a:t>
            </a:r>
            <a:r>
              <a:rPr lang="en-IN" sz="2000" dirty="0" err="1"/>
              <a:t>Current_Coordinate</a:t>
            </a:r>
            <a:r>
              <a:rPr lang="en-IN" sz="2000" dirty="0"/>
              <a:t> )) + C2 * ( R2 * (</a:t>
            </a:r>
            <a:r>
              <a:rPr lang="en-IN" sz="2000" dirty="0" err="1"/>
              <a:t>Global_Best_Coordinate</a:t>
            </a:r>
            <a:r>
              <a:rPr lang="en-IN" sz="2000" dirty="0"/>
              <a:t> –</a:t>
            </a:r>
            <a:r>
              <a:rPr lang="en-IN" sz="2000" dirty="0" err="1"/>
              <a:t>Current_Coordinate</a:t>
            </a:r>
            <a:r>
              <a:rPr lang="en-IN" sz="2000" dirty="0"/>
              <a:t>))</a:t>
            </a:r>
            <a:r>
              <a:rPr lang="en-IN" sz="2000" b="1" dirty="0"/>
              <a:t> </a:t>
            </a:r>
            <a:endParaRPr kumimoji="0" lang="en-US" sz="2000" dirty="0" smtClean="0">
              <a:latin typeface="Verdana" pitchFamily="34" charset="0"/>
            </a:endParaRPr>
          </a:p>
          <a:p>
            <a:pPr marL="342900" indent="-342900">
              <a:lnSpc>
                <a:spcPct val="150000"/>
              </a:lnSpc>
              <a:spcBef>
                <a:spcPct val="0"/>
              </a:spcBef>
              <a:buClrTx/>
              <a:buSzTx/>
              <a:buFont typeface="Wingdings" panose="05000000000000000000" pitchFamily="2" charset="2"/>
              <a:buChar char="q"/>
            </a:pPr>
            <a:r>
              <a:rPr kumimoji="0" lang="en-US" sz="2000" dirty="0" smtClean="0">
                <a:latin typeface="Arial Rounded MT Bold" panose="020F0704030504030204" pitchFamily="34" charset="0"/>
              </a:rPr>
              <a:t>Equation (b)</a:t>
            </a:r>
          </a:p>
          <a:p>
            <a:pPr>
              <a:lnSpc>
                <a:spcPct val="150000"/>
              </a:lnSpc>
            </a:pPr>
            <a:r>
              <a:rPr lang="en-IN" sz="2000" b="1" dirty="0" err="1"/>
              <a:t>Next_Coordinate</a:t>
            </a:r>
            <a:r>
              <a:rPr lang="en-IN" sz="2000" dirty="0"/>
              <a:t> = </a:t>
            </a:r>
            <a:r>
              <a:rPr lang="en-IN" sz="2000" dirty="0" err="1"/>
              <a:t>Current_Coordinate</a:t>
            </a:r>
            <a:r>
              <a:rPr lang="en-IN" sz="2000" dirty="0"/>
              <a:t> + Velocity</a:t>
            </a:r>
            <a:r>
              <a:rPr lang="en-IN" sz="2000" dirty="0" smtClean="0"/>
              <a:t>;</a:t>
            </a:r>
          </a:p>
          <a:p>
            <a:pPr marL="342900" indent="-342900">
              <a:lnSpc>
                <a:spcPct val="150000"/>
              </a:lnSpc>
              <a:buFont typeface="Wingdings" panose="05000000000000000000" pitchFamily="2" charset="2"/>
              <a:buChar char="q"/>
            </a:pPr>
            <a:r>
              <a:rPr kumimoji="0" lang="en-US" sz="2000" dirty="0" smtClean="0">
                <a:latin typeface="Arial Rounded MT Bold" panose="020F0704030504030204" pitchFamily="34" charset="0"/>
              </a:rPr>
              <a:t>Equation (c)</a:t>
            </a:r>
          </a:p>
          <a:p>
            <a:pPr>
              <a:lnSpc>
                <a:spcPct val="150000"/>
              </a:lnSpc>
            </a:pPr>
            <a:r>
              <a:rPr lang="en-US" sz="2000" dirty="0">
                <a:latin typeface="Arial Rounded MT Bold" panose="020F0704030504030204" pitchFamily="34" charset="0"/>
              </a:rPr>
              <a:t> </a:t>
            </a:r>
            <a:r>
              <a:rPr lang="en-US" sz="2000" dirty="0" smtClean="0">
                <a:latin typeface="Arial Rounded MT Bold" panose="020F0704030504030204" pitchFamily="34" charset="0"/>
              </a:rPr>
              <a:t>     Euclidean Distance</a:t>
            </a:r>
            <a:endParaRPr kumimoji="0" lang="en-US" sz="2000" dirty="0" smtClean="0">
              <a:latin typeface="Arial Rounded MT Bold" panose="020F0704030504030204" pitchFamily="34" charset="0"/>
            </a:endParaRPr>
          </a:p>
          <a:p>
            <a:pPr marL="342900" indent="-342900">
              <a:lnSpc>
                <a:spcPct val="150000"/>
              </a:lnSpc>
              <a:buFont typeface="Wingdings" panose="05000000000000000000" pitchFamily="2" charset="2"/>
              <a:buChar char="q"/>
            </a:pPr>
            <a:endParaRPr kumimoji="0" lang="en-US" sz="2000" dirty="0" smtClean="0">
              <a:latin typeface="Arial Rounded MT Bold" panose="020F0704030504030204" pitchFamily="34" charset="0"/>
            </a:endParaRPr>
          </a:p>
          <a:p>
            <a:pPr>
              <a:lnSpc>
                <a:spcPct val="150000"/>
              </a:lnSpc>
            </a:pPr>
            <a:endParaRPr lang="en-IN" sz="2000" dirty="0"/>
          </a:p>
        </p:txBody>
      </p:sp>
      <p:pic>
        <p:nvPicPr>
          <p:cNvPr id="4" name="Picture 3" descr="https://i.stack.imgur.com/2y0bx.png"/>
          <p:cNvPicPr/>
          <p:nvPr/>
        </p:nvPicPr>
        <p:blipFill>
          <a:blip r:embed="rId2">
            <a:extLst>
              <a:ext uri="{28A0092B-C50C-407E-A947-70E740481C1C}">
                <a14:useLocalDpi xmlns:a14="http://schemas.microsoft.com/office/drawing/2010/main" val="0"/>
              </a:ext>
            </a:extLst>
          </a:blip>
          <a:srcRect/>
          <a:stretch>
            <a:fillRect/>
          </a:stretch>
        </p:blipFill>
        <p:spPr bwMode="auto">
          <a:xfrm>
            <a:off x="636540" y="4757381"/>
            <a:ext cx="4344893" cy="1452349"/>
          </a:xfrm>
          <a:prstGeom prst="rect">
            <a:avLst/>
          </a:prstGeom>
          <a:noFill/>
          <a:ln>
            <a:noFill/>
          </a:ln>
        </p:spPr>
      </p:pic>
    </p:spTree>
    <p:extLst>
      <p:ext uri="{BB962C8B-B14F-4D97-AF65-F5344CB8AC3E}">
        <p14:creationId xmlns:p14="http://schemas.microsoft.com/office/powerpoint/2010/main" val="320095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799" y="507458"/>
            <a:ext cx="3015422" cy="707886"/>
          </a:xfrm>
          <a:prstGeom prst="rect">
            <a:avLst/>
          </a:prstGeom>
          <a:noFill/>
        </p:spPr>
        <p:txBody>
          <a:bodyPr wrap="square" rtlCol="0">
            <a:spAutoFit/>
          </a:bodyPr>
          <a:lstStyle/>
          <a:p>
            <a:r>
              <a:rPr lang="en-IN" sz="4000" dirty="0" smtClean="0">
                <a:latin typeface="Broadway" panose="04040905080B02020502" pitchFamily="82" charset="0"/>
              </a:rPr>
              <a:t>Algorithm</a:t>
            </a:r>
            <a:endParaRPr lang="en-IN" sz="4000" dirty="0">
              <a:latin typeface="Broadway" panose="04040905080B02020502" pitchFamily="82" charset="0"/>
            </a:endParaRPr>
          </a:p>
        </p:txBody>
      </p:sp>
      <p:sp>
        <p:nvSpPr>
          <p:cNvPr id="4" name="TextBox 3"/>
          <p:cNvSpPr txBox="1"/>
          <p:nvPr/>
        </p:nvSpPr>
        <p:spPr>
          <a:xfrm>
            <a:off x="226972" y="1500833"/>
            <a:ext cx="11421077" cy="5078313"/>
          </a:xfrm>
          <a:prstGeom prst="rect">
            <a:avLst/>
          </a:prstGeom>
          <a:noFill/>
        </p:spPr>
        <p:txBody>
          <a:bodyPr wrap="square" rtlCol="0">
            <a:spAutoFit/>
          </a:bodyPr>
          <a:lstStyle/>
          <a:p>
            <a:pPr>
              <a:lnSpc>
                <a:spcPct val="90000"/>
              </a:lnSpc>
              <a:spcBef>
                <a:spcPct val="0"/>
              </a:spcBef>
              <a:buClrTx/>
              <a:buSzTx/>
              <a:buFontTx/>
              <a:buNone/>
            </a:pPr>
            <a:r>
              <a:rPr kumimoji="0" lang="en-GB" sz="2000" dirty="0" smtClean="0">
                <a:latin typeface="Verdana" pitchFamily="34" charset="0"/>
              </a:rPr>
              <a:t>For each </a:t>
            </a:r>
            <a:br>
              <a:rPr kumimoji="0" lang="en-GB" sz="2000" dirty="0" smtClean="0">
                <a:latin typeface="Verdana" pitchFamily="34" charset="0"/>
              </a:rPr>
            </a:br>
            <a:r>
              <a:rPr kumimoji="0" lang="en-GB" sz="2000" dirty="0" smtClean="0">
                <a:latin typeface="Verdana" pitchFamily="34" charset="0"/>
              </a:rPr>
              <a:t>    Initialize sensor</a:t>
            </a:r>
            <a:br>
              <a:rPr kumimoji="0" lang="en-GB" sz="2000" dirty="0" smtClean="0">
                <a:latin typeface="Verdana" pitchFamily="34" charset="0"/>
              </a:rPr>
            </a:br>
            <a:r>
              <a:rPr kumimoji="0" lang="en-GB" sz="2000" dirty="0" smtClean="0">
                <a:latin typeface="Verdana" pitchFamily="34" charset="0"/>
              </a:rPr>
              <a:t>END</a:t>
            </a:r>
            <a:br>
              <a:rPr kumimoji="0" lang="en-GB" sz="2000" dirty="0" smtClean="0">
                <a:latin typeface="Verdana" pitchFamily="34" charset="0"/>
              </a:rPr>
            </a:br>
            <a:r>
              <a:rPr kumimoji="0" lang="en-GB" sz="2000" dirty="0" smtClean="0">
                <a:latin typeface="Verdana" pitchFamily="34" charset="0"/>
              </a:rPr>
              <a:t/>
            </a:r>
            <a:br>
              <a:rPr kumimoji="0" lang="en-GB" sz="2000" dirty="0" smtClean="0">
                <a:latin typeface="Verdana" pitchFamily="34" charset="0"/>
              </a:rPr>
            </a:br>
            <a:r>
              <a:rPr kumimoji="0" lang="en-GB" sz="2000" dirty="0" smtClean="0">
                <a:latin typeface="Verdana" pitchFamily="34" charset="0"/>
              </a:rPr>
              <a:t>Do</a:t>
            </a:r>
            <a:br>
              <a:rPr kumimoji="0" lang="en-GB" sz="2000" dirty="0" smtClean="0">
                <a:latin typeface="Verdana" pitchFamily="34" charset="0"/>
              </a:rPr>
            </a:br>
            <a:r>
              <a:rPr kumimoji="0" lang="en-GB" sz="2000" dirty="0" smtClean="0">
                <a:latin typeface="Verdana" pitchFamily="34" charset="0"/>
              </a:rPr>
              <a:t>    For each sensor </a:t>
            </a:r>
            <a:br>
              <a:rPr kumimoji="0" lang="en-GB" sz="2000" dirty="0" smtClean="0">
                <a:latin typeface="Verdana" pitchFamily="34" charset="0"/>
              </a:rPr>
            </a:br>
            <a:r>
              <a:rPr kumimoji="0" lang="en-GB" sz="2000" dirty="0" smtClean="0">
                <a:latin typeface="Verdana" pitchFamily="34" charset="0"/>
              </a:rPr>
              <a:t>        Calculate fitness value according equation (c)</a:t>
            </a:r>
            <a:br>
              <a:rPr kumimoji="0" lang="en-GB" sz="2000" dirty="0" smtClean="0">
                <a:latin typeface="Verdana" pitchFamily="34" charset="0"/>
              </a:rPr>
            </a:br>
            <a:r>
              <a:rPr kumimoji="0" lang="en-GB" sz="2000" dirty="0" smtClean="0">
                <a:latin typeface="Verdana" pitchFamily="34" charset="0"/>
              </a:rPr>
              <a:t>        If the fitness value is better than </a:t>
            </a:r>
            <a:r>
              <a:rPr kumimoji="0" lang="en-US" sz="2000" dirty="0" smtClean="0">
                <a:latin typeface="Verdana" pitchFamily="34" charset="0"/>
              </a:rPr>
              <a:t>its </a:t>
            </a:r>
            <a:r>
              <a:rPr kumimoji="0" lang="en-US" sz="2000" dirty="0" err="1" smtClean="0">
                <a:latin typeface="Verdana" pitchFamily="34" charset="0"/>
              </a:rPr>
              <a:t>peronal</a:t>
            </a:r>
            <a:r>
              <a:rPr kumimoji="0" lang="en-US" sz="2000" dirty="0" smtClean="0">
                <a:latin typeface="Verdana" pitchFamily="34" charset="0"/>
              </a:rPr>
              <a:t> best</a:t>
            </a:r>
          </a:p>
          <a:p>
            <a:pPr>
              <a:lnSpc>
                <a:spcPct val="90000"/>
              </a:lnSpc>
              <a:spcBef>
                <a:spcPct val="0"/>
              </a:spcBef>
              <a:buClrTx/>
              <a:buSzTx/>
              <a:buFontTx/>
              <a:buNone/>
            </a:pPr>
            <a:r>
              <a:rPr kumimoji="0" lang="en-US" sz="2000" dirty="0" smtClean="0">
                <a:latin typeface="Verdana" pitchFamily="34" charset="0"/>
              </a:rPr>
              <a:t> </a:t>
            </a:r>
            <a:r>
              <a:rPr kumimoji="0" lang="en-GB" sz="2000" dirty="0" smtClean="0">
                <a:latin typeface="Verdana" pitchFamily="34" charset="0"/>
              </a:rPr>
              <a:t>            set current value as the new </a:t>
            </a:r>
            <a:r>
              <a:rPr kumimoji="0" lang="en-GB" sz="2000" b="1" dirty="0" err="1" smtClean="0">
                <a:latin typeface="Verdana" pitchFamily="34" charset="0"/>
              </a:rPr>
              <a:t>pBest</a:t>
            </a:r>
            <a:r>
              <a:rPr kumimoji="0" lang="en-GB" sz="2000" dirty="0" smtClean="0">
                <a:latin typeface="Verdana" pitchFamily="34" charset="0"/>
              </a:rPr>
              <a:t/>
            </a:r>
            <a:br>
              <a:rPr kumimoji="0" lang="en-GB" sz="2000" dirty="0" smtClean="0">
                <a:latin typeface="Verdana" pitchFamily="34" charset="0"/>
              </a:rPr>
            </a:br>
            <a:r>
              <a:rPr kumimoji="0" lang="en-GB" sz="2000" dirty="0" smtClean="0">
                <a:latin typeface="Verdana" pitchFamily="34" charset="0"/>
              </a:rPr>
              <a:t>    End</a:t>
            </a:r>
            <a:br>
              <a:rPr kumimoji="0" lang="en-GB" sz="2000" dirty="0" smtClean="0">
                <a:latin typeface="Verdana" pitchFamily="34" charset="0"/>
              </a:rPr>
            </a:br>
            <a:r>
              <a:rPr kumimoji="0" lang="en-GB" sz="2000" dirty="0" smtClean="0">
                <a:latin typeface="Verdana" pitchFamily="34" charset="0"/>
              </a:rPr>
              <a:t/>
            </a:r>
            <a:br>
              <a:rPr kumimoji="0" lang="en-GB" sz="2000" dirty="0" smtClean="0">
                <a:latin typeface="Verdana" pitchFamily="34" charset="0"/>
              </a:rPr>
            </a:br>
            <a:r>
              <a:rPr kumimoji="0" lang="en-GB" sz="2000" dirty="0" smtClean="0">
                <a:latin typeface="Verdana" pitchFamily="34" charset="0"/>
              </a:rPr>
              <a:t>    Choose the sensor with the best fitness value of all as</a:t>
            </a:r>
            <a:r>
              <a:rPr kumimoji="0" lang="en-US" sz="2000" dirty="0" smtClean="0">
                <a:latin typeface="Verdana" pitchFamily="34" charset="0"/>
              </a:rPr>
              <a:t> </a:t>
            </a:r>
            <a:r>
              <a:rPr kumimoji="0" lang="en-GB" sz="2000" b="1" dirty="0" err="1" smtClean="0">
                <a:latin typeface="Verdana" pitchFamily="34" charset="0"/>
              </a:rPr>
              <a:t>gBest</a:t>
            </a:r>
            <a:r>
              <a:rPr kumimoji="0" lang="en-GB" sz="2000" dirty="0" smtClean="0">
                <a:latin typeface="Verdana" pitchFamily="34" charset="0"/>
              </a:rPr>
              <a:t/>
            </a:r>
            <a:br>
              <a:rPr kumimoji="0" lang="en-GB" sz="2000" dirty="0" smtClean="0">
                <a:latin typeface="Verdana" pitchFamily="34" charset="0"/>
              </a:rPr>
            </a:br>
            <a:r>
              <a:rPr kumimoji="0" lang="en-GB" sz="2000" dirty="0" smtClean="0">
                <a:latin typeface="Verdana" pitchFamily="34" charset="0"/>
              </a:rPr>
              <a:t>    For each sensor </a:t>
            </a:r>
            <a:br>
              <a:rPr kumimoji="0" lang="en-GB" sz="2000" dirty="0" smtClean="0">
                <a:latin typeface="Verdana" pitchFamily="34" charset="0"/>
              </a:rPr>
            </a:br>
            <a:r>
              <a:rPr kumimoji="0" lang="en-GB" sz="2000" dirty="0" smtClean="0">
                <a:latin typeface="Verdana" pitchFamily="34" charset="0"/>
              </a:rPr>
              <a:t>        Calculate sensor velocity according equation (a)</a:t>
            </a:r>
            <a:br>
              <a:rPr kumimoji="0" lang="en-GB" sz="2000" dirty="0" smtClean="0">
                <a:latin typeface="Verdana" pitchFamily="34" charset="0"/>
              </a:rPr>
            </a:br>
            <a:r>
              <a:rPr kumimoji="0" lang="en-GB" sz="2000" dirty="0" smtClean="0">
                <a:latin typeface="Verdana" pitchFamily="34" charset="0"/>
              </a:rPr>
              <a:t>        Update sensor position according equation (b)</a:t>
            </a:r>
            <a:br>
              <a:rPr kumimoji="0" lang="en-GB" sz="2000" dirty="0" smtClean="0">
                <a:latin typeface="Verdana" pitchFamily="34" charset="0"/>
              </a:rPr>
            </a:br>
            <a:r>
              <a:rPr kumimoji="0" lang="en-GB" sz="2000" dirty="0" smtClean="0">
                <a:latin typeface="Verdana" pitchFamily="34" charset="0"/>
              </a:rPr>
              <a:t>    End </a:t>
            </a:r>
            <a:br>
              <a:rPr kumimoji="0" lang="en-GB" sz="2000" dirty="0" smtClean="0">
                <a:latin typeface="Verdana" pitchFamily="34" charset="0"/>
              </a:rPr>
            </a:br>
            <a:r>
              <a:rPr kumimoji="0" lang="en-GB" sz="2000" dirty="0" smtClean="0">
                <a:latin typeface="Verdana" pitchFamily="34" charset="0"/>
              </a:rPr>
              <a:t>While maximum iterations or minimum error criteria is not attained</a:t>
            </a:r>
            <a:br>
              <a:rPr kumimoji="0" lang="en-GB" sz="2000" dirty="0" smtClean="0">
                <a:latin typeface="Verdana" pitchFamily="34" charset="0"/>
              </a:rPr>
            </a:br>
            <a:endParaRPr kumimoji="0" lang="en-GB" sz="2000" dirty="0" smtClean="0">
              <a:latin typeface="Verdana" pitchFamily="34" charset="0"/>
            </a:endParaRPr>
          </a:p>
        </p:txBody>
      </p:sp>
    </p:spTree>
    <p:extLst>
      <p:ext uri="{BB962C8B-B14F-4D97-AF65-F5344CB8AC3E}">
        <p14:creationId xmlns:p14="http://schemas.microsoft.com/office/powerpoint/2010/main" val="2874899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4089" y="330037"/>
            <a:ext cx="4926841" cy="707886"/>
          </a:xfrm>
          <a:prstGeom prst="rect">
            <a:avLst/>
          </a:prstGeom>
          <a:noFill/>
        </p:spPr>
        <p:txBody>
          <a:bodyPr wrap="square" rtlCol="0">
            <a:spAutoFit/>
          </a:bodyPr>
          <a:lstStyle/>
          <a:p>
            <a:r>
              <a:rPr lang="en-IN" sz="4000" dirty="0" smtClean="0">
                <a:latin typeface="Broadway" panose="04040905080B02020502" pitchFamily="82" charset="0"/>
              </a:rPr>
              <a:t>Console Output</a:t>
            </a:r>
            <a:endParaRPr lang="en-IN" sz="4000" dirty="0">
              <a:latin typeface="Broadway" panose="04040905080B02020502" pitchFamily="82" charset="0"/>
            </a:endParaRPr>
          </a:p>
        </p:txBody>
      </p:sp>
      <p:pic>
        <p:nvPicPr>
          <p:cNvPr id="4" name="Picture 3"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90" y="2668138"/>
            <a:ext cx="4991100" cy="3457575"/>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descr="Cap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642" y="2696127"/>
            <a:ext cx="4991100" cy="3457575"/>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8490" y="1218799"/>
            <a:ext cx="4991100" cy="1477328"/>
          </a:xfrm>
          <a:prstGeom prst="rect">
            <a:avLst/>
          </a:prstGeom>
          <a:noFill/>
        </p:spPr>
        <p:txBody>
          <a:bodyPr wrap="square" rtlCol="0">
            <a:spAutoFit/>
          </a:bodyPr>
          <a:lstStyle/>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 of the program:</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shows the Coordinate of highest temperature recorded.</a:t>
            </a:r>
            <a:endParaRPr kumimoji="0" 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Which is then target for all the sensors for verification.</a:t>
            </a:r>
            <a:endParaRPr kumimoji="0" lang="en-US" sz="1600" b="0" i="0" u="none" strike="noStrike" cap="none" normalizeH="0" baseline="0" dirty="0" smtClean="0">
              <a:ln>
                <a:noFill/>
              </a:ln>
              <a:solidFill>
                <a:schemeClr val="tx1"/>
              </a:solidFill>
              <a:effectLst/>
            </a:endParaRPr>
          </a:p>
          <a:p>
            <a:endParaRPr lang="en-IN" dirty="0"/>
          </a:p>
        </p:txBody>
      </p:sp>
      <p:sp>
        <p:nvSpPr>
          <p:cNvPr id="7" name="TextBox 6"/>
          <p:cNvSpPr txBox="1"/>
          <p:nvPr/>
        </p:nvSpPr>
        <p:spPr>
          <a:xfrm>
            <a:off x="6755643" y="1218799"/>
            <a:ext cx="4991100" cy="1200329"/>
          </a:xfrm>
          <a:prstGeom prst="rect">
            <a:avLst/>
          </a:prstGeom>
          <a:noFill/>
        </p:spPr>
        <p:txBody>
          <a:bodyPr wrap="square" rtlCol="0">
            <a:spAutoFit/>
          </a:bodyPr>
          <a:lstStyle/>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 of the program: </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shows the solution at target position (0,1)</a:t>
            </a:r>
            <a:endParaRPr kumimoji="0" 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 all the particles nearly converge at that point</a:t>
            </a:r>
            <a:endParaRPr kumimoji="0" lang="en-US" sz="1600" b="0" i="0" u="none" strike="noStrike" cap="none" normalizeH="0" baseline="0" dirty="0" smtClean="0">
              <a:ln>
                <a:noFill/>
              </a:ln>
              <a:solidFill>
                <a:schemeClr val="tx1"/>
              </a:solidFill>
              <a:effectLst/>
            </a:endParaRPr>
          </a:p>
          <a:p>
            <a:endParaRPr lang="en-IN" dirty="0"/>
          </a:p>
        </p:txBody>
      </p:sp>
    </p:spTree>
    <p:extLst>
      <p:ext uri="{BB962C8B-B14F-4D97-AF65-F5344CB8AC3E}">
        <p14:creationId xmlns:p14="http://schemas.microsoft.com/office/powerpoint/2010/main" val="11935048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251</TotalTime>
  <Words>733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Rounded MT Bold</vt:lpstr>
      <vt:lpstr>Broadway</vt:lpstr>
      <vt:lpstr>Calibri</vt:lpstr>
      <vt:lpstr>Century Gothic</vt:lpstr>
      <vt:lpstr>Symbol</vt:lpstr>
      <vt:lpstr>Times New Roman</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Jain</dc:creator>
  <cp:lastModifiedBy>Rishabh Jain</cp:lastModifiedBy>
  <cp:revision>16</cp:revision>
  <dcterms:created xsi:type="dcterms:W3CDTF">2017-04-28T21:05:45Z</dcterms:created>
  <dcterms:modified xsi:type="dcterms:W3CDTF">2017-04-29T01:17:30Z</dcterms:modified>
</cp:coreProperties>
</file>