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655" y="572135"/>
            <a:ext cx="9838690" cy="1983105"/>
          </a:xfrm>
        </p:spPr>
        <p:txBody>
          <a:bodyPr>
            <a:normAutofit/>
          </a:bodyPr>
          <a:p>
            <a:pPr algn="ctr"/>
            <a:r>
              <a:rPr lang="en-IN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Urban Sound Classification</a:t>
            </a:r>
            <a:br>
              <a:rPr lang="en-I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altLang="en-US" sz="2400">
                <a:solidFill>
                  <a:schemeClr val="accent4"/>
                </a:solidFill>
              </a:rPr>
              <a:t>Using Machine Learning</a:t>
            </a:r>
            <a:endParaRPr lang="en-IN" altLang="en-US" sz="2400">
              <a:solidFill>
                <a:schemeClr val="accent4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029335"/>
            <a:ext cx="9144000" cy="927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9997440" y="5527040"/>
            <a:ext cx="16738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Rocky Jain</a:t>
            </a:r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383540"/>
            <a:ext cx="10972800" cy="582613"/>
          </a:xfrm>
        </p:spPr>
        <p:txBody>
          <a:bodyPr/>
          <a:p>
            <a:r>
              <a:rPr lang="en-IN" altLang="en-US" sz="2800"/>
              <a:t>Recommendations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599440" y="1457960"/>
            <a:ext cx="1012444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/>
              <a:t>C</a:t>
            </a:r>
            <a:r>
              <a:rPr lang="en-US"/>
              <a:t>onvolutional neural networks, which are designed specifically for object recognition in images, can be successfully trained to classify spectral images of environmental sounds.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/>
              <a:t>T</a:t>
            </a:r>
            <a:r>
              <a:rPr lang="en-US"/>
              <a:t>he same technology for both object and sound recognition and classification tasks would reduce the development cost significantly.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/>
              <a:t>After generation of the spectrogram images from audio signal it takes significantly less time to load the spectrogram images from the Disk.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605" y="2710180"/>
            <a:ext cx="3658235" cy="907415"/>
          </a:xfrm>
        </p:spPr>
        <p:txBody>
          <a:bodyPr/>
          <a:p>
            <a:r>
              <a:rPr lang="en-US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18515"/>
            <a:ext cx="10972800" cy="582613"/>
          </a:xfrm>
        </p:spPr>
        <p:txBody>
          <a:bodyPr/>
          <a:p>
            <a:r>
              <a:rPr lang="en-IN" altLang="en-US"/>
              <a:t>Background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2021840"/>
            <a:ext cx="1055560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/>
              <a:t>The automatic classification of environmental sound is a growing research field with multiple applications.</a:t>
            </a:r>
            <a:endParaRPr lang="en-IN" altLang="en-US" sz="2000"/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There is </a:t>
            </a:r>
            <a:r>
              <a:rPr lang="en-US" altLang="en-IN" sz="2000"/>
              <a:t>plenty </a:t>
            </a:r>
            <a:r>
              <a:rPr lang="en-IN" altLang="en-US" sz="2000"/>
              <a:t>of real world applications for this reasearch, some are:</a:t>
            </a:r>
            <a:endParaRPr lang="en-US" sz="2000"/>
          </a:p>
          <a:p>
            <a:pPr indent="0" algn="l"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/>
              <a:t>Assisting deaf individuals in their daily activities.</a:t>
            </a:r>
            <a:endParaRPr lang="en-IN" altLang="en-US" sz="2000"/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/>
              <a:t>Smart home use cases.</a:t>
            </a:r>
            <a:endParaRPr lang="en-IN" altLang="en-US" sz="2000"/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ym typeface="+mn-ea"/>
              </a:rPr>
              <a:t>C</a:t>
            </a:r>
            <a:r>
              <a:rPr lang="en-US" sz="2000">
                <a:sym typeface="+mn-ea"/>
              </a:rPr>
              <a:t>ontent-based multimedia indexing and retrieval. </a:t>
            </a:r>
            <a:endParaRPr lang="en-I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68680"/>
            <a:ext cx="10972800" cy="582613"/>
          </a:xfrm>
        </p:spPr>
        <p:txBody>
          <a:bodyPr/>
          <a:p>
            <a:r>
              <a:rPr lang="en-IN" altLang="en-US"/>
              <a:t>Challenges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49275" y="2148840"/>
            <a:ext cx="1030160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There are primarily two major challenges with urban sound </a:t>
            </a:r>
            <a:r>
              <a:rPr lang="en-IN" altLang="en-US" sz="2000"/>
              <a:t>classification </a:t>
            </a:r>
            <a:r>
              <a:rPr lang="en-US" sz="2000"/>
              <a:t>namely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000"/>
              <a:t>Lack of labeled audio data. 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000"/>
              <a:t>Lack of common vocabulary</a:t>
            </a:r>
            <a:r>
              <a:rPr lang="en-IN" altLang="en-US" sz="2000"/>
              <a:t>.</a:t>
            </a:r>
            <a:endParaRPr lang="en-I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1700"/>
            <a:ext cx="10972800" cy="582613"/>
          </a:xfrm>
        </p:spPr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69595" y="1702435"/>
            <a:ext cx="956627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dataset is called </a:t>
            </a:r>
            <a:r>
              <a:rPr lang="en-US" b="1"/>
              <a:t>UrbanSound</a:t>
            </a:r>
            <a:r>
              <a:rPr lang="en-IN" altLang="en-US" b="1"/>
              <a:t>8K</a:t>
            </a:r>
            <a:r>
              <a:rPr lang="en-US" b="1"/>
              <a:t> </a:t>
            </a:r>
            <a:r>
              <a:rPr lang="en-US"/>
              <a:t>and contains 8732 labeled sound excerpts (&lt;=4s) of urban sounds from 10 classes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Air Conditioner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Car Horn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Children Playing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Dog bark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Drilling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Engine Idling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Gun Shot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Jackhammer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Siren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Street Music </a:t>
            </a:r>
            <a:endParaRPr lang="en-US"/>
          </a:p>
          <a:p>
            <a:pPr marL="285750" indent="-285750"/>
            <a:endParaRPr lang="en-US"/>
          </a:p>
        </p:txBody>
      </p:sp>
      <p:pic>
        <p:nvPicPr>
          <p:cNvPr id="5" name="Content Placeholder 4" descr="bar_graph_classes_c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4680" y="2282825"/>
            <a:ext cx="588772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820"/>
            <a:ext cx="10972800" cy="582613"/>
          </a:xfrm>
        </p:spPr>
        <p:txBody>
          <a:bodyPr/>
          <a:p>
            <a:r>
              <a:rPr lang="en-IN" altLang="en-US"/>
              <a:t>Dataset Includes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1464945"/>
            <a:ext cx="1034859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8732 audio files of urban sounds in WAV format </a:t>
            </a:r>
            <a:r>
              <a:rPr lang="en-IN" altLang="en-US"/>
              <a:t>and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IN" altLang="en-US"/>
              <a:t>Meta-data file </a:t>
            </a:r>
            <a:r>
              <a:rPr lang="en-IN" altLang="en-US" b="1"/>
              <a:t>UrbanSound8k.csv,</a:t>
            </a:r>
            <a:r>
              <a:rPr lang="en-IN" altLang="en-US"/>
              <a:t> contains meta-data information about every audio file in the dataset. </a:t>
            </a:r>
            <a:endParaRPr lang="en-IN" altLang="en-US"/>
          </a:p>
          <a:p>
            <a:pPr indent="0" algn="l">
              <a:buFont typeface="Wingdings" panose="05000000000000000000" charset="0"/>
              <a:buNone/>
            </a:pPr>
            <a:endParaRPr lang="en-US" sz="1600"/>
          </a:p>
        </p:txBody>
      </p:sp>
      <p:pic>
        <p:nvPicPr>
          <p:cNvPr id="5" name="Content Placeholder 4" descr="meta_data_urbansound8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3201035"/>
            <a:ext cx="7324725" cy="201676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8482965" y="2514600"/>
          <a:ext cx="313817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/>
                <a:gridCol w="201866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classID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class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air_conditioner</a:t>
                      </a:r>
                      <a:endParaRPr lang="en-I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car_horn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children_playing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dog_bark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drilling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engine_idling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gun_shot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jackhammer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siren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street_music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80720" y="2926715"/>
            <a:ext cx="146812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1200">
                <a:sym typeface="+mn-ea"/>
              </a:rPr>
              <a:t>UrbanSound8k.csv</a:t>
            </a:r>
            <a:endParaRPr lang="en-I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424180"/>
            <a:ext cx="10972800" cy="582613"/>
          </a:xfrm>
        </p:spPr>
        <p:txBody>
          <a:bodyPr/>
          <a:p>
            <a:r>
              <a:rPr lang="en-IN" altLang="en-US"/>
              <a:t>Methodology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5760" y="1620520"/>
            <a:ext cx="988949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v"/>
            </a:pPr>
            <a:r>
              <a:rPr lang="en-IN" altLang="en-US"/>
              <a:t>A convolutional neural network architecture is proposed for classification of Urban sounds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v"/>
            </a:pPr>
            <a:endParaRPr lang="en-IN" altLang="en-US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IN" altLang="en-US"/>
              <a:t>The input to the networks are spectrogram images generated from the audio signal.</a:t>
            </a:r>
            <a:endParaRPr lang="en-IN" altLang="en-US"/>
          </a:p>
          <a:p>
            <a:pPr indent="0" algn="l">
              <a:buFont typeface="Wingdings" panose="05000000000000000000" charset="0"/>
              <a:buNone/>
            </a:pPr>
            <a:endParaRPr lang="en-IN" altLang="en-US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IN" altLang="en-US"/>
              <a:t>Dropout and weight decay regularization methods are applied and </a:t>
            </a:r>
            <a:endParaRPr lang="en-IN" altLang="en-US"/>
          </a:p>
          <a:p>
            <a:pPr indent="0" algn="l">
              <a:buFont typeface="Wingdings" panose="05000000000000000000" charset="0"/>
              <a:buNone/>
            </a:pPr>
            <a:endParaRPr lang="en-IN" altLang="en-US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IN" altLang="en-US"/>
              <a:t>The cross-entropy loss is optimized using Adam algorithm</a:t>
            </a:r>
            <a:endParaRPr lang="en-IN" altLang="en-US"/>
          </a:p>
          <a:p>
            <a:pPr marL="285750" indent="-285750" algn="l">
              <a:buFont typeface="Wingdings" panose="05000000000000000000" charset="0"/>
              <a:buChar char="v"/>
            </a:pPr>
            <a:endParaRPr lang="en-IN" altLang="en-US"/>
          </a:p>
          <a:p>
            <a:pPr indent="0" algn="l">
              <a:buFont typeface="Wingdings" panose="05000000000000000000" charset="0"/>
              <a:buNone/>
            </a:pPr>
            <a:r>
              <a:rPr lang="en-IN" altLang="en-US"/>
              <a:t>Example: </a:t>
            </a:r>
            <a:endParaRPr lang="en-IN" altLang="en-US"/>
          </a:p>
        </p:txBody>
      </p:sp>
      <p:pic>
        <p:nvPicPr>
          <p:cNvPr id="10" name="Content Placeholder 9" descr="children_playing_spectrogr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26630" y="3996690"/>
            <a:ext cx="2099945" cy="2218055"/>
          </a:xfrm>
          <a:prstGeom prst="rect">
            <a:avLst/>
          </a:prstGeom>
        </p:spPr>
      </p:pic>
      <p:pic>
        <p:nvPicPr>
          <p:cNvPr id="13" name="Content Placeholder 12" descr="audio_plo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8405" y="4241800"/>
            <a:ext cx="4083685" cy="197294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741295" y="4058920"/>
            <a:ext cx="128079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200"/>
              <a:t>children_playing</a:t>
            </a:r>
            <a:endParaRPr lang="en-IN" alt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2741295" y="6314440"/>
            <a:ext cx="12801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/>
              <a:t>Raw data</a:t>
            </a:r>
            <a:endParaRPr lang="en-IN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7475855" y="6212840"/>
            <a:ext cx="174561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/>
              <a:t>Spectrogram Image</a:t>
            </a:r>
            <a:endParaRPr lang="en-I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80"/>
            <a:ext cx="10972800" cy="582613"/>
          </a:xfrm>
        </p:spPr>
        <p:txBody>
          <a:bodyPr/>
          <a:p>
            <a:r>
              <a:rPr lang="en-US" sz="3200"/>
              <a:t>Experiments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454025" y="1447800"/>
            <a:ext cx="1128395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Logistic Regression</a:t>
            </a:r>
            <a:r>
              <a:rPr lang="en-US"/>
              <a:t> - feature length (120 x 120 x 3) trained on 70% of total data,  FAILED Run out of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>
                <a:sym typeface="+mn-ea"/>
              </a:rPr>
              <a:t>Logistic Regression</a:t>
            </a:r>
            <a:r>
              <a:rPr lang="en-US">
                <a:sym typeface="+mn-ea"/>
              </a:rPr>
              <a:t> - feature length (60 x 60 x 3) trained on 70% of total data,  Test Accuracy 68.78%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>
                <a:sym typeface="+mn-ea"/>
              </a:rPr>
              <a:t>DecisionTreeClassifier - </a:t>
            </a:r>
            <a:r>
              <a:rPr lang="en-US">
                <a:sym typeface="+mn-ea"/>
              </a:rPr>
              <a:t>feature length (60 x 60 x 3) trained on 70% of total data,  Test Accuracy 45.65%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>
                <a:sym typeface="+mn-ea"/>
              </a:rPr>
              <a:t>Convolution Neural Network</a:t>
            </a:r>
            <a:r>
              <a:rPr lang="en-US">
                <a:sym typeface="+mn-ea"/>
              </a:rPr>
              <a:t> - Image size (128, 128) trained on 65% of total data, Test Accuracy 80.84%</a:t>
            </a:r>
            <a:endParaRPr lang="en-US"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"/>
            <a:ext cx="10972800" cy="582613"/>
          </a:xfrm>
        </p:spPr>
        <p:txBody>
          <a:bodyPr/>
          <a:p>
            <a:r>
              <a:rPr lang="en-IN" altLang="en-US" sz="3200"/>
              <a:t>Validation Technique Used</a:t>
            </a:r>
            <a:endParaRPr lang="en-IN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457200" y="1854200"/>
            <a:ext cx="1080389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Random subsampling</a:t>
            </a:r>
            <a:endParaRPr lang="en-IN" altLang="en-US"/>
          </a:p>
          <a:p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Trainning data size - 65% </a:t>
            </a:r>
            <a:r>
              <a:rPr lang="en-US" altLang="en-IN"/>
              <a:t>(</a:t>
            </a:r>
            <a:r>
              <a:rPr lang="en-IN" altLang="en-US">
                <a:sym typeface="+mn-ea"/>
              </a:rPr>
              <a:t>also augmented the training data-set using ImageDataGenerator.</a:t>
            </a:r>
            <a:r>
              <a:rPr lang="en-US" altLang="en-IN">
                <a:sym typeface="+mn-ea"/>
              </a:rPr>
              <a:t>)</a:t>
            </a:r>
            <a:endParaRPr lang="en-US" altLang="en-IN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Validation data size - 15%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Test data size - 20%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190500"/>
            <a:ext cx="10972800" cy="582613"/>
          </a:xfrm>
        </p:spPr>
        <p:txBody>
          <a:bodyPr/>
          <a:p>
            <a:r>
              <a:rPr lang="en-IN" altLang="en-US" sz="3200"/>
              <a:t>Result</a:t>
            </a:r>
            <a:endParaRPr lang="en-IN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477520" y="1163320"/>
            <a:ext cx="986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</a:t>
            </a:r>
            <a:r>
              <a:rPr lang="en-IN" altLang="en-US"/>
              <a:t>The </a:t>
            </a:r>
            <a:r>
              <a:rPr lang="en-US"/>
              <a:t>classification accuracy for the image representations of sound – Spectrograms using CNN </a:t>
            </a:r>
            <a:endParaRPr lang="en-US"/>
          </a:p>
        </p:txBody>
      </p:sp>
      <p:pic>
        <p:nvPicPr>
          <p:cNvPr id="6" name="Content Placeholder 5" descr="C:\Users\Rocky Jain\Desktop\accuracy_graph.PNGaccuracy_graph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95245" y="1723390"/>
            <a:ext cx="5923280" cy="3329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754745" y="4636770"/>
            <a:ext cx="1846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Total epochs: 40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9600" y="5093970"/>
            <a:ext cx="3594735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/>
              <a:t>Train Data accuracy: 8</a:t>
            </a:r>
            <a:r>
              <a:rPr lang="en-US" altLang="en-IN"/>
              <a:t>4.94</a:t>
            </a:r>
            <a:r>
              <a:rPr lang="en-IN" altLang="en-US"/>
              <a:t>%</a:t>
            </a:r>
            <a:endParaRPr lang="en-IN" altLang="en-US"/>
          </a:p>
          <a:p>
            <a:pPr algn="l"/>
            <a:endParaRPr lang="en-IN" altLang="en-US"/>
          </a:p>
          <a:p>
            <a:pPr algn="l"/>
            <a:r>
              <a:rPr lang="en-IN" altLang="en-US"/>
              <a:t>Validation Data accuracy: </a:t>
            </a:r>
            <a:r>
              <a:rPr lang="en-US" altLang="en-IN"/>
              <a:t>80.70</a:t>
            </a:r>
            <a:r>
              <a:rPr lang="en-IN" altLang="en-US"/>
              <a:t>%</a:t>
            </a:r>
            <a:endParaRPr lang="en-IN" altLang="en-US"/>
          </a:p>
          <a:p>
            <a:pPr algn="l"/>
            <a:endParaRPr lang="en-IN" altLang="en-US"/>
          </a:p>
          <a:p>
            <a:pPr algn="l"/>
            <a:r>
              <a:rPr lang="en-IN" altLang="en-US"/>
              <a:t>Test Data accuracy: </a:t>
            </a:r>
            <a:r>
              <a:rPr lang="en-US" altLang="en-IN"/>
              <a:t>80.84</a:t>
            </a:r>
            <a:r>
              <a:rPr lang="en-IN" altLang="en-US"/>
              <a:t>%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2693</Words>
  <Application>WPS Presentation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Calibri</vt:lpstr>
      <vt:lpstr>1_Gear Drives</vt:lpstr>
      <vt:lpstr>Urban Sound Classification Using Machine Learning</vt:lpstr>
      <vt:lpstr>Background</vt:lpstr>
      <vt:lpstr>Challenges</vt:lpstr>
      <vt:lpstr>Dataset</vt:lpstr>
      <vt:lpstr>Dataset Includes</vt:lpstr>
      <vt:lpstr>Methodology</vt:lpstr>
      <vt:lpstr>Experiments</vt:lpstr>
      <vt:lpstr>Validation Technique Used</vt:lpstr>
      <vt:lpstr>Result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 Using Machine Learning</dc:title>
  <dc:creator>Rocky Jain</dc:creator>
  <cp:lastModifiedBy>Rocky Jain</cp:lastModifiedBy>
  <cp:revision>26</cp:revision>
  <dcterms:created xsi:type="dcterms:W3CDTF">2020-07-27T19:39:00Z</dcterms:created>
  <dcterms:modified xsi:type="dcterms:W3CDTF">2020-07-29T02:34:09Z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