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0107-EE3D-4A52-A94F-9CD18E4AE7B8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C37B-750A-496B-A395-24AF6C22A7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85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0107-EE3D-4A52-A94F-9CD18E4AE7B8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C37B-750A-496B-A395-24AF6C22A7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974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0107-EE3D-4A52-A94F-9CD18E4AE7B8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C37B-750A-496B-A395-24AF6C22A7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344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0107-EE3D-4A52-A94F-9CD18E4AE7B8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C37B-750A-496B-A395-24AF6C22A7B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1187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0107-EE3D-4A52-A94F-9CD18E4AE7B8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C37B-750A-496B-A395-24AF6C22A7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963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0107-EE3D-4A52-A94F-9CD18E4AE7B8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C37B-750A-496B-A395-24AF6C22A7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871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0107-EE3D-4A52-A94F-9CD18E4AE7B8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C37B-750A-496B-A395-24AF6C22A7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011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0107-EE3D-4A52-A94F-9CD18E4AE7B8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C37B-750A-496B-A395-24AF6C22A7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968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0107-EE3D-4A52-A94F-9CD18E4AE7B8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C37B-750A-496B-A395-24AF6C22A7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737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0107-EE3D-4A52-A94F-9CD18E4AE7B8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C37B-750A-496B-A395-24AF6C22A7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11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0107-EE3D-4A52-A94F-9CD18E4AE7B8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C37B-750A-496B-A395-24AF6C22A7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632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0107-EE3D-4A52-A94F-9CD18E4AE7B8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C37B-750A-496B-A395-24AF6C22A7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71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0107-EE3D-4A52-A94F-9CD18E4AE7B8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C37B-750A-496B-A395-24AF6C22A7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322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0107-EE3D-4A52-A94F-9CD18E4AE7B8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C37B-750A-496B-A395-24AF6C22A7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833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0107-EE3D-4A52-A94F-9CD18E4AE7B8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C37B-750A-496B-A395-24AF6C22A7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705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0107-EE3D-4A52-A94F-9CD18E4AE7B8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C37B-750A-496B-A395-24AF6C22A7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90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0107-EE3D-4A52-A94F-9CD18E4AE7B8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C37B-750A-496B-A395-24AF6C22A7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23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70107-EE3D-4A52-A94F-9CD18E4AE7B8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DC37B-750A-496B-A395-24AF6C22A7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1410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F12E0-BC8B-E9E2-5159-0B868AC40D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Data Analysis &amp; Story Stelling on Office Suppliers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859DE-34E9-D26A-E1F8-FF2668640C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r"/>
            <a:r>
              <a:rPr lang="en-IN" dirty="0"/>
              <a:t>- Dhruv</a:t>
            </a:r>
          </a:p>
          <a:p>
            <a:pPr algn="r"/>
            <a:r>
              <a:rPr lang="en-IN" dirty="0"/>
              <a:t>- Nikita</a:t>
            </a:r>
          </a:p>
          <a:p>
            <a:pPr algn="r"/>
            <a:r>
              <a:rPr lang="en-IN" dirty="0"/>
              <a:t>- Rohan</a:t>
            </a:r>
          </a:p>
          <a:p>
            <a:pPr algn="r"/>
            <a:r>
              <a:rPr lang="en-IN" dirty="0"/>
              <a:t>-Sharon</a:t>
            </a:r>
          </a:p>
        </p:txBody>
      </p:sp>
    </p:spTree>
    <p:extLst>
      <p:ext uri="{BB962C8B-B14F-4D97-AF65-F5344CB8AC3E}">
        <p14:creationId xmlns:p14="http://schemas.microsoft.com/office/powerpoint/2010/main" val="441221992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10C3C-FF84-4E68-58D8-1FE081986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08" y="105747"/>
            <a:ext cx="9545822" cy="961053"/>
          </a:xfrm>
        </p:spPr>
        <p:txBody>
          <a:bodyPr/>
          <a:lstStyle/>
          <a:p>
            <a:r>
              <a:rPr lang="en-IN" dirty="0"/>
              <a:t>DASHBOARD: SUB CATEGORY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D67A44-9D7B-8752-D9EE-3BEB448B68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566" y="891851"/>
            <a:ext cx="9361463" cy="3695700"/>
          </a:xfrm>
        </p:spPr>
      </p:pic>
    </p:spTree>
    <p:extLst>
      <p:ext uri="{BB962C8B-B14F-4D97-AF65-F5344CB8AC3E}">
        <p14:creationId xmlns:p14="http://schemas.microsoft.com/office/powerpoint/2010/main" val="3963876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C432-FEA6-D59E-18EA-AE076345A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919" y="68424"/>
            <a:ext cx="8435478" cy="1163217"/>
          </a:xfrm>
        </p:spPr>
        <p:txBody>
          <a:bodyPr/>
          <a:lstStyle/>
          <a:p>
            <a:pPr algn="l"/>
            <a:r>
              <a:rPr lang="en-IN" dirty="0"/>
              <a:t>DASHBOARD: MARKET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D91DAA-8F80-A992-12EE-EEFD57E24D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772" y="985157"/>
            <a:ext cx="6377889" cy="3400231"/>
          </a:xfrm>
        </p:spPr>
      </p:pic>
    </p:spTree>
    <p:extLst>
      <p:ext uri="{BB962C8B-B14F-4D97-AF65-F5344CB8AC3E}">
        <p14:creationId xmlns:p14="http://schemas.microsoft.com/office/powerpoint/2010/main" val="809298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78D00-B0D8-8167-8E5C-13173A28B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5EAD7-0FE8-5CA3-9978-EE7EABADD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Provide strategies to the management in order to improve sales and increase the revenue.</a:t>
            </a:r>
          </a:p>
          <a:p>
            <a:r>
              <a:rPr lang="en-IN" dirty="0"/>
              <a:t>Understand the data and provide insights to the stakeholders</a:t>
            </a:r>
          </a:p>
          <a:p>
            <a:r>
              <a:rPr lang="en-IN" dirty="0"/>
              <a:t>Perform qualitative and quantitative analysis on data</a:t>
            </a:r>
          </a:p>
        </p:txBody>
      </p:sp>
    </p:spTree>
    <p:extLst>
      <p:ext uri="{BB962C8B-B14F-4D97-AF65-F5344CB8AC3E}">
        <p14:creationId xmlns:p14="http://schemas.microsoft.com/office/powerpoint/2010/main" val="545828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72EE4-C01E-D682-FF49-3571AF506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DATA ANALYSIS: DATA UNDERSTANDING/REVIEW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C7BFE-CBAA-431A-A639-1C7428D28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quality of data provided is good. Null  values and errors were low. </a:t>
            </a:r>
          </a:p>
          <a:p>
            <a:r>
              <a:rPr lang="en-IN" dirty="0"/>
              <a:t>The columns are defined with correct datatypes.</a:t>
            </a:r>
          </a:p>
          <a:p>
            <a:r>
              <a:rPr lang="en-IN" dirty="0"/>
              <a:t>Only the variable “Pin code” has missing values (41296 or 80.51%). However the variable Pin code is not having any significance in the analysis.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0062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FD775-A638-D055-B5B6-BCC15C6C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DATA ANLYSIS: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23689-2074-0F3C-27AD-D815A67BF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620" y="2096063"/>
            <a:ext cx="11915191" cy="4416703"/>
          </a:xfrm>
        </p:spPr>
        <p:txBody>
          <a:bodyPr/>
          <a:lstStyle/>
          <a:p>
            <a:r>
              <a:rPr lang="en-IN" dirty="0"/>
              <a:t>Outliers: We have outliers present in Sales, Profit, Quantity and Shipping Cost.</a:t>
            </a:r>
          </a:p>
          <a:p>
            <a:pPr marL="0" indent="0">
              <a:buNone/>
            </a:pPr>
            <a:r>
              <a:rPr lang="en-IN" dirty="0"/>
              <a:t>The outliers are normal when we consider the nature of data, For example for a high quantity order, the sales, profit and shipping cost can be higher. Also, it is not necessary this order  quantity should happened frequently.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74ED646-8ACD-E84A-BFF4-1C8402F9D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796" y="4060183"/>
            <a:ext cx="2894946" cy="20902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D65770-4357-B170-EBEF-65CE3AD4E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8" y="4060183"/>
            <a:ext cx="2884824" cy="20902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88E42E4-97A1-EC20-DB31-B7075A3986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736" y="4060183"/>
            <a:ext cx="2725668" cy="207311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B4A2863-721A-4CED-EBDD-AD61451F57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398" y="4060183"/>
            <a:ext cx="2642224" cy="197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675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BEA34-9DEC-FDCE-C957-44EC16320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950" y="91932"/>
            <a:ext cx="10353761" cy="1326321"/>
          </a:xfrm>
        </p:spPr>
        <p:txBody>
          <a:bodyPr/>
          <a:lstStyle/>
          <a:p>
            <a:pPr algn="l"/>
            <a:r>
              <a:rPr lang="en-IN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B8DE8-5592-FAE0-3E64-C08FA3EF6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950" y="1017036"/>
            <a:ext cx="11597951" cy="5749031"/>
          </a:xfrm>
        </p:spPr>
        <p:txBody>
          <a:bodyPr>
            <a:normAutofit/>
          </a:bodyPr>
          <a:lstStyle/>
          <a:p>
            <a:r>
              <a:rPr lang="en-IN" dirty="0"/>
              <a:t>Measures created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Calculated Columns</a:t>
            </a:r>
          </a:p>
          <a:p>
            <a:pPr lvl="1"/>
            <a:r>
              <a:rPr lang="en-IN" dirty="0"/>
              <a:t>Profit and Loss</a:t>
            </a:r>
          </a:p>
          <a:p>
            <a:pPr lvl="1"/>
            <a:r>
              <a:rPr lang="en-IN" dirty="0"/>
              <a:t>Order year</a:t>
            </a:r>
          </a:p>
          <a:p>
            <a:pPr lvl="1"/>
            <a:r>
              <a:rPr lang="en-IN" dirty="0"/>
              <a:t>Shipping Year</a:t>
            </a:r>
          </a:p>
          <a:p>
            <a:pPr lvl="1"/>
            <a:r>
              <a:rPr lang="en-IN" dirty="0"/>
              <a:t>Order Type </a:t>
            </a:r>
          </a:p>
          <a:p>
            <a:pPr lvl="1"/>
            <a:r>
              <a:rPr lang="en-IN" dirty="0"/>
              <a:t>Shipping Days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92792D-8BEA-ADE6-BE66-4C011C3C6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654311"/>
              </p:ext>
            </p:extLst>
          </p:nvPr>
        </p:nvGraphicFramePr>
        <p:xfrm>
          <a:off x="800360" y="1935921"/>
          <a:ext cx="10191102" cy="19371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97034">
                  <a:extLst>
                    <a:ext uri="{9D8B030D-6E8A-4147-A177-3AD203B41FA5}">
                      <a16:colId xmlns:a16="http://schemas.microsoft.com/office/drawing/2014/main" val="2631454712"/>
                    </a:ext>
                  </a:extLst>
                </a:gridCol>
                <a:gridCol w="3397034">
                  <a:extLst>
                    <a:ext uri="{9D8B030D-6E8A-4147-A177-3AD203B41FA5}">
                      <a16:colId xmlns:a16="http://schemas.microsoft.com/office/drawing/2014/main" val="4218302114"/>
                    </a:ext>
                  </a:extLst>
                </a:gridCol>
                <a:gridCol w="3397034">
                  <a:extLst>
                    <a:ext uri="{9D8B030D-6E8A-4147-A177-3AD203B41FA5}">
                      <a16:colId xmlns:a16="http://schemas.microsoft.com/office/drawing/2014/main" val="3408975963"/>
                    </a:ext>
                  </a:extLst>
                </a:gridCol>
              </a:tblGrid>
              <a:tr h="408173">
                <a:tc>
                  <a:txBody>
                    <a:bodyPr/>
                    <a:lstStyle/>
                    <a:p>
                      <a:r>
                        <a:rPr lang="en-IN" b="0" dirty="0"/>
                        <a:t>Average Discount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Average Sales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Distinct Customer ID Count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815854"/>
                  </a:ext>
                </a:extLst>
              </a:tr>
              <a:tr h="712665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Difference b/w order – shipping dates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Distinct Product ID Count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Total Sales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2536762"/>
                  </a:ext>
                </a:extLst>
              </a:tr>
              <a:tr h="408173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Total order ID count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Total Order per customer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Total Profit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7481251"/>
                  </a:ext>
                </a:extLst>
              </a:tr>
              <a:tr h="408173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Total Quantity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Total Shipping Cost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4730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24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EBB3-E759-1B1C-7BE0-3440939D8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ANALYSIS: EDA &amp; 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F5ED1-9679-C65C-F550-4D35C30C2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436990"/>
          </a:xfrm>
        </p:spPr>
        <p:txBody>
          <a:bodyPr/>
          <a:lstStyle/>
          <a:p>
            <a:r>
              <a:rPr lang="en-US" dirty="0"/>
              <a:t>We checked for duplicates and didn’t found any.</a:t>
            </a:r>
          </a:p>
          <a:p>
            <a:r>
              <a:rPr lang="en-US" dirty="0"/>
              <a:t>Checked for empty values - Postal Code is removed.</a:t>
            </a:r>
          </a:p>
          <a:p>
            <a:r>
              <a:rPr lang="en-US" dirty="0"/>
              <a:t>Customer name is removed as we have customer ID as unique  value.</a:t>
            </a:r>
          </a:p>
          <a:p>
            <a:r>
              <a:rPr lang="en-US" dirty="0"/>
              <a:t>We will make 2 hierarchies – City, State, Country, Market &amp; Category , Subcategory.</a:t>
            </a:r>
          </a:p>
          <a:p>
            <a:r>
              <a:rPr lang="en-US" dirty="0"/>
              <a:t>Feature Engineering – derived column for profit and loss(using IF function).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9593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14466-A810-6233-A054-5EEC9D72F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DASHBOARD PREPARATION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CD0797-063D-5A24-762B-64E581CF0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5" y="1581721"/>
            <a:ext cx="9739204" cy="152413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F825C0-70E5-36F5-B40D-1BC6727BC247}"/>
              </a:ext>
            </a:extLst>
          </p:cNvPr>
          <p:cNvSpPr txBox="1"/>
          <p:nvPr/>
        </p:nvSpPr>
        <p:spPr>
          <a:xfrm>
            <a:off x="830424" y="3536302"/>
            <a:ext cx="1043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 the first report we have an overview of the Office Supply Data Set. </a:t>
            </a:r>
          </a:p>
        </p:txBody>
      </p:sp>
    </p:spTree>
    <p:extLst>
      <p:ext uri="{BB962C8B-B14F-4D97-AF65-F5344CB8AC3E}">
        <p14:creationId xmlns:p14="http://schemas.microsoft.com/office/powerpoint/2010/main" val="134874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BD67-899C-9336-A239-4ACFD9BE5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1326321"/>
          </a:xfrm>
        </p:spPr>
        <p:txBody>
          <a:bodyPr/>
          <a:lstStyle/>
          <a:p>
            <a:pPr algn="l"/>
            <a:r>
              <a:rPr lang="en-IN" dirty="0"/>
              <a:t>DASHBOARD: SALES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99C20B-63E7-5E5B-99D4-64D272028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2630" y="933677"/>
            <a:ext cx="9138407" cy="337580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82801E-4EDA-5A3E-6AD6-91797DA7BDE3}"/>
              </a:ext>
            </a:extLst>
          </p:cNvPr>
          <p:cNvSpPr txBox="1"/>
          <p:nvPr/>
        </p:nvSpPr>
        <p:spPr>
          <a:xfrm>
            <a:off x="1022630" y="4525347"/>
            <a:ext cx="9698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have growth in sales year by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Considerable sales in Asia Pacific and Europe Market, but Africa is still to be captured.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Technology is the highest selling category followed by Furniture and Office Supplies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can see outliers present in the sales data from average and Median sales.</a:t>
            </a:r>
          </a:p>
        </p:txBody>
      </p:sp>
    </p:spTree>
    <p:extLst>
      <p:ext uri="{BB962C8B-B14F-4D97-AF65-F5344CB8AC3E}">
        <p14:creationId xmlns:p14="http://schemas.microsoft.com/office/powerpoint/2010/main" val="3726659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4AE5B-8537-F924-5356-B408E36AB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97" y="133738"/>
            <a:ext cx="10353761" cy="1219201"/>
          </a:xfrm>
        </p:spPr>
        <p:txBody>
          <a:bodyPr/>
          <a:lstStyle/>
          <a:p>
            <a:pPr algn="l"/>
            <a:r>
              <a:rPr lang="en-IN" dirty="0"/>
              <a:t>DASHBOARD: PROFIT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685B9-9B27-3491-5A61-530ACDD13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069" y="4711958"/>
            <a:ext cx="10507600" cy="1903446"/>
          </a:xfrm>
        </p:spPr>
        <p:txBody>
          <a:bodyPr/>
          <a:lstStyle/>
          <a:p>
            <a:r>
              <a:rPr lang="en-IN" dirty="0"/>
              <a:t>Profit is increasing year by year but we have 13k orders ended in Loss. Need to address this issue.</a:t>
            </a:r>
          </a:p>
          <a:p>
            <a:r>
              <a:rPr lang="en-IN" dirty="0"/>
              <a:t>Even though furniture is the second highest selling category, it is generating the lowest profit.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E0D8C9-585F-10AC-EA1F-A5598D915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069" y="1066800"/>
            <a:ext cx="8919358" cy="355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195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D4FE1632-F131-47D3-A814-99E9CD025E2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270</TotalTime>
  <Words>423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Bookman Old Style</vt:lpstr>
      <vt:lpstr>Rockwell</vt:lpstr>
      <vt:lpstr>Damask</vt:lpstr>
      <vt:lpstr>Data Analysis &amp; Story Stelling on Office Suppliers Case Study</vt:lpstr>
      <vt:lpstr>OBJECTIVE</vt:lpstr>
      <vt:lpstr>DATA ANALYSIS: DATA UNDERSTANDING/REVIEW</vt:lpstr>
      <vt:lpstr>DATA ANLYSIS: OUTLIERS</vt:lpstr>
      <vt:lpstr>DATA PREPARATION</vt:lpstr>
      <vt:lpstr>DATA ANALYSIS: EDA &amp; DATA CLEANING</vt:lpstr>
      <vt:lpstr>DASHBOARD PREPARATION</vt:lpstr>
      <vt:lpstr>DASHBOARD: SALES ANALYSIS</vt:lpstr>
      <vt:lpstr>DASHBOARD: PROFIT ANALYSIS</vt:lpstr>
      <vt:lpstr>DASHBOARD: SUB CATEGORY ANALYSIS</vt:lpstr>
      <vt:lpstr>DASHBOARD: MARKET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Sharon Vijayan</dc:creator>
  <cp:lastModifiedBy>Sharon Vijayan</cp:lastModifiedBy>
  <cp:revision>5</cp:revision>
  <dcterms:created xsi:type="dcterms:W3CDTF">2024-02-04T09:59:15Z</dcterms:created>
  <dcterms:modified xsi:type="dcterms:W3CDTF">2024-02-04T14:29:49Z</dcterms:modified>
</cp:coreProperties>
</file>