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9" r:id="rId2"/>
    <p:sldId id="263" r:id="rId3"/>
    <p:sldId id="258" r:id="rId4"/>
    <p:sldId id="264" r:id="rId5"/>
    <p:sldId id="268" r:id="rId6"/>
    <p:sldId id="267" r:id="rId7"/>
    <p:sldId id="266" r:id="rId8"/>
    <p:sldId id="259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285"/>
    <a:srgbClr val="4D2C8D"/>
    <a:srgbClr val="2CAC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792" y="-18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C5F6A-3E4B-4B24-929F-27D2F24BCB5E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657AE-2A24-445B-8E2F-F8E0B37C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78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C355-D691-4218-AFA4-185672A2A9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50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F05-A9D9-4BD5-8218-4B51F9BB1F2D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686-DDAE-4D37-BB17-4FA1D983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55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F05-A9D9-4BD5-8218-4B51F9BB1F2D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686-DDAE-4D37-BB17-4FA1D983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5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F05-A9D9-4BD5-8218-4B51F9BB1F2D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686-DDAE-4D37-BB17-4FA1D983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7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 b="0">
                <a:solidFill>
                  <a:srgbClr val="2CACE3"/>
                </a:solidFill>
                <a:latin typeface="Segoe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Clr>
                <a:srgbClr val="2CACE3"/>
              </a:buClr>
              <a:buFont typeface="Arial" pitchFamily="34" charset="0"/>
              <a:buChar char="•"/>
              <a:defRPr sz="28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2CACE3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2CACE3"/>
              </a:buClr>
              <a:buFont typeface="Arial" pitchFamily="34" charset="0"/>
              <a:buChar char="•"/>
              <a:defRPr sz="20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2CACE3"/>
              </a:buClr>
              <a:buFont typeface="Arial" pitchFamily="34" charset="0"/>
              <a:buChar char="•"/>
              <a:defRPr sz="18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2CACE3"/>
              </a:buClr>
              <a:buFont typeface="Arial" pitchFamily="34" charset="0"/>
              <a:buChar char="•"/>
              <a:defRPr sz="18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F05-A9D9-4BD5-8218-4B51F9BB1F2D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686-DDAE-4D37-BB17-4FA1D983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5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F05-A9D9-4BD5-8218-4B51F9BB1F2D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686-DDAE-4D37-BB17-4FA1D983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8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F05-A9D9-4BD5-8218-4B51F9BB1F2D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686-DDAE-4D37-BB17-4FA1D983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8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F05-A9D9-4BD5-8218-4B51F9BB1F2D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686-DDAE-4D37-BB17-4FA1D983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0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F05-A9D9-4BD5-8218-4B51F9BB1F2D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686-DDAE-4D37-BB17-4FA1D983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4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F05-A9D9-4BD5-8218-4B51F9BB1F2D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686-DDAE-4D37-BB17-4FA1D983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3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F05-A9D9-4BD5-8218-4B51F9BB1F2D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686-DDAE-4D37-BB17-4FA1D983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8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F05-A9D9-4BD5-8218-4B51F9BB1F2D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686-DDAE-4D37-BB17-4FA1D983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" pitchFamily="34" charset="0"/>
              </a:defRPr>
            </a:lvl1pPr>
          </a:lstStyle>
          <a:p>
            <a:fld id="{9EB37F05-A9D9-4BD5-8218-4B51F9BB1F2D}" type="datetimeFigureOut">
              <a:rPr lang="en-US" smtClean="0"/>
              <a:pPr/>
              <a:t>1/31/2012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" pitchFamily="34" charset="0"/>
              </a:defRPr>
            </a:lvl1pPr>
          </a:lstStyle>
          <a:p>
            <a:fld id="{EC58C686-DDAE-4D37-BB17-4FA1D9834F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9525" y="4638675"/>
            <a:ext cx="9162288" cy="514350"/>
          </a:xfrm>
          <a:prstGeom prst="rect">
            <a:avLst/>
          </a:prstGeom>
          <a:solidFill>
            <a:srgbClr val="2CA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-9525" y="4765675"/>
            <a:ext cx="9153525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KINECT FOR WINDOWS</a:t>
            </a:r>
            <a:endParaRPr lang="en-US" sz="1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06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8073"/>
            <a:ext cx="9144000" cy="25673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81237"/>
            <a:ext cx="1476375" cy="5810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392126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rgbClr val="2CACE3"/>
                </a:solidFill>
                <a:latin typeface="Segoe Light" pitchFamily="34" charset="0"/>
                <a:ea typeface="+mj-ea"/>
                <a:cs typeface="+mj-cs"/>
              </a:rPr>
              <a:t>QUICKSTART </a:t>
            </a:r>
            <a:r>
              <a:rPr lang="en-US" sz="4000" dirty="0">
                <a:solidFill>
                  <a:srgbClr val="2CACE3"/>
                </a:solidFill>
                <a:latin typeface="Segoe Light" pitchFamily="34" charset="0"/>
                <a:ea typeface="+mj-ea"/>
                <a:cs typeface="+mj-cs"/>
              </a:rPr>
              <a:t>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42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8073"/>
            <a:ext cx="9144000" cy="25673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799" y="2033141"/>
            <a:ext cx="33906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4D2C8D"/>
                </a:solidFill>
                <a:latin typeface="Segoe" pitchFamily="34" charset="0"/>
              </a:rPr>
              <a:t>WORKING WITH</a:t>
            </a:r>
          </a:p>
          <a:p>
            <a:r>
              <a:rPr lang="en-US" sz="3200" b="1" dirty="0" smtClean="0">
                <a:solidFill>
                  <a:srgbClr val="4D2C8D"/>
                </a:solidFill>
                <a:latin typeface="Segoe" pitchFamily="34" charset="0"/>
              </a:rPr>
              <a:t>DEPTH DATA</a:t>
            </a:r>
            <a:endParaRPr lang="en-US" sz="3200" b="1" dirty="0">
              <a:solidFill>
                <a:srgbClr val="4D2C8D"/>
              </a:solidFill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23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QUICKSTART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Installing and Using the Kinect Sensor</a:t>
            </a:r>
          </a:p>
          <a:p>
            <a:r>
              <a:rPr lang="en-US" dirty="0" smtClean="0"/>
              <a:t>Setting up your Development Environment</a:t>
            </a:r>
          </a:p>
          <a:p>
            <a:r>
              <a:rPr lang="en-US" dirty="0" smtClean="0"/>
              <a:t>Camera Fundamentals</a:t>
            </a:r>
          </a:p>
          <a:p>
            <a:r>
              <a:rPr lang="en-US" b="1" dirty="0" smtClean="0"/>
              <a:t>Working with Depth Data</a:t>
            </a:r>
          </a:p>
          <a:p>
            <a:r>
              <a:rPr lang="en-US" dirty="0" smtClean="0"/>
              <a:t>Skeletal Tracking Fundamentals</a:t>
            </a:r>
          </a:p>
          <a:p>
            <a:r>
              <a:rPr lang="en-US" dirty="0" smtClean="0"/>
              <a:t>Audio 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0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534400" cy="3394472"/>
          </a:xfrm>
        </p:spPr>
        <p:txBody>
          <a:bodyPr>
            <a:normAutofit/>
          </a:bodyPr>
          <a:lstStyle/>
          <a:p>
            <a:r>
              <a:rPr lang="en-US" dirty="0" smtClean="0"/>
              <a:t>Returns the </a:t>
            </a:r>
            <a:r>
              <a:rPr lang="en-US" u="sng" dirty="0" smtClean="0"/>
              <a:t>distance and player</a:t>
            </a:r>
            <a:r>
              <a:rPr lang="en-US" dirty="0" smtClean="0"/>
              <a:t> for every pixel</a:t>
            </a:r>
          </a:p>
          <a:p>
            <a:pPr lvl="1"/>
            <a:r>
              <a:rPr lang="en-US" dirty="0" smtClean="0"/>
              <a:t>Ex: 320x240 = 76,800 pixels</a:t>
            </a:r>
          </a:p>
          <a:p>
            <a:r>
              <a:rPr lang="en-US" dirty="0" smtClean="0"/>
              <a:t>Distance</a:t>
            </a:r>
          </a:p>
          <a:p>
            <a:pPr lvl="1"/>
            <a:r>
              <a:rPr lang="en-US" dirty="0" smtClean="0"/>
              <a:t>Distance in mm from Kinect ex: 2,000mm (6.56 feet)</a:t>
            </a:r>
          </a:p>
          <a:p>
            <a:r>
              <a:rPr lang="en-US" dirty="0" smtClean="0"/>
              <a:t>Player</a:t>
            </a:r>
          </a:p>
          <a:p>
            <a:pPr lvl="1"/>
            <a:r>
              <a:rPr lang="en-US" dirty="0" smtClean="0"/>
              <a:t>1-6 players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611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0130860"/>
              </p:ext>
            </p:extLst>
          </p:nvPr>
        </p:nvGraphicFramePr>
        <p:xfrm>
          <a:off x="533400" y="211455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Mode</a:t>
                      </a:r>
                      <a:endParaRPr lang="en-US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4D2C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Depth &amp; Player</a:t>
                      </a:r>
                      <a:endParaRPr lang="en-US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4D2C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Center Hip Joint</a:t>
                      </a:r>
                      <a:endParaRPr lang="en-US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4D2C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Other 19 Joints</a:t>
                      </a:r>
                      <a:endParaRPr lang="en-US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4D2C8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rgbClr val="808285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Default</a:t>
                      </a:r>
                      <a:endParaRPr lang="en-US" baseline="0" dirty="0">
                        <a:solidFill>
                          <a:srgbClr val="808285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rgbClr val="808285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Yes</a:t>
                      </a:r>
                      <a:endParaRPr lang="en-US" baseline="0" dirty="0">
                        <a:solidFill>
                          <a:srgbClr val="808285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rgbClr val="808285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Yes</a:t>
                      </a:r>
                      <a:endParaRPr lang="en-US" baseline="0" dirty="0">
                        <a:solidFill>
                          <a:srgbClr val="808285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rgbClr val="808285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Yes</a:t>
                      </a:r>
                      <a:endParaRPr lang="en-US" baseline="0" dirty="0">
                        <a:solidFill>
                          <a:srgbClr val="808285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rgbClr val="808285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Near</a:t>
                      </a:r>
                      <a:endParaRPr lang="en-US" baseline="0" dirty="0">
                        <a:solidFill>
                          <a:srgbClr val="808285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rgbClr val="808285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Yes</a:t>
                      </a:r>
                      <a:endParaRPr lang="en-US" baseline="0" dirty="0">
                        <a:solidFill>
                          <a:srgbClr val="808285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rgbClr val="808285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Yes</a:t>
                      </a:r>
                      <a:endParaRPr lang="en-US" baseline="0" dirty="0">
                        <a:solidFill>
                          <a:srgbClr val="808285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rgbClr val="808285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No, for v1.0</a:t>
                      </a:r>
                      <a:endParaRPr lang="en-US" baseline="0" dirty="0">
                        <a:solidFill>
                          <a:srgbClr val="808285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30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8" t="18182"/>
          <a:stretch/>
        </p:blipFill>
        <p:spPr>
          <a:xfrm>
            <a:off x="1847850" y="1863435"/>
            <a:ext cx="6153150" cy="26418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37118" y="1196638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1.3’</a:t>
            </a:r>
            <a:endParaRPr lang="en-US" sz="1200" b="1" dirty="0">
              <a:solidFill>
                <a:srgbClr val="808285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52490" y="1196638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2.6’</a:t>
            </a:r>
            <a:endParaRPr lang="en-US" sz="1200" b="1" dirty="0">
              <a:solidFill>
                <a:srgbClr val="808285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7600" y="1196638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9.8’</a:t>
            </a:r>
            <a:endParaRPr lang="en-US" sz="1200" b="1" dirty="0">
              <a:solidFill>
                <a:srgbClr val="808285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7200" y="1196638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13.1’</a:t>
            </a:r>
            <a:endParaRPr lang="en-US" sz="1200" b="1" dirty="0">
              <a:solidFill>
                <a:srgbClr val="808285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19560" y="1196638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26.2’</a:t>
            </a:r>
            <a:endParaRPr lang="en-US" sz="1200" b="1" dirty="0">
              <a:solidFill>
                <a:srgbClr val="808285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81200" y="1586436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.4</a:t>
            </a:r>
            <a:endParaRPr lang="en-US" sz="1200" b="1" dirty="0">
              <a:solidFill>
                <a:srgbClr val="808285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52490" y="1586436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.8</a:t>
            </a:r>
            <a:endParaRPr lang="en-US" sz="1200" b="1" dirty="0">
              <a:solidFill>
                <a:srgbClr val="808285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22521" y="1586436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3</a:t>
            </a:r>
            <a:endParaRPr lang="en-US" sz="1200" b="1" dirty="0">
              <a:solidFill>
                <a:srgbClr val="808285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76204" y="1586436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28564" y="1586436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8</a:t>
            </a:r>
            <a:endParaRPr lang="en-US" sz="1200" b="1" dirty="0">
              <a:solidFill>
                <a:srgbClr val="808285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7405" y="1925419"/>
            <a:ext cx="920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Default</a:t>
            </a:r>
          </a:p>
          <a:p>
            <a:pPr algn="r"/>
            <a:r>
              <a:rPr lang="en-US" dirty="0" smtClean="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Mode</a:t>
            </a:r>
            <a:endParaRPr lang="en-US" dirty="0">
              <a:solidFill>
                <a:srgbClr val="808285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65263" y="2647950"/>
            <a:ext cx="782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Near </a:t>
            </a:r>
          </a:p>
          <a:p>
            <a:pPr algn="r"/>
            <a:r>
              <a:rPr lang="en-US" dirty="0" smtClean="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Mode</a:t>
            </a:r>
            <a:endParaRPr lang="en-US" dirty="0">
              <a:solidFill>
                <a:srgbClr val="808285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32777" y="1193899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Feet</a:t>
            </a:r>
            <a:endParaRPr lang="en-US" sz="1200" b="1" dirty="0">
              <a:solidFill>
                <a:srgbClr val="808285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61124" y="1582970"/>
            <a:ext cx="6867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Meters</a:t>
            </a:r>
            <a:endParaRPr lang="en-US" sz="1200" b="1" dirty="0">
              <a:solidFill>
                <a:srgbClr val="808285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63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Distance Formula</a:t>
            </a:r>
            <a:br>
              <a:rPr lang="en-US" dirty="0" smtClean="0"/>
            </a:b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depth =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depthPoint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&gt;&gt;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DepthImageFrame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.PlayerIndexBitmaskWidth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Player Formula</a:t>
            </a:r>
            <a:br>
              <a:rPr lang="en-US" dirty="0" smtClean="0"/>
            </a:br>
            <a:r>
              <a:rPr lang="en-US" sz="18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player = </a:t>
            </a:r>
            <a:r>
              <a:rPr lang="en-US" sz="1800" dirty="0" err="1" smtClean="0">
                <a:solidFill>
                  <a:prstClr val="black"/>
                </a:solidFill>
                <a:latin typeface="Consolas"/>
              </a:rPr>
              <a:t>depthPoint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&amp; </a:t>
            </a:r>
            <a:r>
              <a:rPr lang="en-US" sz="1800" dirty="0" err="1" smtClean="0">
                <a:solidFill>
                  <a:srgbClr val="2B91AF"/>
                </a:solidFill>
                <a:latin typeface="Consolas"/>
              </a:rPr>
              <a:t>DepthImageFrame</a:t>
            </a:r>
            <a:r>
              <a:rPr lang="en-US" sz="1800" dirty="0" err="1" smtClean="0">
                <a:solidFill>
                  <a:prstClr val="black"/>
                </a:solidFill>
                <a:latin typeface="Consolas"/>
              </a:rPr>
              <a:t>.PlayerIndexBitmask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5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WORKING WITH DEPTH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8073"/>
            <a:ext cx="9144000" cy="25673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6800" y="2217807"/>
            <a:ext cx="16065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4D2C8D"/>
                </a:solidFill>
                <a:latin typeface="Segoe Light" pitchFamily="34" charset="0"/>
              </a:rPr>
              <a:t>DEMO</a:t>
            </a:r>
            <a:endParaRPr lang="en-US" sz="4000" dirty="0">
              <a:solidFill>
                <a:srgbClr val="4D2C8D"/>
              </a:solidFill>
              <a:latin typeface="Segoe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2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117</Words>
  <Application>Microsoft Office PowerPoint</Application>
  <PresentationFormat>On-screen Show (16:9)</PresentationFormat>
  <Paragraphs>56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QUICKSTART SERIES</vt:lpstr>
      <vt:lpstr>DEPTH DATA</vt:lpstr>
      <vt:lpstr>MODE</vt:lpstr>
      <vt:lpstr>DISTANCES</vt:lpstr>
      <vt:lpstr>FORMULAS</vt:lpstr>
      <vt:lpstr>WORKING WITH DEPTH DATA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Demo</dc:creator>
  <cp:lastModifiedBy>Dan Fernandez</cp:lastModifiedBy>
  <cp:revision>29</cp:revision>
  <dcterms:created xsi:type="dcterms:W3CDTF">2012-01-29T23:35:38Z</dcterms:created>
  <dcterms:modified xsi:type="dcterms:W3CDTF">2012-01-31T18:05:44Z</dcterms:modified>
</cp:coreProperties>
</file>