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63" r:id="rId3"/>
    <p:sldId id="258" r:id="rId4"/>
    <p:sldId id="264" r:id="rId5"/>
    <p:sldId id="270" r:id="rId6"/>
    <p:sldId id="268" r:id="rId7"/>
    <p:sldId id="269" r:id="rId8"/>
    <p:sldId id="271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285"/>
    <a:srgbClr val="4D2C8D"/>
    <a:srgbClr val="2CA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04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5F6A-3E4B-4B24-929F-27D2F24BCB5E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657AE-2A24-445B-8E2F-F8E0B37C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C355-D691-4218-AFA4-185672A2A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2CACE3"/>
              </a:buClr>
              <a:buFont typeface="Arial" pitchFamily="34" charset="0"/>
              <a:buChar char="•"/>
              <a:defRPr sz="2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2CACE3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2CACE3"/>
              </a:buClr>
              <a:buFont typeface="Arial" pitchFamily="34" charset="0"/>
              <a:buChar char="•"/>
              <a:defRPr sz="20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9EB37F05-A9D9-4BD5-8218-4B51F9BB1F2D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EC58C686-DDAE-4D37-BB17-4FA1D9834F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525" y="4638675"/>
            <a:ext cx="9162288" cy="514350"/>
          </a:xfrm>
          <a:prstGeom prst="rect">
            <a:avLst/>
          </a:prstGeom>
          <a:solidFill>
            <a:srgbClr val="2C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9525" y="4765675"/>
            <a:ext cx="91535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KINECT FOR WINDOWS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1237"/>
            <a:ext cx="1476375" cy="581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3921264"/>
            <a:ext cx="451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QUICKSTART </a:t>
            </a:r>
            <a:r>
              <a:rPr lang="en-US" sz="4000" dirty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033141"/>
            <a:ext cx="3468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AUDIO</a:t>
            </a:r>
          </a:p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5052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QUICKSTART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and Using the Kinect Sensor</a:t>
            </a:r>
          </a:p>
          <a:p>
            <a:r>
              <a:rPr lang="en-US" dirty="0" smtClean="0"/>
              <a:t>Setting up your Development Environment</a:t>
            </a:r>
          </a:p>
          <a:p>
            <a:r>
              <a:rPr lang="en-US" dirty="0" smtClean="0"/>
              <a:t>Camera Fundamentals</a:t>
            </a:r>
          </a:p>
          <a:p>
            <a:r>
              <a:rPr lang="en-US" dirty="0" smtClean="0"/>
              <a:t>Working with Depth Data</a:t>
            </a:r>
          </a:p>
          <a:p>
            <a:r>
              <a:rPr lang="en-US" dirty="0" smtClean="0"/>
              <a:t>Skeletal Tracking Fundamentals</a:t>
            </a:r>
          </a:p>
          <a:p>
            <a:r>
              <a:rPr lang="en-US" b="1" dirty="0" smtClean="0"/>
              <a:t>Audio Fundamentals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26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POSITION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Sound Source Angle – the angle and confidence level of where audio is coming from</a:t>
            </a:r>
          </a:p>
          <a:p>
            <a:r>
              <a:rPr lang="en-US" sz="2000" dirty="0" smtClean="0"/>
              <a:t>Beam Angle – The angle used to record audio that you can set as a “directional microphone”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14400" y="3302000"/>
            <a:ext cx="7391400" cy="609600"/>
          </a:xfrm>
          <a:prstGeom prst="rect">
            <a:avLst/>
          </a:prstGeom>
          <a:solidFill>
            <a:srgbClr val="4D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41681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Light" pitchFamily="34" charset="0"/>
              </a:rPr>
              <a:t>-50</a:t>
            </a:r>
            <a:endParaRPr lang="en-US" sz="2400" dirty="0">
              <a:solidFill>
                <a:schemeClr val="bg1"/>
              </a:solidFill>
              <a:latin typeface="Segoe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0759" y="341681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Light" pitchFamily="34" charset="0"/>
              </a:rPr>
              <a:t>0</a:t>
            </a:r>
            <a:endParaRPr lang="en-US" sz="2400" dirty="0">
              <a:solidFill>
                <a:schemeClr val="bg1"/>
              </a:solidFill>
              <a:latin typeface="Segoe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0" y="3416816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Light" pitchFamily="34" charset="0"/>
              </a:rPr>
              <a:t>+50</a:t>
            </a:r>
            <a:endParaRPr lang="en-US" sz="2400" dirty="0">
              <a:solidFill>
                <a:schemeClr val="bg1"/>
              </a:soli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KinectAudioSource</a:t>
            </a:r>
            <a:r>
              <a:rPr lang="en-US" dirty="0" smtClean="0"/>
              <a:t> audio buffer</a:t>
            </a:r>
          </a:p>
          <a:p>
            <a:r>
              <a:rPr lang="en-US" dirty="0" smtClean="0"/>
              <a:t>Use Echo Cancellation to not record PC sound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– What we are listening for</a:t>
            </a:r>
          </a:p>
          <a:p>
            <a:pPr lvl="1"/>
            <a:r>
              <a:rPr lang="en-US" dirty="0" smtClean="0"/>
              <a:t>Code – </a:t>
            </a:r>
            <a:r>
              <a:rPr lang="en-US" dirty="0" err="1" smtClean="0"/>
              <a:t>GrammarBuilder</a:t>
            </a:r>
            <a:r>
              <a:rPr lang="en-US" dirty="0" smtClean="0"/>
              <a:t>, Choices</a:t>
            </a:r>
          </a:p>
          <a:p>
            <a:r>
              <a:rPr lang="en-US" smtClean="0"/>
              <a:t>Note</a:t>
            </a:r>
            <a:r>
              <a:rPr lang="en-US" dirty="0" smtClean="0"/>
              <a:t>: Ensure </a:t>
            </a:r>
            <a:r>
              <a:rPr lang="en-US" dirty="0" err="1" smtClean="0"/>
              <a:t>AutomaticGainControl</a:t>
            </a:r>
            <a:r>
              <a:rPr lang="en-US" dirty="0" smtClean="0"/>
              <a:t> =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001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&lt;!--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Confirmation_Yes._value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: string ["Yes"] --&gt;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rule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Confirmation_Yes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scope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="public"&gt;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example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yes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example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example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yes please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example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one-of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yes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yeah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yep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ok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one-of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repeat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="0-1"&gt;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please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tag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out._value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"Yes";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tag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1780222"/>
            <a:ext cx="6139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grammar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Choices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grammar.Add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“yes please"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grammar.Add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“yes"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grammar.Add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“yeah"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grammar.Add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“ok"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36" tIns="45718" rIns="91436" bIns="45718">
            <a:noAutofit/>
          </a:bodyPr>
          <a:lstStyle/>
          <a:p>
            <a:r>
              <a:rPr lang="en-US" dirty="0" smtClean="0"/>
              <a:t>MULTI-MODAL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5793" y="971550"/>
            <a:ext cx="8711929" cy="4114800"/>
          </a:xfrm>
          <a:prstGeom prst="rect">
            <a:avLst/>
          </a:prstGeom>
        </p:spPr>
        <p:txBody>
          <a:bodyPr lIns="91436" tIns="45718" rIns="91436" bIns="45718">
            <a:normAutofit/>
          </a:bodyPr>
          <a:lstStyle/>
          <a:p>
            <a:r>
              <a:rPr lang="en-US" dirty="0" smtClean="0">
                <a:solidFill>
                  <a:srgbClr val="808285"/>
                </a:solidFill>
              </a:rPr>
              <a:t>Engagement </a:t>
            </a:r>
            <a:r>
              <a:rPr lang="en-US" dirty="0">
                <a:solidFill>
                  <a:srgbClr val="808285"/>
                </a:solidFill>
              </a:rPr>
              <a:t>model</a:t>
            </a:r>
          </a:p>
          <a:p>
            <a:pPr lvl="1"/>
            <a:r>
              <a:rPr lang="en-US" dirty="0" err="1">
                <a:solidFill>
                  <a:srgbClr val="808285"/>
                </a:solidFill>
              </a:rPr>
              <a:t>Mic</a:t>
            </a:r>
            <a:r>
              <a:rPr lang="en-US" dirty="0">
                <a:solidFill>
                  <a:srgbClr val="808285"/>
                </a:solidFill>
              </a:rPr>
              <a:t> indicator for speech-enabled menus</a:t>
            </a:r>
          </a:p>
          <a:p>
            <a:pPr lvl="1"/>
            <a:r>
              <a:rPr lang="en-US" dirty="0">
                <a:solidFill>
                  <a:srgbClr val="808285"/>
                </a:solidFill>
              </a:rPr>
              <a:t>Keyword to engage</a:t>
            </a:r>
          </a:p>
          <a:p>
            <a:r>
              <a:rPr lang="en-US" dirty="0" smtClean="0">
                <a:solidFill>
                  <a:srgbClr val="808285"/>
                </a:solidFill>
              </a:rPr>
              <a:t>Feedback </a:t>
            </a:r>
            <a:r>
              <a:rPr lang="en-US" dirty="0">
                <a:solidFill>
                  <a:srgbClr val="808285"/>
                </a:solidFill>
              </a:rPr>
              <a:t>and confirmation</a:t>
            </a:r>
            <a:r>
              <a:rPr lang="en-US">
                <a:solidFill>
                  <a:srgbClr val="808285"/>
                </a:solidFill>
              </a:rPr>
              <a:t/>
            </a:r>
            <a:br>
              <a:rPr lang="en-US">
                <a:solidFill>
                  <a:srgbClr val="808285"/>
                </a:solidFill>
              </a:rPr>
            </a:br>
            <a:endParaRPr lang="en-US" dirty="0">
              <a:solidFill>
                <a:srgbClr val="80828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9028" y="1123949"/>
            <a:ext cx="2014972" cy="372527"/>
          </a:xfrm>
          <a:prstGeom prst="rect">
            <a:avLst/>
          </a:prstGeom>
        </p:spPr>
      </p:pic>
      <p:pic>
        <p:nvPicPr>
          <p:cNvPr id="8" name="Picture 2" descr="C:\Users\scottsel\Documents\Presentations\GDC\GDC2011\VUIAssets\ATGXBX3-image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03" y="2707376"/>
            <a:ext cx="3431823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217807"/>
            <a:ext cx="160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D2C8D"/>
                </a:solidFill>
                <a:latin typeface="Segoe Light" pitchFamily="34" charset="0"/>
              </a:rPr>
              <a:t>DEMO</a:t>
            </a:r>
            <a:endParaRPr lang="en-US" sz="4000" dirty="0">
              <a:solidFill>
                <a:srgbClr val="4D2C8D"/>
              </a:soli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244</Words>
  <Application>Microsoft Office PowerPoint</Application>
  <PresentationFormat>On-screen Show (16:9)</PresentationFormat>
  <Paragraphs>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QUICKSTART SERIES</vt:lpstr>
      <vt:lpstr>SOUND POSITION</vt:lpstr>
      <vt:lpstr>RECORDING</vt:lpstr>
      <vt:lpstr>SPEECH RECOGNITION</vt:lpstr>
      <vt:lpstr>GRAMMAR</vt:lpstr>
      <vt:lpstr>MULTI-MODAL FEEDBACK</vt:lpstr>
      <vt:lpstr>AUDIO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</dc:creator>
  <cp:lastModifiedBy>Dan Fernandez</cp:lastModifiedBy>
  <cp:revision>39</cp:revision>
  <dcterms:created xsi:type="dcterms:W3CDTF">2012-01-29T23:35:38Z</dcterms:created>
  <dcterms:modified xsi:type="dcterms:W3CDTF">2012-01-31T23:38:58Z</dcterms:modified>
</cp:coreProperties>
</file>